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62"/>
  </p:notesMasterIdLst>
  <p:handoutMasterIdLst>
    <p:handoutMasterId r:id="rId63"/>
  </p:handoutMasterIdLst>
  <p:sldIdLst>
    <p:sldId id="861" r:id="rId2"/>
    <p:sldId id="991" r:id="rId3"/>
    <p:sldId id="946" r:id="rId4"/>
    <p:sldId id="945" r:id="rId5"/>
    <p:sldId id="992" r:id="rId6"/>
    <p:sldId id="993" r:id="rId7"/>
    <p:sldId id="987" r:id="rId8"/>
    <p:sldId id="990" r:id="rId9"/>
    <p:sldId id="994" r:id="rId10"/>
    <p:sldId id="995" r:id="rId11"/>
    <p:sldId id="948" r:id="rId12"/>
    <p:sldId id="996" r:id="rId13"/>
    <p:sldId id="997" r:id="rId14"/>
    <p:sldId id="998" r:id="rId15"/>
    <p:sldId id="999" r:id="rId16"/>
    <p:sldId id="951" r:id="rId17"/>
    <p:sldId id="1000" r:id="rId18"/>
    <p:sldId id="952" r:id="rId19"/>
    <p:sldId id="1001" r:id="rId20"/>
    <p:sldId id="1002" r:id="rId21"/>
    <p:sldId id="988" r:id="rId22"/>
    <p:sldId id="953" r:id="rId23"/>
    <p:sldId id="1003" r:id="rId24"/>
    <p:sldId id="1004" r:id="rId25"/>
    <p:sldId id="954" r:id="rId26"/>
    <p:sldId id="955" r:id="rId27"/>
    <p:sldId id="989" r:id="rId28"/>
    <p:sldId id="956" r:id="rId29"/>
    <p:sldId id="957" r:id="rId30"/>
    <p:sldId id="958" r:id="rId31"/>
    <p:sldId id="959" r:id="rId32"/>
    <p:sldId id="961" r:id="rId33"/>
    <p:sldId id="960" r:id="rId34"/>
    <p:sldId id="962" r:id="rId35"/>
    <p:sldId id="963" r:id="rId36"/>
    <p:sldId id="964" r:id="rId37"/>
    <p:sldId id="1006" r:id="rId38"/>
    <p:sldId id="1005" r:id="rId39"/>
    <p:sldId id="965" r:id="rId40"/>
    <p:sldId id="966" r:id="rId41"/>
    <p:sldId id="967" r:id="rId42"/>
    <p:sldId id="968" r:id="rId43"/>
    <p:sldId id="969" r:id="rId44"/>
    <p:sldId id="970" r:id="rId45"/>
    <p:sldId id="972" r:id="rId46"/>
    <p:sldId id="971" r:id="rId47"/>
    <p:sldId id="973" r:id="rId48"/>
    <p:sldId id="974" r:id="rId49"/>
    <p:sldId id="975" r:id="rId50"/>
    <p:sldId id="976" r:id="rId51"/>
    <p:sldId id="977" r:id="rId52"/>
    <p:sldId id="978" r:id="rId53"/>
    <p:sldId id="979" r:id="rId54"/>
    <p:sldId id="980" r:id="rId55"/>
    <p:sldId id="981" r:id="rId56"/>
    <p:sldId id="982" r:id="rId57"/>
    <p:sldId id="983" r:id="rId58"/>
    <p:sldId id="984" r:id="rId59"/>
    <p:sldId id="985" r:id="rId60"/>
    <p:sldId id="919" r:id="rId61"/>
  </p:sldIdLst>
  <p:sldSz cx="12192000" cy="6858000"/>
  <p:notesSz cx="9869488" cy="67357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93C49E58-1751-4E52-B0F8-E0A1E3346C4D}">
          <p14:sldIdLst>
            <p14:sldId id="861"/>
          </p14:sldIdLst>
        </p14:section>
        <p14:section name="目录" id="{DADA4DF4-A121-4105-82EB-B73C59A09AA9}">
          <p14:sldIdLst>
            <p14:sldId id="991"/>
            <p14:sldId id="946"/>
          </p14:sldIdLst>
        </p14:section>
        <p14:section name="内页" id="{708874F6-9CE9-4807-83AD-1FADAABA96A9}">
          <p14:sldIdLst>
            <p14:sldId id="945"/>
            <p14:sldId id="992"/>
            <p14:sldId id="993"/>
            <p14:sldId id="987"/>
            <p14:sldId id="990"/>
            <p14:sldId id="994"/>
            <p14:sldId id="995"/>
            <p14:sldId id="948"/>
            <p14:sldId id="996"/>
            <p14:sldId id="997"/>
            <p14:sldId id="998"/>
            <p14:sldId id="999"/>
            <p14:sldId id="951"/>
            <p14:sldId id="1000"/>
            <p14:sldId id="952"/>
            <p14:sldId id="1001"/>
            <p14:sldId id="1002"/>
            <p14:sldId id="988"/>
            <p14:sldId id="953"/>
            <p14:sldId id="1003"/>
            <p14:sldId id="1004"/>
            <p14:sldId id="954"/>
            <p14:sldId id="955"/>
            <p14:sldId id="989"/>
            <p14:sldId id="956"/>
            <p14:sldId id="957"/>
            <p14:sldId id="958"/>
            <p14:sldId id="959"/>
            <p14:sldId id="961"/>
            <p14:sldId id="960"/>
            <p14:sldId id="962"/>
            <p14:sldId id="963"/>
            <p14:sldId id="964"/>
            <p14:sldId id="1006"/>
            <p14:sldId id="1005"/>
            <p14:sldId id="965"/>
            <p14:sldId id="966"/>
            <p14:sldId id="967"/>
            <p14:sldId id="968"/>
            <p14:sldId id="969"/>
            <p14:sldId id="970"/>
            <p14:sldId id="972"/>
            <p14:sldId id="971"/>
            <p14:sldId id="973"/>
            <p14:sldId id="974"/>
            <p14:sldId id="975"/>
            <p14:sldId id="976"/>
            <p14:sldId id="977"/>
            <p14:sldId id="978"/>
            <p14:sldId id="979"/>
            <p14:sldId id="980"/>
            <p14:sldId id="981"/>
            <p14:sldId id="982"/>
            <p14:sldId id="983"/>
            <p14:sldId id="984"/>
            <p14:sldId id="985"/>
          </p14:sldIdLst>
        </p14:section>
        <p14:section name="封底" id="{59057024-33A3-423B-8401-3F78623C4212}">
          <p14:sldIdLst>
            <p14:sldId id="9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BFBFBF"/>
    <a:srgbClr val="C9D7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3" d="100"/>
          <a:sy n="63" d="100"/>
        </p:scale>
        <p:origin x="7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277631" cy="33803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589531" y="0"/>
            <a:ext cx="4277630" cy="338034"/>
          </a:xfrm>
          <a:prstGeom prst="rect">
            <a:avLst/>
          </a:prstGeom>
        </p:spPr>
        <p:txBody>
          <a:bodyPr vert="horz" lIns="91440" tIns="45720" rIns="91440" bIns="45720" rtlCol="0"/>
          <a:lstStyle>
            <a:lvl1pPr algn="r">
              <a:defRPr sz="1200"/>
            </a:lvl1pPr>
          </a:lstStyle>
          <a:p>
            <a:fld id="{34759550-5AC6-4064-A863-60B84CE93B7D}" type="datetimeFigureOut">
              <a:rPr lang="zh-CN" altLang="en-US" smtClean="0"/>
              <a:t>2021/9/28</a:t>
            </a:fld>
            <a:endParaRPr lang="zh-CN" altLang="en-US"/>
          </a:p>
        </p:txBody>
      </p:sp>
      <p:sp>
        <p:nvSpPr>
          <p:cNvPr id="4" name="页脚占位符 3"/>
          <p:cNvSpPr>
            <a:spLocks noGrp="1"/>
          </p:cNvSpPr>
          <p:nvPr>
            <p:ph type="ftr" sz="quarter" idx="2"/>
          </p:nvPr>
        </p:nvSpPr>
        <p:spPr>
          <a:xfrm>
            <a:off x="1" y="6397729"/>
            <a:ext cx="4277631" cy="3380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589531" y="6397729"/>
            <a:ext cx="4277630" cy="338034"/>
          </a:xfrm>
          <a:prstGeom prst="rect">
            <a:avLst/>
          </a:prstGeom>
        </p:spPr>
        <p:txBody>
          <a:bodyPr vert="horz" lIns="91440" tIns="45720" rIns="91440" bIns="45720" rtlCol="0" anchor="b"/>
          <a:lstStyle>
            <a:lvl1pPr algn="r">
              <a:defRPr sz="1200"/>
            </a:lvl1pPr>
          </a:lstStyle>
          <a:p>
            <a:fld id="{28705182-0417-4113-9982-6269D2D4EFAE}" type="slidenum">
              <a:rPr lang="zh-CN" altLang="en-US" smtClean="0"/>
              <a:t>‹#›</a:t>
            </a:fld>
            <a:endParaRPr lang="zh-CN" altLang="en-US"/>
          </a:p>
        </p:txBody>
      </p:sp>
    </p:spTree>
    <p:extLst>
      <p:ext uri="{BB962C8B-B14F-4D97-AF65-F5344CB8AC3E}">
        <p14:creationId xmlns:p14="http://schemas.microsoft.com/office/powerpoint/2010/main" val="4284672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276779" cy="3379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0426" y="0"/>
            <a:ext cx="4276779" cy="337958"/>
          </a:xfrm>
          <a:prstGeom prst="rect">
            <a:avLst/>
          </a:prstGeom>
        </p:spPr>
        <p:txBody>
          <a:bodyPr vert="horz" lIns="91440" tIns="45720" rIns="91440" bIns="45720" rtlCol="0"/>
          <a:lstStyle>
            <a:lvl1pPr algn="r">
              <a:defRPr sz="1200"/>
            </a:lvl1pPr>
          </a:lstStyle>
          <a:p>
            <a:fld id="{ADC918EC-BEA4-4F16-81B3-5D34DE8D6012}" type="datetimeFigureOut">
              <a:rPr lang="zh-CN" altLang="en-US" smtClean="0"/>
              <a:t>2021/9/28</a:t>
            </a:fld>
            <a:endParaRPr lang="zh-CN" altLang="en-US"/>
          </a:p>
        </p:txBody>
      </p:sp>
      <p:sp>
        <p:nvSpPr>
          <p:cNvPr id="4" name="幻灯片图像占位符 3"/>
          <p:cNvSpPr>
            <a:spLocks noGrp="1" noRot="1" noChangeAspect="1"/>
          </p:cNvSpPr>
          <p:nvPr>
            <p:ph type="sldImg" idx="2"/>
          </p:nvPr>
        </p:nvSpPr>
        <p:spPr>
          <a:xfrm>
            <a:off x="2914650" y="841375"/>
            <a:ext cx="4040188" cy="22733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6950" y="3241586"/>
            <a:ext cx="7895590" cy="265220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1" y="6397806"/>
            <a:ext cx="4276779" cy="33795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0426" y="6397806"/>
            <a:ext cx="4276779" cy="337957"/>
          </a:xfrm>
          <a:prstGeom prst="rect">
            <a:avLst/>
          </a:prstGeom>
        </p:spPr>
        <p:txBody>
          <a:bodyPr vert="horz" lIns="91440" tIns="45720" rIns="91440" bIns="45720" rtlCol="0" anchor="b"/>
          <a:lstStyle>
            <a:lvl1pPr algn="r">
              <a:defRPr sz="1200"/>
            </a:lvl1pPr>
          </a:lstStyle>
          <a:p>
            <a:fld id="{AD3DE394-BA80-477B-906E-8B4262DC0ED9}" type="slidenum">
              <a:rPr lang="zh-CN" altLang="en-US" smtClean="0"/>
              <a:t>‹#›</a:t>
            </a:fld>
            <a:endParaRPr lang="zh-CN" altLang="en-US"/>
          </a:p>
        </p:txBody>
      </p:sp>
    </p:spTree>
    <p:extLst>
      <p:ext uri="{BB962C8B-B14F-4D97-AF65-F5344CB8AC3E}">
        <p14:creationId xmlns:p14="http://schemas.microsoft.com/office/powerpoint/2010/main" val="2639642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14650" y="841375"/>
            <a:ext cx="4040188" cy="22733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A4FF95-B1C6-4718-B79A-935AE4685E35}" type="slidenum">
              <a:rPr lang="zh-CN" altLang="en-US" smtClean="0">
                <a:solidFill>
                  <a:prstClr val="black"/>
                </a:solidFill>
                <a:latin typeface="Calibri" panose="020F0502020204030204"/>
                <a:ea typeface="宋体" panose="02010600030101010101" pitchFamily="2" charset="-122"/>
              </a:rPr>
              <a:pPr/>
              <a:t>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566761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35</a:t>
            </a:fld>
            <a:endParaRPr lang="zh-CN" altLang="en-US"/>
          </a:p>
        </p:txBody>
      </p:sp>
    </p:spTree>
    <p:extLst>
      <p:ext uri="{BB962C8B-B14F-4D97-AF65-F5344CB8AC3E}">
        <p14:creationId xmlns:p14="http://schemas.microsoft.com/office/powerpoint/2010/main" val="3882217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36</a:t>
            </a:fld>
            <a:endParaRPr lang="zh-CN" altLang="en-US"/>
          </a:p>
        </p:txBody>
      </p:sp>
    </p:spTree>
    <p:extLst>
      <p:ext uri="{BB962C8B-B14F-4D97-AF65-F5344CB8AC3E}">
        <p14:creationId xmlns:p14="http://schemas.microsoft.com/office/powerpoint/2010/main" val="114718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37</a:t>
            </a:fld>
            <a:endParaRPr lang="zh-CN" altLang="en-US"/>
          </a:p>
        </p:txBody>
      </p:sp>
    </p:spTree>
    <p:extLst>
      <p:ext uri="{BB962C8B-B14F-4D97-AF65-F5344CB8AC3E}">
        <p14:creationId xmlns:p14="http://schemas.microsoft.com/office/powerpoint/2010/main" val="2052419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38</a:t>
            </a:fld>
            <a:endParaRPr lang="zh-CN" altLang="en-US"/>
          </a:p>
        </p:txBody>
      </p:sp>
    </p:spTree>
    <p:extLst>
      <p:ext uri="{BB962C8B-B14F-4D97-AF65-F5344CB8AC3E}">
        <p14:creationId xmlns:p14="http://schemas.microsoft.com/office/powerpoint/2010/main" val="4163938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39</a:t>
            </a:fld>
            <a:endParaRPr lang="zh-CN" altLang="en-US"/>
          </a:p>
        </p:txBody>
      </p:sp>
    </p:spTree>
    <p:extLst>
      <p:ext uri="{BB962C8B-B14F-4D97-AF65-F5344CB8AC3E}">
        <p14:creationId xmlns:p14="http://schemas.microsoft.com/office/powerpoint/2010/main" val="1666480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40</a:t>
            </a:fld>
            <a:endParaRPr lang="zh-CN" altLang="en-US"/>
          </a:p>
        </p:txBody>
      </p:sp>
    </p:spTree>
    <p:extLst>
      <p:ext uri="{BB962C8B-B14F-4D97-AF65-F5344CB8AC3E}">
        <p14:creationId xmlns:p14="http://schemas.microsoft.com/office/powerpoint/2010/main" val="558884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41</a:t>
            </a:fld>
            <a:endParaRPr lang="zh-CN" altLang="en-US"/>
          </a:p>
        </p:txBody>
      </p:sp>
    </p:spTree>
    <p:extLst>
      <p:ext uri="{BB962C8B-B14F-4D97-AF65-F5344CB8AC3E}">
        <p14:creationId xmlns:p14="http://schemas.microsoft.com/office/powerpoint/2010/main" val="1605442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42</a:t>
            </a:fld>
            <a:endParaRPr lang="zh-CN" altLang="en-US"/>
          </a:p>
        </p:txBody>
      </p:sp>
    </p:spTree>
    <p:extLst>
      <p:ext uri="{BB962C8B-B14F-4D97-AF65-F5344CB8AC3E}">
        <p14:creationId xmlns:p14="http://schemas.microsoft.com/office/powerpoint/2010/main" val="3173960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43</a:t>
            </a:fld>
            <a:endParaRPr lang="zh-CN" altLang="en-US"/>
          </a:p>
        </p:txBody>
      </p:sp>
    </p:spTree>
    <p:extLst>
      <p:ext uri="{BB962C8B-B14F-4D97-AF65-F5344CB8AC3E}">
        <p14:creationId xmlns:p14="http://schemas.microsoft.com/office/powerpoint/2010/main" val="1543941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44</a:t>
            </a:fld>
            <a:endParaRPr lang="zh-CN" altLang="en-US"/>
          </a:p>
        </p:txBody>
      </p:sp>
    </p:spTree>
    <p:extLst>
      <p:ext uri="{BB962C8B-B14F-4D97-AF65-F5344CB8AC3E}">
        <p14:creationId xmlns:p14="http://schemas.microsoft.com/office/powerpoint/2010/main" val="3349801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3</a:t>
            </a:fld>
            <a:endParaRPr lang="zh-CN" altLang="en-US"/>
          </a:p>
        </p:txBody>
      </p:sp>
    </p:spTree>
    <p:extLst>
      <p:ext uri="{BB962C8B-B14F-4D97-AF65-F5344CB8AC3E}">
        <p14:creationId xmlns:p14="http://schemas.microsoft.com/office/powerpoint/2010/main" val="3131527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45</a:t>
            </a:fld>
            <a:endParaRPr lang="zh-CN" altLang="en-US"/>
          </a:p>
        </p:txBody>
      </p:sp>
    </p:spTree>
    <p:extLst>
      <p:ext uri="{BB962C8B-B14F-4D97-AF65-F5344CB8AC3E}">
        <p14:creationId xmlns:p14="http://schemas.microsoft.com/office/powerpoint/2010/main" val="3735116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46</a:t>
            </a:fld>
            <a:endParaRPr lang="zh-CN" altLang="en-US"/>
          </a:p>
        </p:txBody>
      </p:sp>
    </p:spTree>
    <p:extLst>
      <p:ext uri="{BB962C8B-B14F-4D97-AF65-F5344CB8AC3E}">
        <p14:creationId xmlns:p14="http://schemas.microsoft.com/office/powerpoint/2010/main" val="13231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47</a:t>
            </a:fld>
            <a:endParaRPr lang="zh-CN" altLang="en-US"/>
          </a:p>
        </p:txBody>
      </p:sp>
    </p:spTree>
    <p:extLst>
      <p:ext uri="{BB962C8B-B14F-4D97-AF65-F5344CB8AC3E}">
        <p14:creationId xmlns:p14="http://schemas.microsoft.com/office/powerpoint/2010/main" val="172634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48</a:t>
            </a:fld>
            <a:endParaRPr lang="zh-CN" altLang="en-US"/>
          </a:p>
        </p:txBody>
      </p:sp>
    </p:spTree>
    <p:extLst>
      <p:ext uri="{BB962C8B-B14F-4D97-AF65-F5344CB8AC3E}">
        <p14:creationId xmlns:p14="http://schemas.microsoft.com/office/powerpoint/2010/main" val="1716505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49</a:t>
            </a:fld>
            <a:endParaRPr lang="zh-CN" altLang="en-US"/>
          </a:p>
        </p:txBody>
      </p:sp>
    </p:spTree>
    <p:extLst>
      <p:ext uri="{BB962C8B-B14F-4D97-AF65-F5344CB8AC3E}">
        <p14:creationId xmlns:p14="http://schemas.microsoft.com/office/powerpoint/2010/main" val="614836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50</a:t>
            </a:fld>
            <a:endParaRPr lang="zh-CN" altLang="en-US"/>
          </a:p>
        </p:txBody>
      </p:sp>
    </p:spTree>
    <p:extLst>
      <p:ext uri="{BB962C8B-B14F-4D97-AF65-F5344CB8AC3E}">
        <p14:creationId xmlns:p14="http://schemas.microsoft.com/office/powerpoint/2010/main" val="2227322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51</a:t>
            </a:fld>
            <a:endParaRPr lang="zh-CN" altLang="en-US"/>
          </a:p>
        </p:txBody>
      </p:sp>
    </p:spTree>
    <p:extLst>
      <p:ext uri="{BB962C8B-B14F-4D97-AF65-F5344CB8AC3E}">
        <p14:creationId xmlns:p14="http://schemas.microsoft.com/office/powerpoint/2010/main" val="1453213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52</a:t>
            </a:fld>
            <a:endParaRPr lang="zh-CN" altLang="en-US"/>
          </a:p>
        </p:txBody>
      </p:sp>
    </p:spTree>
    <p:extLst>
      <p:ext uri="{BB962C8B-B14F-4D97-AF65-F5344CB8AC3E}">
        <p14:creationId xmlns:p14="http://schemas.microsoft.com/office/powerpoint/2010/main" val="224023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53</a:t>
            </a:fld>
            <a:endParaRPr lang="zh-CN" altLang="en-US"/>
          </a:p>
        </p:txBody>
      </p:sp>
    </p:spTree>
    <p:extLst>
      <p:ext uri="{BB962C8B-B14F-4D97-AF65-F5344CB8AC3E}">
        <p14:creationId xmlns:p14="http://schemas.microsoft.com/office/powerpoint/2010/main" val="901972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54</a:t>
            </a:fld>
            <a:endParaRPr lang="zh-CN" altLang="en-US"/>
          </a:p>
        </p:txBody>
      </p:sp>
    </p:spTree>
    <p:extLst>
      <p:ext uri="{BB962C8B-B14F-4D97-AF65-F5344CB8AC3E}">
        <p14:creationId xmlns:p14="http://schemas.microsoft.com/office/powerpoint/2010/main" val="1509773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28</a:t>
            </a:fld>
            <a:endParaRPr lang="zh-CN" altLang="en-US"/>
          </a:p>
        </p:txBody>
      </p:sp>
    </p:spTree>
    <p:extLst>
      <p:ext uri="{BB962C8B-B14F-4D97-AF65-F5344CB8AC3E}">
        <p14:creationId xmlns:p14="http://schemas.microsoft.com/office/powerpoint/2010/main" val="2817771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55</a:t>
            </a:fld>
            <a:endParaRPr lang="zh-CN" altLang="en-US"/>
          </a:p>
        </p:txBody>
      </p:sp>
    </p:spTree>
    <p:extLst>
      <p:ext uri="{BB962C8B-B14F-4D97-AF65-F5344CB8AC3E}">
        <p14:creationId xmlns:p14="http://schemas.microsoft.com/office/powerpoint/2010/main" val="3136160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56</a:t>
            </a:fld>
            <a:endParaRPr lang="zh-CN" altLang="en-US"/>
          </a:p>
        </p:txBody>
      </p:sp>
    </p:spTree>
    <p:extLst>
      <p:ext uri="{BB962C8B-B14F-4D97-AF65-F5344CB8AC3E}">
        <p14:creationId xmlns:p14="http://schemas.microsoft.com/office/powerpoint/2010/main" val="3081013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57</a:t>
            </a:fld>
            <a:endParaRPr lang="zh-CN" altLang="en-US"/>
          </a:p>
        </p:txBody>
      </p:sp>
    </p:spTree>
    <p:extLst>
      <p:ext uri="{BB962C8B-B14F-4D97-AF65-F5344CB8AC3E}">
        <p14:creationId xmlns:p14="http://schemas.microsoft.com/office/powerpoint/2010/main" val="1755761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58</a:t>
            </a:fld>
            <a:endParaRPr lang="zh-CN" altLang="en-US"/>
          </a:p>
        </p:txBody>
      </p:sp>
    </p:spTree>
    <p:extLst>
      <p:ext uri="{BB962C8B-B14F-4D97-AF65-F5344CB8AC3E}">
        <p14:creationId xmlns:p14="http://schemas.microsoft.com/office/powerpoint/2010/main" val="828633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3DE394-BA80-477B-906E-8B4262DC0ED9}" type="slidenum">
              <a:rPr lang="zh-CN" altLang="en-US" smtClean="0"/>
              <a:t>59</a:t>
            </a:fld>
            <a:endParaRPr lang="zh-CN" altLang="en-US"/>
          </a:p>
        </p:txBody>
      </p:sp>
    </p:spTree>
    <p:extLst>
      <p:ext uri="{BB962C8B-B14F-4D97-AF65-F5344CB8AC3E}">
        <p14:creationId xmlns:p14="http://schemas.microsoft.com/office/powerpoint/2010/main" val="1317394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14650" y="841375"/>
            <a:ext cx="4040188" cy="22733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937F18-F256-47D9-BA42-21CD7F6AB63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1906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29</a:t>
            </a:fld>
            <a:endParaRPr lang="zh-CN" altLang="en-US"/>
          </a:p>
        </p:txBody>
      </p:sp>
    </p:spTree>
    <p:extLst>
      <p:ext uri="{BB962C8B-B14F-4D97-AF65-F5344CB8AC3E}">
        <p14:creationId xmlns:p14="http://schemas.microsoft.com/office/powerpoint/2010/main" val="2259169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30</a:t>
            </a:fld>
            <a:endParaRPr lang="zh-CN" altLang="en-US"/>
          </a:p>
        </p:txBody>
      </p:sp>
    </p:spTree>
    <p:extLst>
      <p:ext uri="{BB962C8B-B14F-4D97-AF65-F5344CB8AC3E}">
        <p14:creationId xmlns:p14="http://schemas.microsoft.com/office/powerpoint/2010/main" val="2162156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31</a:t>
            </a:fld>
            <a:endParaRPr lang="zh-CN" altLang="en-US"/>
          </a:p>
        </p:txBody>
      </p:sp>
    </p:spTree>
    <p:extLst>
      <p:ext uri="{BB962C8B-B14F-4D97-AF65-F5344CB8AC3E}">
        <p14:creationId xmlns:p14="http://schemas.microsoft.com/office/powerpoint/2010/main" val="3307438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32</a:t>
            </a:fld>
            <a:endParaRPr lang="zh-CN" altLang="en-US"/>
          </a:p>
        </p:txBody>
      </p:sp>
    </p:spTree>
    <p:extLst>
      <p:ext uri="{BB962C8B-B14F-4D97-AF65-F5344CB8AC3E}">
        <p14:creationId xmlns:p14="http://schemas.microsoft.com/office/powerpoint/2010/main" val="1388320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33</a:t>
            </a:fld>
            <a:endParaRPr lang="zh-CN" altLang="en-US"/>
          </a:p>
        </p:txBody>
      </p:sp>
    </p:spTree>
    <p:extLst>
      <p:ext uri="{BB962C8B-B14F-4D97-AF65-F5344CB8AC3E}">
        <p14:creationId xmlns:p14="http://schemas.microsoft.com/office/powerpoint/2010/main" val="1776329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3DE394-BA80-477B-906E-8B4262DC0ED9}" type="slidenum">
              <a:rPr lang="zh-CN" altLang="en-US" smtClean="0"/>
              <a:t>34</a:t>
            </a:fld>
            <a:endParaRPr lang="zh-CN" altLang="en-US"/>
          </a:p>
        </p:txBody>
      </p:sp>
    </p:spTree>
    <p:extLst>
      <p:ext uri="{BB962C8B-B14F-4D97-AF65-F5344CB8AC3E}">
        <p14:creationId xmlns:p14="http://schemas.microsoft.com/office/powerpoint/2010/main" val="481732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1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211" userDrawn="1">
          <p15:clr>
            <a:srgbClr val="FBAE40"/>
          </p15:clr>
        </p15:guide>
        <p15:guide id="4" pos="7469" userDrawn="1">
          <p15:clr>
            <a:srgbClr val="FBAE40"/>
          </p15:clr>
        </p15:guide>
        <p15:guide id="5" orient="horz" pos="346" userDrawn="1">
          <p15:clr>
            <a:srgbClr val="FBAE40"/>
          </p15:clr>
        </p15:guide>
        <p15:guide id="6" orient="horz" pos="3974" userDrawn="1">
          <p15:clr>
            <a:srgbClr val="FBAE40"/>
          </p15:clr>
        </p15:guide>
        <p15:guide id="7" orient="horz" pos="3748" userDrawn="1">
          <p15:clr>
            <a:srgbClr val="FBAE40"/>
          </p15:clr>
        </p15:guide>
        <p15:guide id="8" orient="horz" pos="572" userDrawn="1">
          <p15:clr>
            <a:srgbClr val="FBAE40"/>
          </p15:clr>
        </p15:guide>
        <p15:guide id="9" pos="439" userDrawn="1">
          <p15:clr>
            <a:srgbClr val="FBAE40"/>
          </p15:clr>
        </p15:guide>
        <p15:guide id="10" pos="72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998B8E7-02EE-4815-9492-43FC14146EA5}"/>
              </a:ext>
            </a:extLst>
          </p:cNvPr>
          <p:cNvSpPr>
            <a:spLocks noGrp="1"/>
          </p:cNvSpPr>
          <p:nvPr>
            <p:ph type="dt" sz="half" idx="10"/>
          </p:nvPr>
        </p:nvSpPr>
        <p:spPr/>
        <p:txBody>
          <a:bodyPr/>
          <a:lstStyle/>
          <a:p>
            <a:fld id="{4FD7FE38-503D-4C4B-8129-C37EA38FA6F0}" type="datetimeFigureOut">
              <a:rPr lang="zh-CN" altLang="en-US" smtClean="0">
                <a:solidFill>
                  <a:srgbClr val="454245">
                    <a:tint val="75000"/>
                  </a:srgbClr>
                </a:solidFill>
              </a:rPr>
              <a:pPr/>
              <a:t>2021/9/28</a:t>
            </a:fld>
            <a:endParaRPr lang="zh-CN" altLang="en-US">
              <a:solidFill>
                <a:srgbClr val="454245">
                  <a:tint val="75000"/>
                </a:srgbClr>
              </a:solidFill>
            </a:endParaRPr>
          </a:p>
        </p:txBody>
      </p:sp>
      <p:sp>
        <p:nvSpPr>
          <p:cNvPr id="4" name="页脚占位符 3">
            <a:extLst>
              <a:ext uri="{FF2B5EF4-FFF2-40B4-BE49-F238E27FC236}">
                <a16:creationId xmlns:a16="http://schemas.microsoft.com/office/drawing/2014/main" id="{C1E391B6-81C8-4457-88F3-3B9B6F3DA39D}"/>
              </a:ext>
            </a:extLst>
          </p:cNvPr>
          <p:cNvSpPr>
            <a:spLocks noGrp="1"/>
          </p:cNvSpPr>
          <p:nvPr>
            <p:ph type="ftr" sz="quarter" idx="11"/>
          </p:nvPr>
        </p:nvSpPr>
        <p:spPr/>
        <p:txBody>
          <a:bodyPr/>
          <a:lstStyle/>
          <a:p>
            <a:endParaRPr lang="zh-CN" altLang="en-US">
              <a:solidFill>
                <a:srgbClr val="454245">
                  <a:tint val="75000"/>
                </a:srgbClr>
              </a:solidFill>
            </a:endParaRPr>
          </a:p>
        </p:txBody>
      </p:sp>
      <p:sp>
        <p:nvSpPr>
          <p:cNvPr id="5" name="灯片编号占位符 4">
            <a:extLst>
              <a:ext uri="{FF2B5EF4-FFF2-40B4-BE49-F238E27FC236}">
                <a16:creationId xmlns:a16="http://schemas.microsoft.com/office/drawing/2014/main" id="{3AD7A91E-D48B-4047-86F4-D823761A4E5F}"/>
              </a:ext>
            </a:extLst>
          </p:cNvPr>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pPr/>
              <a:t>‹#›</a:t>
            </a:fld>
            <a:endParaRPr lang="zh-CN" altLang="en-US">
              <a:solidFill>
                <a:srgbClr val="454245">
                  <a:tint val="75000"/>
                </a:srgbClr>
              </a:solidFill>
            </a:endParaRPr>
          </a:p>
        </p:txBody>
      </p:sp>
      <p:grpSp>
        <p:nvGrpSpPr>
          <p:cNvPr id="6" name="标题">
            <a:extLst>
              <a:ext uri="{FF2B5EF4-FFF2-40B4-BE49-F238E27FC236}">
                <a16:creationId xmlns:a16="http://schemas.microsoft.com/office/drawing/2014/main" id="{52488FB3-F1EC-4A38-997A-766F22AB51EF}"/>
              </a:ext>
            </a:extLst>
          </p:cNvPr>
          <p:cNvGrpSpPr/>
          <p:nvPr userDrawn="1"/>
        </p:nvGrpSpPr>
        <p:grpSpPr>
          <a:xfrm>
            <a:off x="0" y="-1"/>
            <a:ext cx="12192000" cy="728663"/>
            <a:chOff x="0" y="-1"/>
            <a:chExt cx="12192000" cy="728663"/>
          </a:xfrm>
        </p:grpSpPr>
        <p:sp>
          <p:nvSpPr>
            <p:cNvPr id="7" name="打底色块">
              <a:extLst>
                <a:ext uri="{FF2B5EF4-FFF2-40B4-BE49-F238E27FC236}">
                  <a16:creationId xmlns:a16="http://schemas.microsoft.com/office/drawing/2014/main" id="{83F0D69E-DB48-440E-9BDE-C54392D95C98}"/>
                </a:ext>
              </a:extLst>
            </p:cNvPr>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marL="0" marR="0" lvl="0" indent="0" algn="ctr" defTabSz="914377" rtl="0" eaLnBrk="1" fontAlgn="base" latinLnBrk="0" hangingPunct="1">
                <a:lnSpc>
                  <a:spcPct val="105000"/>
                </a:lnSpc>
                <a:spcBef>
                  <a:spcPct val="0"/>
                </a:spcBef>
                <a:spcAft>
                  <a:spcPct val="0"/>
                </a:spcAft>
                <a:buClr>
                  <a:srgbClr val="3366FF"/>
                </a:buClr>
                <a:buSzPct val="80000"/>
                <a:buFont typeface="Wingdings" pitchFamily="2" charset="2"/>
                <a:buNone/>
                <a:tabLst/>
                <a:defRPr/>
              </a:pPr>
              <a:endParaRPr kumimoji="1" lang="zh-CN" altLang="en-US" sz="2000" b="1"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8" name="西北工业大学">
              <a:extLst>
                <a:ext uri="{FF2B5EF4-FFF2-40B4-BE49-F238E27FC236}">
                  <a16:creationId xmlns:a16="http://schemas.microsoft.com/office/drawing/2014/main" id="{67E3C0C1-6CE3-4011-803F-8005467B94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0059" y="169864"/>
              <a:ext cx="1546127" cy="388933"/>
            </a:xfrm>
            <a:prstGeom prst="rect">
              <a:avLst/>
            </a:prstGeom>
          </p:spPr>
        </p:pic>
        <p:pic>
          <p:nvPicPr>
            <p:cNvPr id="9" name="校徽">
              <a:extLst>
                <a:ext uri="{FF2B5EF4-FFF2-40B4-BE49-F238E27FC236}">
                  <a16:creationId xmlns:a16="http://schemas.microsoft.com/office/drawing/2014/main" id="{512F9F45-C2E2-4550-9C88-66CD0FA806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27016" y="119639"/>
              <a:ext cx="490134" cy="489382"/>
            </a:xfrm>
            <a:prstGeom prst="rect">
              <a:avLst/>
            </a:prstGeom>
          </p:spPr>
        </p:pic>
      </p:grpSp>
      <p:sp>
        <p:nvSpPr>
          <p:cNvPr id="11" name="标题 28">
            <a:extLst>
              <a:ext uri="{FF2B5EF4-FFF2-40B4-BE49-F238E27FC236}">
                <a16:creationId xmlns:a16="http://schemas.microsoft.com/office/drawing/2014/main" id="{55CEEFE5-2F16-4BC4-8EA3-EDAAFFB982A8}"/>
              </a:ext>
            </a:extLst>
          </p:cNvPr>
          <p:cNvSpPr>
            <a:spLocks noGrp="1"/>
          </p:cNvSpPr>
          <p:nvPr>
            <p:ph type="title"/>
          </p:nvPr>
        </p:nvSpPr>
        <p:spPr>
          <a:xfrm>
            <a:off x="1003303" y="109001"/>
            <a:ext cx="8500807" cy="498022"/>
          </a:xfrm>
        </p:spPr>
        <p:txBody>
          <a:bodyPr>
            <a:normAutofit/>
          </a:bodyPr>
          <a:lstStyle>
            <a:lvl1pPr>
              <a:defRPr kumimoji="0" lang="zh-CN" altLang="en-US" sz="2800" b="1" i="0" u="none" strike="noStrike" kern="1200" cap="none" spc="0" normalizeH="0" baseline="0">
                <a:ln>
                  <a:noFill/>
                </a:ln>
                <a:solidFill>
                  <a:prstClr val="white"/>
                </a:solidFill>
                <a:effectLst/>
                <a:uLnTx/>
                <a:uFillTx/>
                <a:latin typeface="Arial" panose="020B0604020202020204" pitchFamily="34" charset="0"/>
                <a:ea typeface="微软雅黑" panose="020B0503020204020204" pitchFamily="34" charset="-122"/>
                <a:cs typeface="+mn-cs"/>
              </a:defRPr>
            </a:lvl1pPr>
          </a:lstStyle>
          <a:p>
            <a:pPr marL="0" marR="0" lvl="0" indent="0" algn="just" defTabSz="914377" rtl="0" eaLnBrk="1" fontAlgn="auto" latinLnBrk="0" hangingPunct="1">
              <a:lnSpc>
                <a:spcPct val="100000"/>
              </a:lnSpc>
              <a:spcBef>
                <a:spcPts val="0"/>
              </a:spcBef>
              <a:spcAft>
                <a:spcPts val="0"/>
              </a:spcAft>
              <a:buClr>
                <a:prstClr val="white"/>
              </a:buClr>
              <a:buSzTx/>
              <a:buFontTx/>
              <a:buNone/>
              <a:tabLst/>
              <a:defRPr/>
            </a:pPr>
            <a:r>
              <a:rPr lang="zh-CN" altLang="en-US" dirty="0"/>
              <a:t>单击此处编辑母版标题样式</a:t>
            </a:r>
          </a:p>
        </p:txBody>
      </p:sp>
    </p:spTree>
    <p:extLst>
      <p:ext uri="{BB962C8B-B14F-4D97-AF65-F5344CB8AC3E}">
        <p14:creationId xmlns:p14="http://schemas.microsoft.com/office/powerpoint/2010/main" val="2971984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7FE38-503D-4C4B-8129-C37EA38FA6F0}" type="datetimeFigureOut">
              <a:rPr lang="zh-CN" altLang="en-US" smtClean="0">
                <a:solidFill>
                  <a:srgbClr val="454245">
                    <a:tint val="75000"/>
                  </a:srgbClr>
                </a:solidFill>
              </a:rPr>
              <a:pPr/>
              <a:t>2021/9/28</a:t>
            </a:fld>
            <a:endParaRPr lang="zh-CN" altLang="en-US">
              <a:solidFill>
                <a:srgbClr val="454245">
                  <a:tint val="75000"/>
                </a:srgbClr>
              </a:solidFill>
            </a:endParaRPr>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454245">
                  <a:tint val="75000"/>
                </a:srgbClr>
              </a:solidFill>
            </a:endParaRPr>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EBB00F-8F08-4A10-ADE5-658EB5AB996D}" type="slidenum">
              <a:rPr lang="zh-CN" altLang="en-US" smtClean="0">
                <a:solidFill>
                  <a:srgbClr val="454245">
                    <a:tint val="75000"/>
                  </a:srgbClr>
                </a:solidFill>
              </a:rPr>
              <a:pPr/>
              <a:t>‹#›</a:t>
            </a:fld>
            <a:endParaRPr lang="zh-CN" altLang="en-US">
              <a:solidFill>
                <a:srgbClr val="454245">
                  <a:tint val="75000"/>
                </a:srgbClr>
              </a:solidFill>
            </a:endParaRPr>
          </a:p>
        </p:txBody>
      </p:sp>
    </p:spTree>
    <p:extLst>
      <p:ext uri="{BB962C8B-B14F-4D97-AF65-F5344CB8AC3E}">
        <p14:creationId xmlns:p14="http://schemas.microsoft.com/office/powerpoint/2010/main" val="2250296357"/>
      </p:ext>
    </p:extLst>
  </p:cSld>
  <p:clrMap bg1="lt1" tx1="dk1" bg2="lt2" tx2="dk2" accent1="accent1" accent2="accent2" accent3="accent3" accent4="accent4" accent5="accent5" accent6="accent6" hlink="hlink" folHlink="folHlink"/>
  <p:sldLayoutIdLst>
    <p:sldLayoutId id="2147483657" r:id="rId1"/>
    <p:sldLayoutId id="2147483658" r:id="rId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2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57.e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58.emf"/><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3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60.emf"/><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66.pn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60.emf"/><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67.png"/><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0.png"/><Relationship Id="rId3" Type="http://schemas.openxmlformats.org/officeDocument/2006/relationships/image" Target="../media/image60.emf"/><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0.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62.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4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4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4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62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0.png"/><Relationship Id="rId4" Type="http://schemas.openxmlformats.org/officeDocument/2006/relationships/image" Target="../media/image680.png"/></Relationships>
</file>

<file path=ppt/slides/_rels/slide53.xml.rels><?xml version="1.0" encoding="UTF-8" standalone="yes"?>
<Relationships xmlns="http://schemas.openxmlformats.org/package/2006/relationships"><Relationship Id="rId3" Type="http://schemas.openxmlformats.org/officeDocument/2006/relationships/hyperlink" Target="http://en.wikipedia.org/wiki/Image:Beta_distribution_pdf.p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6.png"/><Relationship Id="rId7"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0.png"/><Relationship Id="rId5" Type="http://schemas.openxmlformats.org/officeDocument/2006/relationships/image" Target="../media/image74.PNG"/><Relationship Id="rId10" Type="http://schemas.openxmlformats.org/officeDocument/2006/relationships/image" Target="../media/image78.PNG"/><Relationship Id="rId4" Type="http://schemas.openxmlformats.org/officeDocument/2006/relationships/image" Target="../media/image740.png"/><Relationship Id="rId9"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810.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5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2.jpg"/><Relationship Id="rId5" Type="http://schemas.openxmlformats.org/officeDocument/2006/relationships/image" Target="../media/image880.PNG"/><Relationship Id="rId4" Type="http://schemas.openxmlformats.org/officeDocument/2006/relationships/image" Target="../media/image79.emf"/></Relationships>
</file>

<file path=ppt/slides/_rels/slide5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40617C-7AAC-4126-9970-2B3AA12FE83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73021" y="2011076"/>
            <a:ext cx="5463787" cy="3074109"/>
          </a:xfrm>
          <a:prstGeom prst="rect">
            <a:avLst/>
          </a:prstGeom>
        </p:spPr>
      </p:pic>
      <p:sp>
        <p:nvSpPr>
          <p:cNvPr id="3" name="矩形 2"/>
          <p:cNvSpPr/>
          <p:nvPr/>
        </p:nvSpPr>
        <p:spPr>
          <a:xfrm>
            <a:off x="6972311" y="3023247"/>
            <a:ext cx="4464496" cy="4571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5" name="矩形 54"/>
          <p:cNvSpPr/>
          <p:nvPr/>
        </p:nvSpPr>
        <p:spPr>
          <a:xfrm>
            <a:off x="6972311" y="4077078"/>
            <a:ext cx="4464496" cy="4571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6" name="矩形 55"/>
          <p:cNvSpPr/>
          <p:nvPr/>
        </p:nvSpPr>
        <p:spPr>
          <a:xfrm rot="5400000">
            <a:off x="6527125" y="3514158"/>
            <a:ext cx="3096343" cy="4571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7" name="矩形 56"/>
          <p:cNvSpPr/>
          <p:nvPr/>
        </p:nvSpPr>
        <p:spPr>
          <a:xfrm rot="5400000">
            <a:off x="7633531" y="3514158"/>
            <a:ext cx="3096343" cy="4571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8" name="矩形 57"/>
          <p:cNvSpPr/>
          <p:nvPr/>
        </p:nvSpPr>
        <p:spPr>
          <a:xfrm rot="5400000">
            <a:off x="8785655" y="3514159"/>
            <a:ext cx="3096344" cy="4571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9" name="矩形 58"/>
          <p:cNvSpPr/>
          <p:nvPr/>
        </p:nvSpPr>
        <p:spPr>
          <a:xfrm>
            <a:off x="11496676" y="1997228"/>
            <a:ext cx="694533" cy="102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 name="矩形 1"/>
          <p:cNvSpPr/>
          <p:nvPr/>
        </p:nvSpPr>
        <p:spPr>
          <a:xfrm>
            <a:off x="797" y="1988839"/>
            <a:ext cx="6911647" cy="3096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0" name="矩形 59"/>
          <p:cNvSpPr/>
          <p:nvPr/>
        </p:nvSpPr>
        <p:spPr>
          <a:xfrm>
            <a:off x="8098151" y="3068966"/>
            <a:ext cx="1060688" cy="1034401"/>
          </a:xfrm>
          <a:prstGeom prst="rect">
            <a:avLst/>
          </a:prstGeom>
          <a:solidFill>
            <a:schemeClr val="bg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1" name="矩形 60"/>
          <p:cNvSpPr/>
          <p:nvPr/>
        </p:nvSpPr>
        <p:spPr>
          <a:xfrm>
            <a:off x="9204559" y="1997225"/>
            <a:ext cx="1106408" cy="1026019"/>
          </a:xfrm>
          <a:prstGeom prst="rect">
            <a:avLst/>
          </a:prstGeom>
          <a:solidFill>
            <a:schemeClr val="accent1">
              <a:alpha val="6902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2" name="矩形 61"/>
          <p:cNvSpPr/>
          <p:nvPr/>
        </p:nvSpPr>
        <p:spPr>
          <a:xfrm>
            <a:off x="10356687" y="4122789"/>
            <a:ext cx="1080120" cy="962395"/>
          </a:xfrm>
          <a:prstGeom prst="rect">
            <a:avLst/>
          </a:prstGeom>
          <a:solidFill>
            <a:schemeClr val="accent1">
              <a:alpha val="6902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9" name="TextBox 59"/>
          <p:cNvSpPr>
            <a:spLocks noChangeArrowheads="1"/>
          </p:cNvSpPr>
          <p:nvPr/>
        </p:nvSpPr>
        <p:spPr bwMode="auto">
          <a:xfrm flipH="1">
            <a:off x="222390" y="2471369"/>
            <a:ext cx="631767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4800" b="1">
                <a:solidFill>
                  <a:prstClr val="white"/>
                </a:solidFill>
                <a:latin typeface="+mn-lt"/>
                <a:ea typeface="+mn-ea"/>
                <a:cs typeface="+mn-ea"/>
                <a:sym typeface="+mn-lt"/>
              </a:rPr>
              <a:t>Project Management</a:t>
            </a:r>
          </a:p>
          <a:p>
            <a:r>
              <a:rPr lang="en-US" altLang="zh-CN" sz="3200" b="1">
                <a:solidFill>
                  <a:prstClr val="white"/>
                </a:solidFill>
                <a:latin typeface="+mn-lt"/>
                <a:ea typeface="+mn-ea"/>
                <a:cs typeface="+mn-ea"/>
                <a:sym typeface="+mn-lt"/>
              </a:rPr>
              <a:t>From Theory to Practice</a:t>
            </a:r>
            <a:endParaRPr lang="en-US" altLang="zh-CN" sz="6000" b="1" dirty="0">
              <a:solidFill>
                <a:prstClr val="white"/>
              </a:solidFill>
              <a:latin typeface="+mn-lt"/>
              <a:ea typeface="+mn-ea"/>
              <a:cs typeface="+mn-ea"/>
              <a:sym typeface="+mn-lt"/>
            </a:endParaRPr>
          </a:p>
        </p:txBody>
      </p:sp>
      <p:sp>
        <p:nvSpPr>
          <p:cNvPr id="141" name="TextBox 59"/>
          <p:cNvSpPr>
            <a:spLocks noChangeArrowheads="1"/>
          </p:cNvSpPr>
          <p:nvPr/>
        </p:nvSpPr>
        <p:spPr bwMode="auto">
          <a:xfrm flipH="1">
            <a:off x="8052432" y="5714195"/>
            <a:ext cx="34442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smtClean="0">
                <a:solidFill>
                  <a:schemeClr val="accent1"/>
                </a:solidFill>
                <a:latin typeface="+mn-lt"/>
                <a:ea typeface="+mn-ea"/>
                <a:cs typeface="+mn-ea"/>
                <a:sym typeface="+mn-lt"/>
              </a:rPr>
              <a:t>9/28/2021</a:t>
            </a:r>
            <a:endParaRPr lang="fr-FR" altLang="zh-CN" dirty="0">
              <a:solidFill>
                <a:schemeClr val="accent1"/>
              </a:solidFill>
              <a:latin typeface="+mn-lt"/>
              <a:ea typeface="+mn-ea"/>
              <a:cs typeface="+mn-ea"/>
              <a:sym typeface="+mn-lt"/>
            </a:endParaRPr>
          </a:p>
          <a:p>
            <a:pPr algn="dist" defTabSz="457189"/>
            <a:r>
              <a:rPr lang="en-US" altLang="zh-CN" sz="1400" b="1" dirty="0">
                <a:solidFill>
                  <a:schemeClr val="accent1"/>
                </a:solidFill>
                <a:latin typeface="+mn-lt"/>
                <a:ea typeface="+mn-ea"/>
                <a:cs typeface="+mn-ea"/>
                <a:sym typeface="+mn-lt"/>
              </a:rPr>
              <a:t>Northwestern Polytechnical University</a:t>
            </a:r>
            <a:endParaRPr lang="zh-CN" altLang="en-US" sz="1400" b="1" dirty="0">
              <a:solidFill>
                <a:schemeClr val="accent1"/>
              </a:solidFill>
              <a:latin typeface="+mn-lt"/>
              <a:ea typeface="+mn-ea"/>
              <a:cs typeface="+mn-ea"/>
              <a:sym typeface="+mn-lt"/>
            </a:endParaRPr>
          </a:p>
        </p:txBody>
      </p:sp>
      <p:grpSp>
        <p:nvGrpSpPr>
          <p:cNvPr id="16" name="组合 15">
            <a:extLst>
              <a:ext uri="{FF2B5EF4-FFF2-40B4-BE49-F238E27FC236}">
                <a16:creationId xmlns:a16="http://schemas.microsoft.com/office/drawing/2014/main" id="{C1DA8915-6BF7-4477-A0DF-791718B9DD0E}"/>
              </a:ext>
            </a:extLst>
          </p:cNvPr>
          <p:cNvGrpSpPr/>
          <p:nvPr/>
        </p:nvGrpSpPr>
        <p:grpSpPr>
          <a:xfrm>
            <a:off x="10054740" y="3"/>
            <a:ext cx="1382069" cy="1382069"/>
            <a:chOff x="9758577" y="1"/>
            <a:chExt cx="1382069" cy="1382069"/>
          </a:xfrm>
        </p:grpSpPr>
        <p:sp>
          <p:nvSpPr>
            <p:cNvPr id="107" name="矩形 106"/>
            <p:cNvSpPr/>
            <p:nvPr/>
          </p:nvSpPr>
          <p:spPr>
            <a:xfrm>
              <a:off x="9758577" y="1"/>
              <a:ext cx="1382069" cy="1382069"/>
            </a:xfrm>
            <a:prstGeom prst="rect">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48" name="校徽组合">
              <a:extLst>
                <a:ext uri="{FF2B5EF4-FFF2-40B4-BE49-F238E27FC236}">
                  <a16:creationId xmlns:a16="http://schemas.microsoft.com/office/drawing/2014/main" id="{521A175B-F55A-4A62-8AAA-A51EEEF86DD8}"/>
                </a:ext>
              </a:extLst>
            </p:cNvPr>
            <p:cNvGrpSpPr/>
            <p:nvPr/>
          </p:nvGrpSpPr>
          <p:grpSpPr>
            <a:xfrm>
              <a:off x="9784396" y="25820"/>
              <a:ext cx="1330431" cy="1330431"/>
              <a:chOff x="5369914" y="1058264"/>
              <a:chExt cx="1452171" cy="1452171"/>
            </a:xfrm>
          </p:grpSpPr>
          <p:sp>
            <p:nvSpPr>
              <p:cNvPr id="49" name="圆形色块">
                <a:extLst>
                  <a:ext uri="{FF2B5EF4-FFF2-40B4-BE49-F238E27FC236}">
                    <a16:creationId xmlns:a16="http://schemas.microsoft.com/office/drawing/2014/main" id="{E5757DB8-7018-46AD-B027-A9B1871AAAF3}"/>
                  </a:ext>
                </a:extLst>
              </p:cNvPr>
              <p:cNvSpPr/>
              <p:nvPr/>
            </p:nvSpPr>
            <p:spPr>
              <a:xfrm>
                <a:off x="5369914" y="1058264"/>
                <a:ext cx="1452171" cy="145217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a:solidFill>
                    <a:prstClr val="white"/>
                  </a:solidFill>
                  <a:cs typeface="+mn-ea"/>
                  <a:sym typeface="+mn-lt"/>
                </a:endParaRPr>
              </a:p>
            </p:txBody>
          </p:sp>
          <p:pic>
            <p:nvPicPr>
              <p:cNvPr id="50" name="校徽">
                <a:extLst>
                  <a:ext uri="{FF2B5EF4-FFF2-40B4-BE49-F238E27FC236}">
                    <a16:creationId xmlns:a16="http://schemas.microsoft.com/office/drawing/2014/main" id="{38EBA9D9-E6DF-4AD8-9459-69F3B8DEA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23623" y="1212851"/>
                <a:ext cx="1144756" cy="1142998"/>
              </a:xfrm>
              <a:prstGeom prst="rect">
                <a:avLst/>
              </a:prstGeom>
            </p:spPr>
          </p:pic>
        </p:grpSp>
      </p:grpSp>
      <p:cxnSp>
        <p:nvCxnSpPr>
          <p:cNvPr id="8" name="直接连接符 7">
            <a:extLst>
              <a:ext uri="{FF2B5EF4-FFF2-40B4-BE49-F238E27FC236}">
                <a16:creationId xmlns:a16="http://schemas.microsoft.com/office/drawing/2014/main" id="{AB090A2C-A11D-4D64-8BF9-E99D8210BE67}"/>
              </a:ext>
            </a:extLst>
          </p:cNvPr>
          <p:cNvCxnSpPr>
            <a:cxnSpLocks/>
          </p:cNvCxnSpPr>
          <p:nvPr/>
        </p:nvCxnSpPr>
        <p:spPr>
          <a:xfrm>
            <a:off x="0" y="4277337"/>
            <a:ext cx="69124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11859" y="4496594"/>
            <a:ext cx="4381044" cy="369332"/>
          </a:xfrm>
          <a:prstGeom prst="rect">
            <a:avLst/>
          </a:prstGeom>
          <a:noFill/>
        </p:spPr>
        <p:txBody>
          <a:bodyPr wrap="square" rtlCol="0">
            <a:spAutoFit/>
          </a:bodyPr>
          <a:lstStyle/>
          <a:p>
            <a:r>
              <a:rPr lang="en-US" altLang="zh-CN">
                <a:solidFill>
                  <a:schemeClr val="bg1"/>
                </a:solidFill>
              </a:rPr>
              <a:t>School of Management   Zhi Chen</a:t>
            </a:r>
            <a:endParaRPr lang="zh-CN" altLang="en-US" dirty="0">
              <a:solidFill>
                <a:schemeClr val="bg1"/>
              </a:solidFill>
            </a:endParaRPr>
          </a:p>
        </p:txBody>
      </p:sp>
    </p:spTree>
    <p:extLst>
      <p:ext uri="{BB962C8B-B14F-4D97-AF65-F5344CB8AC3E}">
        <p14:creationId xmlns:p14="http://schemas.microsoft.com/office/powerpoint/2010/main" val="3424343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Scope m</a:t>
            </a:r>
            <a:r>
              <a:rPr lang="en-US" altLang="zh-CN" kern="0" dirty="0" smtClean="0">
                <a:latin typeface="+mn-lt"/>
                <a:ea typeface="+mn-ea"/>
                <a:cs typeface="+mn-ea"/>
                <a:sym typeface="+mn-lt"/>
              </a:rPr>
              <a:t>anagement</a:t>
            </a:r>
            <a:endParaRPr lang="zh-CN" altLang="en-US" dirty="0">
              <a:latin typeface="+mn-lt"/>
              <a:ea typeface="+mn-ea"/>
              <a:cs typeface="+mn-ea"/>
              <a:sym typeface="+mn-lt"/>
            </a:endParaRPr>
          </a:p>
        </p:txBody>
      </p:sp>
      <p:sp>
        <p:nvSpPr>
          <p:cNvPr id="21" name="文本框 10"/>
          <p:cNvSpPr/>
          <p:nvPr/>
        </p:nvSpPr>
        <p:spPr>
          <a:xfrm>
            <a:off x="2868959" y="1027500"/>
            <a:ext cx="6507270" cy="400110"/>
          </a:xfrm>
          <a:prstGeom prst="rect">
            <a:avLst/>
          </a:prstGeom>
          <a:noFill/>
          <a:ln w="9525">
            <a:noFill/>
          </a:ln>
        </p:spPr>
        <p:txBody>
          <a:bodyPr wrap="square">
            <a:spAutoFit/>
          </a:bodyPr>
          <a:lstStyle/>
          <a:p>
            <a:r>
              <a:rPr lang="en-US" altLang="zh-CN" sz="2000" dirty="0">
                <a:solidFill>
                  <a:srgbClr val="FF0000"/>
                </a:solidFill>
                <a:latin typeface="方正姚体" panose="02010601030101010101" pitchFamily="2" charset="-122"/>
                <a:ea typeface="方正姚体" panose="02010601030101010101" pitchFamily="2" charset="-122"/>
                <a:cs typeface="Calibri" panose="020F0502020204030204" pitchFamily="34" charset="0"/>
                <a:sym typeface="Calibri" panose="020F0502020204030204" pitchFamily="34" charset="0"/>
              </a:rPr>
              <a:t>Project </a:t>
            </a:r>
            <a:r>
              <a:rPr lang="en-US" altLang="zh-CN" sz="2000" dirty="0" smtClean="0">
                <a:solidFill>
                  <a:srgbClr val="FF0000"/>
                </a:solidFill>
                <a:latin typeface="方正姚体" panose="02010601030101010101" pitchFamily="2" charset="-122"/>
                <a:ea typeface="方正姚体" panose="02010601030101010101" pitchFamily="2" charset="-122"/>
                <a:cs typeface="Calibri" panose="020F0502020204030204" pitchFamily="34" charset="0"/>
                <a:sym typeface="Calibri" panose="020F0502020204030204" pitchFamily="34" charset="0"/>
              </a:rPr>
              <a:t>scope management processes include </a:t>
            </a:r>
            <a:r>
              <a:rPr lang="en-US" altLang="zh-CN" sz="2000" dirty="0">
                <a:solidFill>
                  <a:srgbClr val="FF0000"/>
                </a:solidFill>
                <a:latin typeface="方正姚体" panose="02010601030101010101" pitchFamily="2" charset="-122"/>
                <a:ea typeface="方正姚体" panose="02010601030101010101" pitchFamily="2" charset="-122"/>
                <a:cs typeface="Calibri" panose="020F0502020204030204" pitchFamily="34" charset="0"/>
                <a:sym typeface="Calibri" panose="020F0502020204030204" pitchFamily="34" charset="0"/>
              </a:rPr>
              <a:t>the following:</a:t>
            </a:r>
            <a:endParaRPr lang="zh-CN" altLang="en-US" sz="2000" dirty="0">
              <a:solidFill>
                <a:srgbClr val="FF0000"/>
              </a:solidFill>
              <a:latin typeface="方正姚体" panose="02010601030101010101" pitchFamily="2" charset="-122"/>
              <a:ea typeface="方正姚体" panose="02010601030101010101" pitchFamily="2" charset="-122"/>
              <a:sym typeface="宋体" panose="02010600030101010101" pitchFamily="2" charset="-122"/>
            </a:endParaRPr>
          </a:p>
        </p:txBody>
      </p:sp>
      <p:grpSp>
        <p:nvGrpSpPr>
          <p:cNvPr id="8" name="组合 7"/>
          <p:cNvGrpSpPr/>
          <p:nvPr/>
        </p:nvGrpSpPr>
        <p:grpSpPr>
          <a:xfrm>
            <a:off x="748401" y="1614983"/>
            <a:ext cx="10748386" cy="584775"/>
            <a:chOff x="346945" y="1265788"/>
            <a:chExt cx="10748386" cy="584775"/>
          </a:xfrm>
        </p:grpSpPr>
        <p:sp>
          <p:nvSpPr>
            <p:cNvPr id="22" name="文本框 41"/>
            <p:cNvSpPr/>
            <p:nvPr/>
          </p:nvSpPr>
          <p:spPr>
            <a:xfrm>
              <a:off x="774622" y="1265788"/>
              <a:ext cx="10320709" cy="584775"/>
            </a:xfrm>
            <a:prstGeom prst="rect">
              <a:avLst/>
            </a:prstGeom>
            <a:noFill/>
            <a:ln w="9525">
              <a:noFill/>
            </a:ln>
          </p:spPr>
          <p:txBody>
            <a:bodyPr wrap="square">
              <a:spAutoFit/>
            </a:bodyPr>
            <a:lstStyle/>
            <a:p>
              <a:pPr algn="just"/>
              <a:r>
                <a:rPr lang="en-US" altLang="zh-CN" sz="1600" dirty="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Plan </a:t>
              </a:r>
              <a:r>
                <a:rPr lang="en-US" altLang="zh-CN" sz="1600" dirty="0" smtClean="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scope management</a:t>
              </a:r>
              <a:r>
                <a:rPr lang="en-US" altLang="zh-CN" sz="1600" dirty="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 </a:t>
              </a:r>
              <a:r>
                <a:rPr lang="en-US" altLang="zh-CN" sz="1600" dirty="0">
                  <a:solidFill>
                    <a:srgbClr val="000000"/>
                  </a:solidFill>
                  <a:latin typeface="方正姚体" panose="02010601030101010101" pitchFamily="2" charset="-122"/>
                  <a:ea typeface="方正姚体" panose="02010601030101010101" pitchFamily="2" charset="-122"/>
                  <a:sym typeface="方正姚体" panose="02010601030101010101" pitchFamily="2" charset="-122"/>
                </a:rPr>
                <a:t>The process of creating a scope management plan that documents </a:t>
              </a:r>
              <a:r>
                <a:rPr lang="en-US" altLang="zh-CN" sz="1600" dirty="0" smtClean="0">
                  <a:solidFill>
                    <a:srgbClr val="000000"/>
                  </a:solidFill>
                  <a:latin typeface="方正姚体" panose="02010601030101010101" pitchFamily="2" charset="-122"/>
                  <a:ea typeface="方正姚体" panose="02010601030101010101" pitchFamily="2" charset="-122"/>
                  <a:sym typeface="方正姚体" panose="02010601030101010101" pitchFamily="2" charset="-122"/>
                </a:rPr>
                <a:t>how the </a:t>
              </a:r>
              <a:r>
                <a:rPr lang="en-US" altLang="zh-CN" sz="1600" dirty="0">
                  <a:solidFill>
                    <a:srgbClr val="000000"/>
                  </a:solidFill>
                  <a:latin typeface="方正姚体" panose="02010601030101010101" pitchFamily="2" charset="-122"/>
                  <a:ea typeface="方正姚体" panose="02010601030101010101" pitchFamily="2" charset="-122"/>
                  <a:sym typeface="方正姚体" panose="02010601030101010101" pitchFamily="2" charset="-122"/>
                </a:rPr>
                <a:t>project scope will be defined, validated, and controlled.</a:t>
              </a:r>
            </a:p>
          </p:txBody>
        </p:sp>
        <p:pic>
          <p:nvPicPr>
            <p:cNvPr id="45" name="图片 44"/>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346945" y="1326847"/>
              <a:ext cx="437009" cy="437009"/>
            </a:xfrm>
            <a:prstGeom prst="rect">
              <a:avLst/>
            </a:prstGeom>
          </p:spPr>
        </p:pic>
      </p:grpSp>
      <p:grpSp>
        <p:nvGrpSpPr>
          <p:cNvPr id="7" name="组合 6"/>
          <p:cNvGrpSpPr/>
          <p:nvPr/>
        </p:nvGrpSpPr>
        <p:grpSpPr>
          <a:xfrm>
            <a:off x="748401" y="2449443"/>
            <a:ext cx="10748386" cy="584775"/>
            <a:chOff x="363416" y="1943648"/>
            <a:chExt cx="10748386" cy="584775"/>
          </a:xfrm>
        </p:grpSpPr>
        <p:sp>
          <p:nvSpPr>
            <p:cNvPr id="23" name="文本框 42"/>
            <p:cNvSpPr/>
            <p:nvPr/>
          </p:nvSpPr>
          <p:spPr>
            <a:xfrm>
              <a:off x="805335" y="1943648"/>
              <a:ext cx="10306467" cy="584775"/>
            </a:xfrm>
            <a:prstGeom prst="rect">
              <a:avLst/>
            </a:prstGeom>
            <a:noFill/>
            <a:ln w="9525">
              <a:noFill/>
            </a:ln>
          </p:spPr>
          <p:txBody>
            <a:bodyPr wrap="square">
              <a:spAutoFit/>
            </a:bodyPr>
            <a:lstStyle/>
            <a:p>
              <a:pPr algn="just"/>
              <a:r>
                <a:rPr lang="en-US" altLang="zh-CN" sz="1600" dirty="0" smtClean="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Collect </a:t>
              </a:r>
              <a:r>
                <a:rPr lang="en-US" altLang="zh-CN" sz="1600" dirty="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requirements: </a:t>
              </a:r>
              <a:r>
                <a:rPr lang="en-US" altLang="zh-CN" sz="1600" dirty="0">
                  <a:latin typeface="方正姚体" panose="02010601030101010101" pitchFamily="2" charset="-122"/>
                  <a:ea typeface="方正姚体" panose="02010601030101010101" pitchFamily="2" charset="-122"/>
                  <a:sym typeface="方正姚体" panose="02010601030101010101" pitchFamily="2" charset="-122"/>
                </a:rPr>
                <a:t>The process of determining, documenting, and managing stakeholder </a:t>
              </a:r>
              <a:r>
                <a:rPr lang="en-US" altLang="zh-CN" sz="1600" dirty="0" smtClean="0">
                  <a:latin typeface="方正姚体" panose="02010601030101010101" pitchFamily="2" charset="-122"/>
                  <a:ea typeface="方正姚体" panose="02010601030101010101" pitchFamily="2" charset="-122"/>
                  <a:sym typeface="方正姚体" panose="02010601030101010101" pitchFamily="2" charset="-122"/>
                </a:rPr>
                <a:t>needs and </a:t>
              </a:r>
              <a:r>
                <a:rPr lang="en-US" altLang="zh-CN" sz="1600" dirty="0">
                  <a:latin typeface="方正姚体" panose="02010601030101010101" pitchFamily="2" charset="-122"/>
                  <a:ea typeface="方正姚体" panose="02010601030101010101" pitchFamily="2" charset="-122"/>
                  <a:sym typeface="方正姚体" panose="02010601030101010101" pitchFamily="2" charset="-122"/>
                </a:rPr>
                <a:t>requirements to meet project objectives.</a:t>
              </a:r>
              <a:endParaRPr lang="en-US" altLang="zh-CN" sz="1050" dirty="0">
                <a:latin typeface="方正姚体" panose="02010601030101010101" pitchFamily="2" charset="-122"/>
                <a:ea typeface="方正姚体" panose="02010601030101010101" pitchFamily="2" charset="-122"/>
                <a:sym typeface="方正姚体" panose="02010601030101010101" pitchFamily="2" charset="-122"/>
              </a:endParaRPr>
            </a:p>
          </p:txBody>
        </p:sp>
        <p:pic>
          <p:nvPicPr>
            <p:cNvPr id="46" name="图片 4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63416" y="2012379"/>
              <a:ext cx="441920" cy="441920"/>
            </a:xfrm>
            <a:prstGeom prst="rect">
              <a:avLst/>
            </a:prstGeom>
          </p:spPr>
        </p:pic>
      </p:grpSp>
      <p:grpSp>
        <p:nvGrpSpPr>
          <p:cNvPr id="6" name="组合 5"/>
          <p:cNvGrpSpPr/>
          <p:nvPr/>
        </p:nvGrpSpPr>
        <p:grpSpPr>
          <a:xfrm>
            <a:off x="748401" y="3314103"/>
            <a:ext cx="10748386" cy="425187"/>
            <a:chOff x="358767" y="2647036"/>
            <a:chExt cx="10748386" cy="425187"/>
          </a:xfrm>
        </p:grpSpPr>
        <p:sp>
          <p:nvSpPr>
            <p:cNvPr id="41" name="文本框 43"/>
            <p:cNvSpPr/>
            <p:nvPr/>
          </p:nvSpPr>
          <p:spPr>
            <a:xfrm>
              <a:off x="777633" y="2675565"/>
              <a:ext cx="10329520" cy="338554"/>
            </a:xfrm>
            <a:prstGeom prst="rect">
              <a:avLst/>
            </a:prstGeom>
            <a:noFill/>
            <a:ln w="9525">
              <a:noFill/>
            </a:ln>
          </p:spPr>
          <p:txBody>
            <a:bodyPr wrap="square">
              <a:spAutoFit/>
            </a:bodyPr>
            <a:lstStyle/>
            <a:p>
              <a:pPr algn="just"/>
              <a:r>
                <a:rPr lang="en-US" altLang="zh-CN" sz="1600" dirty="0" smtClean="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Define scope</a:t>
              </a:r>
              <a:r>
                <a:rPr lang="en-US" altLang="zh-CN" sz="1600" dirty="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 </a:t>
              </a:r>
              <a:r>
                <a:rPr lang="en-US" altLang="zh-CN" sz="1600" dirty="0">
                  <a:solidFill>
                    <a:srgbClr val="000000"/>
                  </a:solidFill>
                  <a:latin typeface="方正姚体" panose="02010601030101010101" pitchFamily="2" charset="-122"/>
                  <a:ea typeface="方正姚体" panose="02010601030101010101" pitchFamily="2" charset="-122"/>
                  <a:sym typeface="方正姚体" panose="02010601030101010101" pitchFamily="2" charset="-122"/>
                </a:rPr>
                <a:t>The process of developing a detailed description of the project and product.</a:t>
              </a:r>
            </a:p>
          </p:txBody>
        </p:sp>
        <p:pic>
          <p:nvPicPr>
            <p:cNvPr id="47" name="图片 46"/>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358767" y="2647036"/>
              <a:ext cx="425187" cy="425187"/>
            </a:xfrm>
            <a:prstGeom prst="rect">
              <a:avLst/>
            </a:prstGeom>
          </p:spPr>
        </p:pic>
      </p:grpSp>
      <p:grpSp>
        <p:nvGrpSpPr>
          <p:cNvPr id="5" name="组合 4"/>
          <p:cNvGrpSpPr/>
          <p:nvPr/>
        </p:nvGrpSpPr>
        <p:grpSpPr>
          <a:xfrm>
            <a:off x="742031" y="4078439"/>
            <a:ext cx="10754756" cy="411635"/>
            <a:chOff x="394025" y="3190127"/>
            <a:chExt cx="10754756" cy="411635"/>
          </a:xfrm>
        </p:grpSpPr>
        <p:sp>
          <p:nvSpPr>
            <p:cNvPr id="44" name="文本框 44"/>
            <p:cNvSpPr/>
            <p:nvPr/>
          </p:nvSpPr>
          <p:spPr>
            <a:xfrm>
              <a:off x="789564" y="3229619"/>
              <a:ext cx="10359217" cy="338554"/>
            </a:xfrm>
            <a:prstGeom prst="rect">
              <a:avLst/>
            </a:prstGeom>
            <a:noFill/>
            <a:ln w="9525">
              <a:noFill/>
            </a:ln>
          </p:spPr>
          <p:txBody>
            <a:bodyPr wrap="square">
              <a:spAutoFit/>
            </a:bodyPr>
            <a:lstStyle/>
            <a:p>
              <a:pPr algn="just"/>
              <a:r>
                <a:rPr lang="en-US" altLang="zh-CN" sz="1600" dirty="0" smtClean="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Create </a:t>
              </a:r>
              <a:r>
                <a:rPr lang="en-US" altLang="zh-CN" sz="1600" dirty="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WBS: </a:t>
              </a:r>
              <a:r>
                <a:rPr lang="en-US" altLang="zh-CN" sz="1600" dirty="0">
                  <a:solidFill>
                    <a:srgbClr val="000000"/>
                  </a:solidFill>
                  <a:latin typeface="方正姚体" panose="02010601030101010101" pitchFamily="2" charset="-122"/>
                  <a:ea typeface="方正姚体" panose="02010601030101010101" pitchFamily="2" charset="-122"/>
                  <a:sym typeface="方正姚体" panose="02010601030101010101" pitchFamily="2" charset="-122"/>
                </a:rPr>
                <a:t>The process of subdividing project deliverables and project work into smaller, </a:t>
              </a:r>
              <a:r>
                <a:rPr lang="en-US" altLang="zh-CN" sz="1600" dirty="0" smtClean="0">
                  <a:solidFill>
                    <a:srgbClr val="000000"/>
                  </a:solidFill>
                  <a:latin typeface="方正姚体" panose="02010601030101010101" pitchFamily="2" charset="-122"/>
                  <a:ea typeface="方正姚体" panose="02010601030101010101" pitchFamily="2" charset="-122"/>
                  <a:sym typeface="方正姚体" panose="02010601030101010101" pitchFamily="2" charset="-122"/>
                </a:rPr>
                <a:t>more manageable </a:t>
              </a:r>
              <a:r>
                <a:rPr lang="en-US" altLang="zh-CN" sz="1600" dirty="0">
                  <a:solidFill>
                    <a:srgbClr val="000000"/>
                  </a:solidFill>
                  <a:latin typeface="方正姚体" panose="02010601030101010101" pitchFamily="2" charset="-122"/>
                  <a:ea typeface="方正姚体" panose="02010601030101010101" pitchFamily="2" charset="-122"/>
                  <a:sym typeface="方正姚体" panose="02010601030101010101" pitchFamily="2" charset="-122"/>
                </a:rPr>
                <a:t>components.</a:t>
              </a:r>
            </a:p>
          </p:txBody>
        </p:sp>
        <p:pic>
          <p:nvPicPr>
            <p:cNvPr id="48" name="图片 47"/>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394025" y="3190127"/>
              <a:ext cx="411635" cy="411635"/>
            </a:xfrm>
            <a:prstGeom prst="rect">
              <a:avLst/>
            </a:prstGeom>
          </p:spPr>
        </p:pic>
      </p:grpSp>
      <p:grpSp>
        <p:nvGrpSpPr>
          <p:cNvPr id="4" name="组合 3"/>
          <p:cNvGrpSpPr/>
          <p:nvPr/>
        </p:nvGrpSpPr>
        <p:grpSpPr>
          <a:xfrm>
            <a:off x="748401" y="4852022"/>
            <a:ext cx="10753534" cy="392184"/>
            <a:chOff x="277119" y="4800497"/>
            <a:chExt cx="10753534" cy="392184"/>
          </a:xfrm>
        </p:grpSpPr>
        <p:sp>
          <p:nvSpPr>
            <p:cNvPr id="42" name="文本框 44"/>
            <p:cNvSpPr/>
            <p:nvPr/>
          </p:nvSpPr>
          <p:spPr>
            <a:xfrm>
              <a:off x="695985" y="4827312"/>
              <a:ext cx="10334668" cy="338554"/>
            </a:xfrm>
            <a:prstGeom prst="rect">
              <a:avLst/>
            </a:prstGeom>
            <a:noFill/>
            <a:ln w="9525">
              <a:noFill/>
            </a:ln>
          </p:spPr>
          <p:txBody>
            <a:bodyPr wrap="square">
              <a:spAutoFit/>
            </a:bodyPr>
            <a:lstStyle/>
            <a:p>
              <a:pPr algn="just"/>
              <a:r>
                <a:rPr lang="en-US" altLang="zh-CN" sz="1600" dirty="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Validate Scope: </a:t>
              </a:r>
              <a:r>
                <a:rPr lang="en-US" altLang="zh-CN" sz="1600" dirty="0">
                  <a:solidFill>
                    <a:srgbClr val="000000"/>
                  </a:solidFill>
                  <a:latin typeface="方正姚体" panose="02010601030101010101" pitchFamily="2" charset="-122"/>
                  <a:ea typeface="方正姚体" panose="02010601030101010101" pitchFamily="2" charset="-122"/>
                  <a:sym typeface="方正姚体" panose="02010601030101010101" pitchFamily="2" charset="-122"/>
                </a:rPr>
                <a:t>The process of formalizing acceptance of the completed project deliverables.</a:t>
              </a:r>
            </a:p>
          </p:txBody>
        </p:sp>
        <p:pic>
          <p:nvPicPr>
            <p:cNvPr id="49" name="图片 48"/>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277119" y="4800497"/>
              <a:ext cx="392184" cy="392184"/>
            </a:xfrm>
            <a:prstGeom prst="rect">
              <a:avLst/>
            </a:prstGeom>
          </p:spPr>
        </p:pic>
      </p:grpSp>
      <p:grpSp>
        <p:nvGrpSpPr>
          <p:cNvPr id="2" name="组合 1"/>
          <p:cNvGrpSpPr/>
          <p:nvPr/>
        </p:nvGrpSpPr>
        <p:grpSpPr>
          <a:xfrm>
            <a:off x="748402" y="5666558"/>
            <a:ext cx="10748385" cy="584775"/>
            <a:chOff x="288925" y="5919844"/>
            <a:chExt cx="10748385" cy="584775"/>
          </a:xfrm>
        </p:grpSpPr>
        <p:sp>
          <p:nvSpPr>
            <p:cNvPr id="43" name="文本框 44"/>
            <p:cNvSpPr/>
            <p:nvPr/>
          </p:nvSpPr>
          <p:spPr>
            <a:xfrm>
              <a:off x="690836" y="5919844"/>
              <a:ext cx="10346474" cy="584775"/>
            </a:xfrm>
            <a:prstGeom prst="rect">
              <a:avLst/>
            </a:prstGeom>
            <a:noFill/>
            <a:ln w="9525">
              <a:noFill/>
            </a:ln>
          </p:spPr>
          <p:txBody>
            <a:bodyPr wrap="square">
              <a:spAutoFit/>
            </a:bodyPr>
            <a:lstStyle/>
            <a:p>
              <a:pPr algn="just"/>
              <a:r>
                <a:rPr lang="en-US" altLang="zh-CN" sz="1600" dirty="0" smtClean="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Control </a:t>
              </a:r>
              <a:r>
                <a:rPr lang="en-US" altLang="zh-CN" sz="1600" dirty="0">
                  <a:solidFill>
                    <a:srgbClr val="00B0F0"/>
                  </a:solidFill>
                  <a:latin typeface="方正姚体" panose="02010601030101010101" pitchFamily="2" charset="-122"/>
                  <a:ea typeface="方正姚体" panose="02010601030101010101" pitchFamily="2" charset="-122"/>
                  <a:sym typeface="方正姚体" panose="02010601030101010101" pitchFamily="2" charset="-122"/>
                </a:rPr>
                <a:t>Scope: </a:t>
              </a:r>
              <a:r>
                <a:rPr lang="en-US" altLang="zh-CN" sz="1600" dirty="0">
                  <a:solidFill>
                    <a:srgbClr val="000000"/>
                  </a:solidFill>
                  <a:latin typeface="方正姚体" panose="02010601030101010101" pitchFamily="2" charset="-122"/>
                  <a:ea typeface="方正姚体" panose="02010601030101010101" pitchFamily="2" charset="-122"/>
                  <a:sym typeface="方正姚体" panose="02010601030101010101" pitchFamily="2" charset="-122"/>
                </a:rPr>
                <a:t>The process of monitoring the status of the project and product scope and </a:t>
              </a:r>
              <a:r>
                <a:rPr lang="en-US" altLang="zh-CN" sz="1600" dirty="0" smtClean="0">
                  <a:solidFill>
                    <a:srgbClr val="000000"/>
                  </a:solidFill>
                  <a:latin typeface="方正姚体" panose="02010601030101010101" pitchFamily="2" charset="-122"/>
                  <a:ea typeface="方正姚体" panose="02010601030101010101" pitchFamily="2" charset="-122"/>
                  <a:sym typeface="方正姚体" panose="02010601030101010101" pitchFamily="2" charset="-122"/>
                </a:rPr>
                <a:t>managing changes </a:t>
              </a:r>
              <a:r>
                <a:rPr lang="en-US" altLang="zh-CN" sz="1600" dirty="0">
                  <a:solidFill>
                    <a:srgbClr val="000000"/>
                  </a:solidFill>
                  <a:latin typeface="方正姚体" panose="02010601030101010101" pitchFamily="2" charset="-122"/>
                  <a:ea typeface="方正姚体" panose="02010601030101010101" pitchFamily="2" charset="-122"/>
                  <a:sym typeface="方正姚体" panose="02010601030101010101" pitchFamily="2" charset="-122"/>
                </a:rPr>
                <a:t>to the scope baseline.</a:t>
              </a:r>
            </a:p>
          </p:txBody>
        </p:sp>
        <p:pic>
          <p:nvPicPr>
            <p:cNvPr id="50" name="图片 49"/>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288925" y="5994562"/>
              <a:ext cx="435338" cy="435338"/>
            </a:xfrm>
            <a:prstGeom prst="rect">
              <a:avLst/>
            </a:prstGeom>
          </p:spPr>
        </p:pic>
      </p:grpSp>
    </p:spTree>
    <p:extLst>
      <p:ext uri="{BB962C8B-B14F-4D97-AF65-F5344CB8AC3E}">
        <p14:creationId xmlns:p14="http://schemas.microsoft.com/office/powerpoint/2010/main" val="2664791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Work </a:t>
            </a:r>
            <a:r>
              <a:rPr lang="en-US" altLang="zh-CN" kern="0" dirty="0" smtClean="0">
                <a:latin typeface="+mn-lt"/>
                <a:ea typeface="+mn-ea"/>
                <a:cs typeface="+mn-ea"/>
                <a:sym typeface="+mn-lt"/>
              </a:rPr>
              <a:t>breakdown </a:t>
            </a:r>
            <a:r>
              <a:rPr lang="en-US" altLang="zh-CN" kern="0" dirty="0">
                <a:latin typeface="+mn-lt"/>
                <a:ea typeface="+mn-ea"/>
                <a:cs typeface="+mn-ea"/>
                <a:sym typeface="+mn-lt"/>
              </a:rPr>
              <a:t>s</a:t>
            </a:r>
            <a:r>
              <a:rPr lang="en-US" altLang="zh-CN" kern="0" dirty="0" smtClean="0">
                <a:latin typeface="+mn-lt"/>
                <a:ea typeface="+mn-ea"/>
                <a:cs typeface="+mn-ea"/>
                <a:sym typeface="+mn-lt"/>
              </a:rPr>
              <a:t>tructure</a:t>
            </a:r>
            <a:endParaRPr lang="zh-CN" altLang="en-US" dirty="0">
              <a:latin typeface="+mn-lt"/>
              <a:ea typeface="+mn-ea"/>
              <a:cs typeface="+mn-ea"/>
              <a:sym typeface="+mn-lt"/>
            </a:endParaRPr>
          </a:p>
        </p:txBody>
      </p:sp>
      <p:sp>
        <p:nvSpPr>
          <p:cNvPr id="10" name="矩形 9"/>
          <p:cNvSpPr/>
          <p:nvPr/>
        </p:nvSpPr>
        <p:spPr>
          <a:xfrm>
            <a:off x="1207790" y="1020471"/>
            <a:ext cx="9721001" cy="400110"/>
          </a:xfrm>
          <a:prstGeom prst="rect">
            <a:avLst/>
          </a:prstGeom>
        </p:spPr>
        <p:txBody>
          <a:bodyPr wrap="square">
            <a:spAutoFit/>
          </a:bodyPr>
          <a:lstStyle/>
          <a:p>
            <a:r>
              <a:rPr lang="zh-CN" altLang="en-US" sz="2000" dirty="0">
                <a:latin typeface="方正姚体" panose="02010601030101010101" pitchFamily="2" charset="-122"/>
                <a:ea typeface="方正姚体" panose="02010601030101010101" pitchFamily="2" charset="-122"/>
              </a:rPr>
              <a:t>In planning a project, the project manager must structure the work into small elements that are:</a:t>
            </a:r>
          </a:p>
        </p:txBody>
      </p:sp>
      <p:sp>
        <p:nvSpPr>
          <p:cNvPr id="12" name="矩形 11"/>
          <p:cNvSpPr/>
          <p:nvPr/>
        </p:nvSpPr>
        <p:spPr>
          <a:xfrm>
            <a:off x="1678074" y="1483836"/>
            <a:ext cx="8780431"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方正姚体" panose="02010601030101010101" pitchFamily="2" charset="-122"/>
                <a:ea typeface="方正姚体" panose="02010601030101010101" pitchFamily="2" charset="-122"/>
              </a:rPr>
              <a:t>Manageable, in that specific authority and responsibility can be assigne</a:t>
            </a:r>
            <a:r>
              <a:rPr lang="zh-CN" altLang="en-US" dirty="0" smtClean="0">
                <a:latin typeface="方正姚体" panose="02010601030101010101" pitchFamily="2" charset="-122"/>
                <a:ea typeface="方正姚体" panose="02010601030101010101" pitchFamily="2" charset="-122"/>
              </a:rPr>
              <a:t>d</a:t>
            </a:r>
            <a:endParaRPr lang="en-US" altLang="zh-CN" dirty="0" smtClean="0">
              <a:latin typeface="方正姚体" panose="02010601030101010101" pitchFamily="2" charset="-122"/>
              <a:ea typeface="方正姚体" panose="02010601030101010101" pitchFamily="2" charset="-122"/>
            </a:endParaRPr>
          </a:p>
          <a:p>
            <a:pPr marL="285750" indent="-285750">
              <a:lnSpc>
                <a:spcPct val="150000"/>
              </a:lnSpc>
              <a:buFont typeface="Wingdings" panose="05000000000000000000" pitchFamily="2" charset="2"/>
              <a:buChar char="l"/>
            </a:pPr>
            <a:r>
              <a:rPr lang="en-US" altLang="zh-CN" dirty="0">
                <a:latin typeface="方正姚体" panose="02010601030101010101" pitchFamily="2" charset="-122"/>
                <a:ea typeface="方正姚体" panose="02010601030101010101" pitchFamily="2" charset="-122"/>
              </a:rPr>
              <a:t>Independent, or with minimum interfacing with and dependence on other </a:t>
            </a:r>
            <a:r>
              <a:rPr lang="en-US" altLang="zh-CN" dirty="0" smtClean="0">
                <a:latin typeface="方正姚体" panose="02010601030101010101" pitchFamily="2" charset="-122"/>
                <a:ea typeface="方正姚体" panose="02010601030101010101" pitchFamily="2" charset="-122"/>
              </a:rPr>
              <a:t>ongoing elements</a:t>
            </a:r>
          </a:p>
          <a:p>
            <a:pPr marL="285750" indent="-285750">
              <a:lnSpc>
                <a:spcPct val="150000"/>
              </a:lnSpc>
              <a:buFont typeface="Wingdings" panose="05000000000000000000" pitchFamily="2" charset="2"/>
              <a:buChar char="l"/>
            </a:pPr>
            <a:r>
              <a:rPr lang="en-US" altLang="zh-CN" dirty="0">
                <a:latin typeface="方正姚体" panose="02010601030101010101" pitchFamily="2" charset="-122"/>
                <a:ea typeface="方正姚体" panose="02010601030101010101" pitchFamily="2" charset="-122"/>
              </a:rPr>
              <a:t>Integratable so that the total package can be </a:t>
            </a:r>
            <a:r>
              <a:rPr lang="en-US" altLang="zh-CN" dirty="0" smtClean="0">
                <a:latin typeface="方正姚体" panose="02010601030101010101" pitchFamily="2" charset="-122"/>
                <a:ea typeface="方正姚体" panose="02010601030101010101" pitchFamily="2" charset="-122"/>
              </a:rPr>
              <a:t>seen</a:t>
            </a:r>
          </a:p>
          <a:p>
            <a:pPr marL="285750" indent="-285750">
              <a:lnSpc>
                <a:spcPct val="150000"/>
              </a:lnSpc>
              <a:buFont typeface="Wingdings" panose="05000000000000000000" pitchFamily="2" charset="2"/>
              <a:buChar char="l"/>
            </a:pPr>
            <a:r>
              <a:rPr lang="en-US" altLang="zh-CN" dirty="0">
                <a:latin typeface="方正姚体" panose="02010601030101010101" pitchFamily="2" charset="-122"/>
                <a:ea typeface="方正姚体" panose="02010601030101010101" pitchFamily="2" charset="-122"/>
              </a:rPr>
              <a:t>Measurable in terms of progress</a:t>
            </a:r>
            <a:endParaRPr lang="zh-CN" altLang="en-US" dirty="0">
              <a:latin typeface="方正姚体" panose="02010601030101010101" pitchFamily="2" charset="-122"/>
              <a:ea typeface="方正姚体" panose="02010601030101010101" pitchFamily="2" charset="-122"/>
            </a:endParaRPr>
          </a:p>
        </p:txBody>
      </p:sp>
      <p:sp>
        <p:nvSpPr>
          <p:cNvPr id="14" name="矩形 13"/>
          <p:cNvSpPr/>
          <p:nvPr/>
        </p:nvSpPr>
        <p:spPr>
          <a:xfrm>
            <a:off x="523353" y="3506790"/>
            <a:ext cx="5951544" cy="3001334"/>
          </a:xfrm>
          <a:prstGeom prst="rect">
            <a:avLst/>
          </a:prstGeom>
        </p:spPr>
        <p:txBody>
          <a:bodyPr wrap="square">
            <a:spAutoFit/>
          </a:bodyPr>
          <a:lstStyle/>
          <a:p>
            <a:pPr marL="342900" indent="-342900">
              <a:lnSpc>
                <a:spcPct val="150000"/>
              </a:lnSpc>
              <a:buFont typeface="+mj-lt"/>
              <a:buAutoNum type="arabicPeriod"/>
            </a:pPr>
            <a:r>
              <a:rPr lang="en-US" altLang="zh-CN" sz="1600" dirty="0">
                <a:latin typeface="方正姚体" panose="02010601030101010101" pitchFamily="2" charset="-122"/>
                <a:ea typeface="方正姚体" panose="02010601030101010101" pitchFamily="2" charset="-122"/>
              </a:rPr>
              <a:t>Identifying and analyzing the deliverables and related work</a:t>
            </a:r>
            <a:r>
              <a:rPr lang="en-US" altLang="zh-CN" sz="1600" dirty="0" smtClean="0">
                <a:latin typeface="方正姚体" panose="02010601030101010101" pitchFamily="2" charset="-122"/>
                <a:ea typeface="方正姚体" panose="02010601030101010101" pitchFamily="2" charset="-122"/>
              </a:rPr>
              <a:t>;</a:t>
            </a:r>
          </a:p>
          <a:p>
            <a:pPr marL="342900" indent="-342900">
              <a:lnSpc>
                <a:spcPct val="150000"/>
              </a:lnSpc>
              <a:buFont typeface="+mj-lt"/>
              <a:buAutoNum type="arabicPeriod"/>
            </a:pPr>
            <a:r>
              <a:rPr lang="en-US" altLang="zh-CN" sz="1600" dirty="0">
                <a:latin typeface="方正姚体" panose="02010601030101010101" pitchFamily="2" charset="-122"/>
                <a:ea typeface="方正姚体" panose="02010601030101010101" pitchFamily="2" charset="-122"/>
              </a:rPr>
              <a:t>Structuring and organizing the WBS</a:t>
            </a:r>
            <a:r>
              <a:rPr lang="en-US" altLang="zh-CN" sz="1600" dirty="0" smtClean="0">
                <a:latin typeface="方正姚体" panose="02010601030101010101" pitchFamily="2" charset="-122"/>
                <a:ea typeface="方正姚体" panose="02010601030101010101" pitchFamily="2" charset="-122"/>
              </a:rPr>
              <a:t>;</a:t>
            </a:r>
          </a:p>
          <a:p>
            <a:pPr marL="342900" indent="-342900">
              <a:lnSpc>
                <a:spcPct val="150000"/>
              </a:lnSpc>
              <a:buFont typeface="+mj-lt"/>
              <a:buAutoNum type="arabicPeriod"/>
            </a:pPr>
            <a:r>
              <a:rPr lang="en-US" altLang="zh-CN" sz="1600" dirty="0">
                <a:latin typeface="方正姚体" panose="02010601030101010101" pitchFamily="2" charset="-122"/>
                <a:ea typeface="方正姚体" panose="02010601030101010101" pitchFamily="2" charset="-122"/>
              </a:rPr>
              <a:t>Decomposing the upper WBS levels into lower-level detailed components</a:t>
            </a:r>
            <a:r>
              <a:rPr lang="en-US" altLang="zh-CN" sz="1600" dirty="0" smtClean="0">
                <a:latin typeface="方正姚体" panose="02010601030101010101" pitchFamily="2" charset="-122"/>
                <a:ea typeface="方正姚体" panose="02010601030101010101" pitchFamily="2" charset="-122"/>
              </a:rPr>
              <a:t>;</a:t>
            </a:r>
          </a:p>
          <a:p>
            <a:pPr marL="342900" indent="-342900">
              <a:lnSpc>
                <a:spcPct val="150000"/>
              </a:lnSpc>
              <a:buFont typeface="+mj-lt"/>
              <a:buAutoNum type="arabicPeriod"/>
            </a:pPr>
            <a:r>
              <a:rPr lang="en-US" altLang="zh-CN" sz="1600" dirty="0">
                <a:latin typeface="方正姚体" panose="02010601030101010101" pitchFamily="2" charset="-122"/>
                <a:ea typeface="方正姚体" panose="02010601030101010101" pitchFamily="2" charset="-122"/>
              </a:rPr>
              <a:t>Developing and assigning identification codes to the WBS components; </a:t>
            </a:r>
            <a:endParaRPr lang="en-US" altLang="zh-CN" sz="1600" dirty="0" smtClean="0">
              <a:latin typeface="方正姚体" panose="02010601030101010101" pitchFamily="2" charset="-122"/>
              <a:ea typeface="方正姚体" panose="02010601030101010101" pitchFamily="2" charset="-122"/>
            </a:endParaRPr>
          </a:p>
          <a:p>
            <a:pPr marL="342900" indent="-342900">
              <a:lnSpc>
                <a:spcPct val="150000"/>
              </a:lnSpc>
              <a:buFont typeface="+mj-lt"/>
              <a:buAutoNum type="arabicPeriod"/>
            </a:pPr>
            <a:r>
              <a:rPr lang="en-US" altLang="zh-CN" sz="1600" dirty="0">
                <a:latin typeface="方正姚体" panose="02010601030101010101" pitchFamily="2" charset="-122"/>
                <a:ea typeface="方正姚体" panose="02010601030101010101" pitchFamily="2" charset="-122"/>
              </a:rPr>
              <a:t>Verifying that the degree of decomposition of the deliverables is appropriate.</a:t>
            </a:r>
            <a:endParaRPr lang="zh-CN" altLang="en-US" sz="1600" dirty="0">
              <a:latin typeface="方正姚体" panose="02010601030101010101" pitchFamily="2" charset="-122"/>
              <a:ea typeface="方正姚体" panose="02010601030101010101" pitchFamily="2" charset="-122"/>
            </a:endParaRPr>
          </a:p>
        </p:txBody>
      </p:sp>
      <p:pic>
        <p:nvPicPr>
          <p:cNvPr id="2" name="图片 1"/>
          <p:cNvPicPr>
            <a:picLocks noChangeAspect="1"/>
          </p:cNvPicPr>
          <p:nvPr/>
        </p:nvPicPr>
        <p:blipFill>
          <a:blip r:embed="rId2"/>
          <a:stretch>
            <a:fillRect/>
          </a:stretch>
        </p:blipFill>
        <p:spPr>
          <a:xfrm>
            <a:off x="6960861" y="2651759"/>
            <a:ext cx="4546255" cy="4001679"/>
          </a:xfrm>
          <a:prstGeom prst="rect">
            <a:avLst/>
          </a:prstGeom>
        </p:spPr>
      </p:pic>
    </p:spTree>
    <p:extLst>
      <p:ext uri="{BB962C8B-B14F-4D97-AF65-F5344CB8AC3E}">
        <p14:creationId xmlns:p14="http://schemas.microsoft.com/office/powerpoint/2010/main" val="2991539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Define a</a:t>
            </a:r>
            <a:r>
              <a:rPr lang="en-US" altLang="zh-CN" kern="0" dirty="0" smtClean="0">
                <a:latin typeface="+mn-lt"/>
                <a:ea typeface="+mn-ea"/>
                <a:cs typeface="+mn-ea"/>
                <a:sym typeface="+mn-lt"/>
              </a:rPr>
              <a:t>ctivities</a:t>
            </a:r>
            <a:endParaRPr lang="zh-CN" altLang="en-US" dirty="0">
              <a:latin typeface="+mn-lt"/>
              <a:ea typeface="+mn-ea"/>
              <a:cs typeface="+mn-ea"/>
              <a:sym typeface="+mn-lt"/>
            </a:endParaRPr>
          </a:p>
        </p:txBody>
      </p:sp>
      <p:sp>
        <p:nvSpPr>
          <p:cNvPr id="7" name="矩形 6"/>
          <p:cNvSpPr/>
          <p:nvPr/>
        </p:nvSpPr>
        <p:spPr>
          <a:xfrm>
            <a:off x="459645" y="1031065"/>
            <a:ext cx="11192843" cy="1184812"/>
          </a:xfrm>
          <a:prstGeom prst="rect">
            <a:avLst/>
          </a:prstGeom>
        </p:spPr>
        <p:txBody>
          <a:bodyPr wrap="square">
            <a:spAutoFit/>
          </a:bodyPr>
          <a:lstStyle/>
          <a:p>
            <a:pPr algn="just">
              <a:lnSpc>
                <a:spcPts val="3000"/>
              </a:lnSpc>
            </a:pPr>
            <a:r>
              <a:rPr lang="en-US" altLang="zh-CN" dirty="0">
                <a:latin typeface="方正姚体" panose="02010601030101010101" pitchFamily="2" charset="-122"/>
                <a:ea typeface="方正姚体" panose="02010601030101010101" pitchFamily="2" charset="-122"/>
              </a:rPr>
              <a:t>Define </a:t>
            </a:r>
            <a:r>
              <a:rPr lang="en-US" altLang="zh-CN" dirty="0" smtClean="0">
                <a:latin typeface="方正姚体" panose="02010601030101010101" pitchFamily="2" charset="-122"/>
                <a:ea typeface="方正姚体" panose="02010601030101010101" pitchFamily="2" charset="-122"/>
              </a:rPr>
              <a:t>activities </a:t>
            </a:r>
            <a:r>
              <a:rPr lang="en-US" altLang="zh-CN" dirty="0">
                <a:latin typeface="方正姚体" panose="02010601030101010101" pitchFamily="2" charset="-122"/>
                <a:ea typeface="方正姚体" panose="02010601030101010101" pitchFamily="2" charset="-122"/>
              </a:rPr>
              <a:t>is the process of identifying and documenting the specific actions to be performed to </a:t>
            </a:r>
            <a:r>
              <a:rPr lang="en-US" altLang="zh-CN" dirty="0" smtClean="0">
                <a:latin typeface="方正姚体" panose="02010601030101010101" pitchFamily="2" charset="-122"/>
                <a:ea typeface="方正姚体" panose="02010601030101010101" pitchFamily="2" charset="-122"/>
              </a:rPr>
              <a:t>produce the </a:t>
            </a:r>
            <a:r>
              <a:rPr lang="en-US" altLang="zh-CN" dirty="0">
                <a:latin typeface="方正姚体" panose="02010601030101010101" pitchFamily="2" charset="-122"/>
                <a:ea typeface="方正姚体" panose="02010601030101010101" pitchFamily="2" charset="-122"/>
              </a:rPr>
              <a:t>project deliverables. The key benefit of this process is to break down work packages into activities that </a:t>
            </a:r>
            <a:r>
              <a:rPr lang="en-US" altLang="zh-CN" dirty="0" smtClean="0">
                <a:latin typeface="方正姚体" panose="02010601030101010101" pitchFamily="2" charset="-122"/>
                <a:ea typeface="方正姚体" panose="02010601030101010101" pitchFamily="2" charset="-122"/>
              </a:rPr>
              <a:t>provide a </a:t>
            </a:r>
            <a:r>
              <a:rPr lang="en-US" altLang="zh-CN" dirty="0">
                <a:latin typeface="方正姚体" panose="02010601030101010101" pitchFamily="2" charset="-122"/>
                <a:ea typeface="方正姚体" panose="02010601030101010101" pitchFamily="2" charset="-122"/>
              </a:rPr>
              <a:t>basis for estimating, scheduling, executing, monitoring, and controlling the project work. </a:t>
            </a:r>
            <a:endParaRPr lang="zh-CN" altLang="en-US" dirty="0">
              <a:latin typeface="方正姚体" panose="02010601030101010101" pitchFamily="2" charset="-122"/>
              <a:ea typeface="方正姚体" panose="02010601030101010101" pitchFamily="2" charset="-122"/>
            </a:endParaRPr>
          </a:p>
        </p:txBody>
      </p:sp>
      <p:sp>
        <p:nvSpPr>
          <p:cNvPr id="8" name="矩形 7"/>
          <p:cNvSpPr/>
          <p:nvPr/>
        </p:nvSpPr>
        <p:spPr>
          <a:xfrm>
            <a:off x="459645" y="2504388"/>
            <a:ext cx="11192843" cy="1569532"/>
          </a:xfrm>
          <a:prstGeom prst="rect">
            <a:avLst/>
          </a:prstGeom>
        </p:spPr>
        <p:txBody>
          <a:bodyPr wrap="square">
            <a:spAutoFit/>
          </a:bodyPr>
          <a:lstStyle/>
          <a:p>
            <a:pPr algn="just">
              <a:lnSpc>
                <a:spcPts val="3000"/>
              </a:lnSpc>
            </a:pPr>
            <a:r>
              <a:rPr lang="en-US" altLang="zh-CN" dirty="0">
                <a:latin typeface="方正姚体" panose="02010601030101010101" pitchFamily="2" charset="-122"/>
                <a:ea typeface="方正姚体" panose="02010601030101010101" pitchFamily="2" charset="-122"/>
              </a:rPr>
              <a:t>The Create WBS process identifies the deliverables at the lowest level in the WBS—the work package. Work packages are typically decomposed into smaller components called activities that represent the work </a:t>
            </a:r>
            <a:r>
              <a:rPr lang="en-US" altLang="zh-CN" dirty="0" smtClean="0">
                <a:latin typeface="方正姚体" panose="02010601030101010101" pitchFamily="2" charset="-122"/>
                <a:ea typeface="方正姚体" panose="02010601030101010101" pitchFamily="2" charset="-122"/>
              </a:rPr>
              <a:t>effort required </a:t>
            </a:r>
            <a:r>
              <a:rPr lang="en-US" altLang="zh-CN" dirty="0">
                <a:latin typeface="方正姚体" panose="02010601030101010101" pitchFamily="2" charset="-122"/>
                <a:ea typeface="方正姚体" panose="02010601030101010101" pitchFamily="2" charset="-122"/>
              </a:rPr>
              <a:t>to complete the work package. </a:t>
            </a:r>
            <a:r>
              <a:rPr lang="en-US" altLang="zh-CN" dirty="0">
                <a:solidFill>
                  <a:srgbClr val="FF0000"/>
                </a:solidFill>
                <a:latin typeface="方正姚体" panose="02010601030101010101" pitchFamily="2" charset="-122"/>
                <a:ea typeface="方正姚体" panose="02010601030101010101" pitchFamily="2" charset="-122"/>
              </a:rPr>
              <a:t>Activities represent the effort needed to complete a work package. The </a:t>
            </a:r>
            <a:r>
              <a:rPr lang="en-US" altLang="zh-CN" dirty="0" smtClean="0">
                <a:solidFill>
                  <a:srgbClr val="FF0000"/>
                </a:solidFill>
                <a:latin typeface="方正姚体" panose="02010601030101010101" pitchFamily="2" charset="-122"/>
                <a:ea typeface="方正姚体" panose="02010601030101010101" pitchFamily="2" charset="-122"/>
              </a:rPr>
              <a:t>Define Activities </a:t>
            </a:r>
            <a:r>
              <a:rPr lang="en-US" altLang="zh-CN" dirty="0">
                <a:solidFill>
                  <a:srgbClr val="FF0000"/>
                </a:solidFill>
                <a:latin typeface="方正姚体" panose="02010601030101010101" pitchFamily="2" charset="-122"/>
                <a:ea typeface="方正姚体" panose="02010601030101010101" pitchFamily="2" charset="-122"/>
              </a:rPr>
              <a:t>process defines the final outputs as activities rather than </a:t>
            </a:r>
            <a:r>
              <a:rPr lang="en-US" altLang="zh-CN" dirty="0" smtClean="0">
                <a:solidFill>
                  <a:srgbClr val="FF0000"/>
                </a:solidFill>
                <a:latin typeface="方正姚体" panose="02010601030101010101" pitchFamily="2" charset="-122"/>
                <a:ea typeface="方正姚体" panose="02010601030101010101" pitchFamily="2" charset="-122"/>
              </a:rPr>
              <a:t>deliverables.</a:t>
            </a:r>
            <a:endParaRPr lang="zh-CN" altLang="en-US" dirty="0">
              <a:solidFill>
                <a:srgbClr val="FF0000"/>
              </a:solidFill>
              <a:latin typeface="方正姚体" panose="02010601030101010101" pitchFamily="2" charset="-122"/>
              <a:ea typeface="方正姚体" panose="02010601030101010101" pitchFamily="2" charset="-122"/>
            </a:endParaRPr>
          </a:p>
        </p:txBody>
      </p:sp>
      <p:sp>
        <p:nvSpPr>
          <p:cNvPr id="9" name="矩形 8"/>
          <p:cNvSpPr/>
          <p:nvPr/>
        </p:nvSpPr>
        <p:spPr>
          <a:xfrm>
            <a:off x="459645" y="4254710"/>
            <a:ext cx="10227926" cy="1950406"/>
          </a:xfrm>
          <a:prstGeom prst="rect">
            <a:avLst/>
          </a:prstGeom>
        </p:spPr>
        <p:txBody>
          <a:bodyPr wrap="square">
            <a:spAutoFit/>
          </a:bodyPr>
          <a:lstStyle/>
          <a:p>
            <a:pPr>
              <a:lnSpc>
                <a:spcPts val="3000"/>
              </a:lnSpc>
            </a:pPr>
            <a:r>
              <a:rPr lang="en-US" altLang="zh-CN" sz="1600" b="1" dirty="0"/>
              <a:t>Define Activities: </a:t>
            </a:r>
            <a:r>
              <a:rPr lang="en-US" altLang="zh-CN" sz="1600" b="1" dirty="0" smtClean="0"/>
              <a:t>outputs</a:t>
            </a:r>
          </a:p>
          <a:p>
            <a:pPr marL="285750" indent="-285750">
              <a:lnSpc>
                <a:spcPts val="3000"/>
              </a:lnSpc>
              <a:buFont typeface="Arial" panose="020B0604020202020204" pitchFamily="34" charset="0"/>
              <a:buChar char="•"/>
            </a:pPr>
            <a:r>
              <a:rPr lang="en-US" altLang="zh-CN" sz="1600" dirty="0">
                <a:latin typeface="方正姚体" panose="02010601030101010101" pitchFamily="2" charset="-122"/>
                <a:ea typeface="方正姚体" panose="02010601030101010101" pitchFamily="2" charset="-122"/>
              </a:rPr>
              <a:t>Activity List</a:t>
            </a:r>
            <a:r>
              <a:rPr lang="en-US" altLang="zh-CN" sz="1600" dirty="0" smtClean="0">
                <a:latin typeface="方正姚体" panose="02010601030101010101" pitchFamily="2" charset="-122"/>
                <a:ea typeface="方正姚体" panose="02010601030101010101" pitchFamily="2" charset="-122"/>
              </a:rPr>
              <a:t>: includes </a:t>
            </a:r>
            <a:r>
              <a:rPr lang="en-US" altLang="zh-CN" sz="1600" dirty="0">
                <a:latin typeface="方正姚体" panose="02010601030101010101" pitchFamily="2" charset="-122"/>
                <a:ea typeface="方正姚体" panose="02010601030101010101" pitchFamily="2" charset="-122"/>
              </a:rPr>
              <a:t>all schedule activities required on the </a:t>
            </a:r>
            <a:r>
              <a:rPr lang="en-US" altLang="zh-CN" sz="1600" dirty="0" smtClean="0">
                <a:latin typeface="方正姚体" panose="02010601030101010101" pitchFamily="2" charset="-122"/>
                <a:ea typeface="方正姚体" panose="02010601030101010101" pitchFamily="2" charset="-122"/>
              </a:rPr>
              <a:t>project.</a:t>
            </a:r>
          </a:p>
          <a:p>
            <a:pPr marL="285750" indent="-285750">
              <a:lnSpc>
                <a:spcPts val="3000"/>
              </a:lnSpc>
              <a:buFont typeface="Arial" panose="020B0604020202020204" pitchFamily="34" charset="0"/>
              <a:buChar char="•"/>
            </a:pPr>
            <a:r>
              <a:rPr lang="en-US" altLang="zh-CN" sz="1600" dirty="0">
                <a:latin typeface="方正姚体" panose="02010601030101010101" pitchFamily="2" charset="-122"/>
                <a:ea typeface="方正姚体" panose="02010601030101010101" pitchFamily="2" charset="-122"/>
              </a:rPr>
              <a:t>Activity Attributes: activity durations, resources and costs associated with that </a:t>
            </a:r>
            <a:r>
              <a:rPr lang="en-US" altLang="zh-CN" sz="1600" dirty="0" smtClean="0">
                <a:latin typeface="方正姚体" panose="02010601030101010101" pitchFamily="2" charset="-122"/>
                <a:ea typeface="方正姚体" panose="02010601030101010101" pitchFamily="2" charset="-122"/>
              </a:rPr>
              <a:t>work.</a:t>
            </a:r>
          </a:p>
          <a:p>
            <a:pPr marL="285750" indent="-285750">
              <a:lnSpc>
                <a:spcPts val="3000"/>
              </a:lnSpc>
              <a:buFont typeface="Arial" panose="020B0604020202020204" pitchFamily="34" charset="0"/>
              <a:buChar char="•"/>
            </a:pPr>
            <a:r>
              <a:rPr lang="en-US" altLang="zh-CN" sz="1600" dirty="0">
                <a:latin typeface="方正姚体" panose="02010601030101010101" pitchFamily="2" charset="-122"/>
                <a:ea typeface="方正姚体" panose="02010601030101010101" pitchFamily="2" charset="-122"/>
              </a:rPr>
              <a:t>Milestone </a:t>
            </a:r>
            <a:r>
              <a:rPr lang="en-US" altLang="zh-CN" sz="1600" dirty="0" smtClean="0">
                <a:latin typeface="方正姚体" panose="02010601030101010101" pitchFamily="2" charset="-122"/>
                <a:ea typeface="方正姚体" panose="02010601030101010101" pitchFamily="2" charset="-122"/>
              </a:rPr>
              <a:t>List</a:t>
            </a:r>
            <a:r>
              <a:rPr lang="en-US" altLang="zh-CN" sz="1600" dirty="0">
                <a:latin typeface="方正姚体" panose="02010601030101010101" pitchFamily="2" charset="-122"/>
                <a:ea typeface="方正姚体" panose="02010601030101010101" pitchFamily="2" charset="-122"/>
              </a:rPr>
              <a:t>: A milestone is a significant point or event in a project. A milestone list is a list identifying all project </a:t>
            </a:r>
            <a:r>
              <a:rPr lang="en-US" altLang="zh-CN" sz="1600" dirty="0" smtClean="0">
                <a:latin typeface="方正姚体" panose="02010601030101010101" pitchFamily="2" charset="-122"/>
                <a:ea typeface="方正姚体" panose="02010601030101010101" pitchFamily="2" charset="-122"/>
              </a:rPr>
              <a:t>milestones and </a:t>
            </a:r>
            <a:r>
              <a:rPr lang="en-US" altLang="zh-CN" sz="1600" dirty="0">
                <a:latin typeface="方正姚体" panose="02010601030101010101" pitchFamily="2" charset="-122"/>
                <a:ea typeface="方正姚体" panose="02010601030101010101" pitchFamily="2" charset="-122"/>
              </a:rPr>
              <a:t>indicates whether the milestone is mandatory, </a:t>
            </a:r>
            <a:endParaRPr lang="zh-CN" altLang="en-US"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41954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Estimate a</a:t>
            </a:r>
            <a:r>
              <a:rPr lang="en-US" altLang="zh-CN" kern="0" dirty="0" smtClean="0">
                <a:latin typeface="+mn-lt"/>
                <a:ea typeface="+mn-ea"/>
                <a:cs typeface="+mn-ea"/>
                <a:sym typeface="+mn-lt"/>
              </a:rPr>
              <a:t>ctivity </a:t>
            </a:r>
            <a:r>
              <a:rPr lang="en-US" altLang="zh-CN" kern="0" dirty="0">
                <a:latin typeface="+mn-lt"/>
                <a:ea typeface="+mn-ea"/>
                <a:cs typeface="+mn-ea"/>
                <a:sym typeface="+mn-lt"/>
              </a:rPr>
              <a:t>t</a:t>
            </a:r>
            <a:r>
              <a:rPr lang="en-US" altLang="zh-CN" kern="0" dirty="0" smtClean="0">
                <a:latin typeface="+mn-lt"/>
                <a:ea typeface="+mn-ea"/>
                <a:cs typeface="+mn-ea"/>
                <a:sym typeface="+mn-lt"/>
              </a:rPr>
              <a:t>ime</a:t>
            </a:r>
            <a:endParaRPr lang="zh-CN" altLang="en-US" dirty="0">
              <a:latin typeface="+mn-lt"/>
              <a:ea typeface="+mn-ea"/>
              <a:cs typeface="+mn-ea"/>
              <a:sym typeface="+mn-lt"/>
            </a:endParaRPr>
          </a:p>
        </p:txBody>
      </p:sp>
      <p:grpSp>
        <p:nvGrpSpPr>
          <p:cNvPr id="6" name="组合 5"/>
          <p:cNvGrpSpPr/>
          <p:nvPr/>
        </p:nvGrpSpPr>
        <p:grpSpPr>
          <a:xfrm>
            <a:off x="4351464" y="1894655"/>
            <a:ext cx="3145092" cy="2559024"/>
            <a:chOff x="3890591" y="2093371"/>
            <a:chExt cx="4415264" cy="3391984"/>
          </a:xfrm>
        </p:grpSpPr>
        <p:grpSp>
          <p:nvGrpSpPr>
            <p:cNvPr id="10" name="Group 1">
              <a:extLst>
                <a:ext uri="{FF2B5EF4-FFF2-40B4-BE49-F238E27FC236}">
                  <a16:creationId xmlns:a16="http://schemas.microsoft.com/office/drawing/2014/main" id="{483C4294-2A89-43D7-9DAD-8DBA01C19FDB}"/>
                </a:ext>
              </a:extLst>
            </p:cNvPr>
            <p:cNvGrpSpPr/>
            <p:nvPr/>
          </p:nvGrpSpPr>
          <p:grpSpPr>
            <a:xfrm>
              <a:off x="5024388" y="2634434"/>
              <a:ext cx="2228532" cy="2811940"/>
              <a:chOff x="4823608" y="2237050"/>
              <a:chExt cx="2653553" cy="3348228"/>
            </a:xfrm>
            <a:solidFill>
              <a:srgbClr val="0170BD"/>
            </a:solidFill>
          </p:grpSpPr>
          <p:sp>
            <p:nvSpPr>
              <p:cNvPr id="21" name="Freeform: Shape 6">
                <a:extLst>
                  <a:ext uri="{FF2B5EF4-FFF2-40B4-BE49-F238E27FC236}">
                    <a16:creationId xmlns:a16="http://schemas.microsoft.com/office/drawing/2014/main" id="{E88F0FB6-136D-4C42-8096-BA357C41CDAA}"/>
                  </a:ext>
                </a:extLst>
              </p:cNvPr>
              <p:cNvSpPr>
                <a:spLocks/>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a:p>
            </p:txBody>
          </p:sp>
          <p:sp>
            <p:nvSpPr>
              <p:cNvPr id="22" name="Freeform: Shape 7">
                <a:extLst>
                  <a:ext uri="{FF2B5EF4-FFF2-40B4-BE49-F238E27FC236}">
                    <a16:creationId xmlns:a16="http://schemas.microsoft.com/office/drawing/2014/main" id="{E6668E23-B050-41C0-AB09-721C64DC63B5}"/>
                  </a:ext>
                </a:extLst>
              </p:cNvPr>
              <p:cNvSpPr>
                <a:spLocks/>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a:p>
            </p:txBody>
          </p:sp>
          <p:sp>
            <p:nvSpPr>
              <p:cNvPr id="23" name="Freeform: Shape 8">
                <a:extLst>
                  <a:ext uri="{FF2B5EF4-FFF2-40B4-BE49-F238E27FC236}">
                    <a16:creationId xmlns:a16="http://schemas.microsoft.com/office/drawing/2014/main" id="{7048B337-3237-4EDF-AF9C-A07DE1DE448F}"/>
                  </a:ext>
                </a:extLst>
              </p:cNvPr>
              <p:cNvSpPr>
                <a:spLocks/>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a:p>
            </p:txBody>
          </p:sp>
          <p:sp>
            <p:nvSpPr>
              <p:cNvPr id="24" name="Freeform: Shape 9">
                <a:extLst>
                  <a:ext uri="{FF2B5EF4-FFF2-40B4-BE49-F238E27FC236}">
                    <a16:creationId xmlns:a16="http://schemas.microsoft.com/office/drawing/2014/main" id="{5F2E506C-2B6F-4830-AA0E-CABFEB0D9E84}"/>
                  </a:ext>
                </a:extLst>
              </p:cNvPr>
              <p:cNvSpPr>
                <a:spLocks/>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a:p>
            </p:txBody>
          </p:sp>
          <p:sp>
            <p:nvSpPr>
              <p:cNvPr id="25" name="Freeform: Shape 10">
                <a:extLst>
                  <a:ext uri="{FF2B5EF4-FFF2-40B4-BE49-F238E27FC236}">
                    <a16:creationId xmlns:a16="http://schemas.microsoft.com/office/drawing/2014/main" id="{16A67D98-6C25-419C-B00E-010ECE797612}"/>
                  </a:ext>
                </a:extLst>
              </p:cNvPr>
              <p:cNvSpPr>
                <a:spLocks/>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a:p>
            </p:txBody>
          </p:sp>
          <p:sp>
            <p:nvSpPr>
              <p:cNvPr id="26" name="Freeform: Shape 11">
                <a:extLst>
                  <a:ext uri="{FF2B5EF4-FFF2-40B4-BE49-F238E27FC236}">
                    <a16:creationId xmlns:a16="http://schemas.microsoft.com/office/drawing/2014/main" id="{57676A8D-2BAE-4BA8-9189-2D1DD5B07FBA}"/>
                  </a:ext>
                </a:extLst>
              </p:cNvPr>
              <p:cNvSpPr>
                <a:spLocks/>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a:p>
            </p:txBody>
          </p:sp>
          <p:grpSp>
            <p:nvGrpSpPr>
              <p:cNvPr id="27" name="Group 12">
                <a:extLst>
                  <a:ext uri="{FF2B5EF4-FFF2-40B4-BE49-F238E27FC236}">
                    <a16:creationId xmlns:a16="http://schemas.microsoft.com/office/drawing/2014/main" id="{23CC1596-726E-40A5-A2F2-EC0AD8520F17}"/>
                  </a:ext>
                </a:extLst>
              </p:cNvPr>
              <p:cNvGrpSpPr/>
              <p:nvPr/>
            </p:nvGrpSpPr>
            <p:grpSpPr>
              <a:xfrm>
                <a:off x="4823608" y="2237050"/>
                <a:ext cx="2653553" cy="2000393"/>
                <a:chOff x="3525061" y="1210682"/>
                <a:chExt cx="2097079" cy="1580888"/>
              </a:xfrm>
              <a:grpFill/>
            </p:grpSpPr>
            <p:sp>
              <p:nvSpPr>
                <p:cNvPr id="29" name="Freeform: Shape 13">
                  <a:extLst>
                    <a:ext uri="{FF2B5EF4-FFF2-40B4-BE49-F238E27FC236}">
                      <a16:creationId xmlns:a16="http://schemas.microsoft.com/office/drawing/2014/main" id="{CDF30748-7351-4D99-A209-2939CDD607D4}"/>
                    </a:ext>
                  </a:extLst>
                </p:cNvPr>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a:p>
              </p:txBody>
            </p:sp>
            <p:sp>
              <p:nvSpPr>
                <p:cNvPr id="30" name="Freeform: Shape 14">
                  <a:extLst>
                    <a:ext uri="{FF2B5EF4-FFF2-40B4-BE49-F238E27FC236}">
                      <a16:creationId xmlns:a16="http://schemas.microsoft.com/office/drawing/2014/main" id="{77FF0CB0-59F0-4ABC-A404-5F8C5A5CE4E0}"/>
                    </a:ext>
                  </a:extLst>
                </p:cNvPr>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a:p>
              </p:txBody>
            </p:sp>
            <p:sp>
              <p:nvSpPr>
                <p:cNvPr id="31" name="Freeform: Shape 15">
                  <a:extLst>
                    <a:ext uri="{FF2B5EF4-FFF2-40B4-BE49-F238E27FC236}">
                      <a16:creationId xmlns:a16="http://schemas.microsoft.com/office/drawing/2014/main" id="{C4E56C6E-03AA-41DB-AB5B-23F77BF05E89}"/>
                    </a:ext>
                  </a:extLst>
                </p:cNvPr>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a:p>
              </p:txBody>
            </p:sp>
            <p:sp>
              <p:nvSpPr>
                <p:cNvPr id="32" name="Freeform: Shape 16">
                  <a:extLst>
                    <a:ext uri="{FF2B5EF4-FFF2-40B4-BE49-F238E27FC236}">
                      <a16:creationId xmlns:a16="http://schemas.microsoft.com/office/drawing/2014/main" id="{49934C2D-0138-4BA2-9FB9-3980B68F06CE}"/>
                    </a:ext>
                  </a:extLst>
                </p:cNvPr>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a:p>
              </p:txBody>
            </p:sp>
            <p:sp>
              <p:nvSpPr>
                <p:cNvPr id="33" name="Freeform: Shape 17">
                  <a:extLst>
                    <a:ext uri="{FF2B5EF4-FFF2-40B4-BE49-F238E27FC236}">
                      <a16:creationId xmlns:a16="http://schemas.microsoft.com/office/drawing/2014/main" id="{2A396AD2-415F-4780-85AD-F7281C23F694}"/>
                    </a:ext>
                  </a:extLst>
                </p:cNvPr>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a:p>
              </p:txBody>
            </p:sp>
            <p:sp>
              <p:nvSpPr>
                <p:cNvPr id="34" name="Freeform: Shape 18">
                  <a:extLst>
                    <a:ext uri="{FF2B5EF4-FFF2-40B4-BE49-F238E27FC236}">
                      <a16:creationId xmlns:a16="http://schemas.microsoft.com/office/drawing/2014/main" id="{FBCB1ADC-D1D2-4F44-9699-82FAB05A74A6}"/>
                    </a:ext>
                  </a:extLst>
                </p:cNvPr>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a:p>
              </p:txBody>
            </p:sp>
            <p:sp>
              <p:nvSpPr>
                <p:cNvPr id="35" name="Freeform: Shape 19">
                  <a:extLst>
                    <a:ext uri="{FF2B5EF4-FFF2-40B4-BE49-F238E27FC236}">
                      <a16:creationId xmlns:a16="http://schemas.microsoft.com/office/drawing/2014/main" id="{75F94B83-F666-47BF-8E8B-B6FB78BCB3D4}"/>
                    </a:ext>
                  </a:extLst>
                </p:cNvPr>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a:p>
              </p:txBody>
            </p:sp>
            <p:sp>
              <p:nvSpPr>
                <p:cNvPr id="36" name="Freeform: Shape 20">
                  <a:extLst>
                    <a:ext uri="{FF2B5EF4-FFF2-40B4-BE49-F238E27FC236}">
                      <a16:creationId xmlns:a16="http://schemas.microsoft.com/office/drawing/2014/main" id="{3686F17F-D226-46F2-BD35-A9943A210889}"/>
                    </a:ext>
                  </a:extLst>
                </p:cNvPr>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a:p>
              </p:txBody>
            </p:sp>
            <p:sp>
              <p:nvSpPr>
                <p:cNvPr id="37" name="Freeform: Shape 21">
                  <a:extLst>
                    <a:ext uri="{FF2B5EF4-FFF2-40B4-BE49-F238E27FC236}">
                      <a16:creationId xmlns:a16="http://schemas.microsoft.com/office/drawing/2014/main" id="{BCC9C5F7-9A29-428B-AE7F-4B135086BB80}"/>
                    </a:ext>
                  </a:extLst>
                </p:cNvPr>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a:p>
              </p:txBody>
            </p:sp>
          </p:grpSp>
          <p:sp>
            <p:nvSpPr>
              <p:cNvPr id="28" name="Freeform: Shape 22">
                <a:extLst>
                  <a:ext uri="{FF2B5EF4-FFF2-40B4-BE49-F238E27FC236}">
                    <a16:creationId xmlns:a16="http://schemas.microsoft.com/office/drawing/2014/main" id="{E359C1B0-5B22-4455-A1A9-302ABFECBC6B}"/>
                  </a:ext>
                </a:extLst>
              </p:cNvPr>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a:p>
            </p:txBody>
          </p:sp>
        </p:grpSp>
        <p:sp>
          <p:nvSpPr>
            <p:cNvPr id="11" name="Oval 26">
              <a:extLst>
                <a:ext uri="{FF2B5EF4-FFF2-40B4-BE49-F238E27FC236}">
                  <a16:creationId xmlns:a16="http://schemas.microsoft.com/office/drawing/2014/main" id="{63A6F392-67F3-4EE6-90EB-25D5EFDD46D3}"/>
                </a:ext>
              </a:extLst>
            </p:cNvPr>
            <p:cNvSpPr>
              <a:spLocks noChangeAspect="1"/>
            </p:cNvSpPr>
            <p:nvPr/>
          </p:nvSpPr>
          <p:spPr>
            <a:xfrm>
              <a:off x="7231482" y="2093371"/>
              <a:ext cx="680202" cy="680202"/>
            </a:xfrm>
            <a:prstGeom prst="ellipse">
              <a:avLst/>
            </a:prstGeom>
            <a:solidFill>
              <a:schemeClr val="bg1">
                <a:lumMod val="50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2" name="Freeform: Shape 25">
              <a:extLst>
                <a:ext uri="{FF2B5EF4-FFF2-40B4-BE49-F238E27FC236}">
                  <a16:creationId xmlns:a16="http://schemas.microsoft.com/office/drawing/2014/main" id="{4A89A77B-A800-4AD7-8EE1-5BF7EF9A93E6}"/>
                </a:ext>
              </a:extLst>
            </p:cNvPr>
            <p:cNvSpPr>
              <a:spLocks/>
            </p:cNvSpPr>
            <p:nvPr/>
          </p:nvSpPr>
          <p:spPr bwMode="auto">
            <a:xfrm>
              <a:off x="7421683" y="2309759"/>
              <a:ext cx="305220" cy="247426"/>
            </a:xfrm>
            <a:custGeom>
              <a:avLst/>
              <a:gdLst>
                <a:gd name="T0" fmla="*/ 68 w 186"/>
                <a:gd name="T1" fmla="*/ 84 h 151"/>
                <a:gd name="T2" fmla="*/ 118 w 186"/>
                <a:gd name="T3" fmla="*/ 84 h 151"/>
                <a:gd name="T4" fmla="*/ 93 w 186"/>
                <a:gd name="T5" fmla="*/ 101 h 151"/>
                <a:gd name="T6" fmla="*/ 93 w 186"/>
                <a:gd name="T7" fmla="*/ 67 h 151"/>
                <a:gd name="T8" fmla="*/ 93 w 186"/>
                <a:gd name="T9" fmla="*/ 101 h 151"/>
                <a:gd name="T10" fmla="*/ 114 w 186"/>
                <a:gd name="T11" fmla="*/ 25 h 151"/>
                <a:gd name="T12" fmla="*/ 114 w 186"/>
                <a:gd name="T13" fmla="*/ 16 h 151"/>
                <a:gd name="T14" fmla="*/ 68 w 186"/>
                <a:gd name="T15" fmla="*/ 21 h 151"/>
                <a:gd name="T16" fmla="*/ 156 w 186"/>
                <a:gd name="T17" fmla="*/ 33 h 151"/>
                <a:gd name="T18" fmla="*/ 156 w 186"/>
                <a:gd name="T19" fmla="*/ 59 h 151"/>
                <a:gd name="T20" fmla="*/ 156 w 186"/>
                <a:gd name="T21" fmla="*/ 33 h 151"/>
                <a:gd name="T22" fmla="*/ 152 w 186"/>
                <a:gd name="T23" fmla="*/ 46 h 151"/>
                <a:gd name="T24" fmla="*/ 160 w 186"/>
                <a:gd name="T25" fmla="*/ 46 h 151"/>
                <a:gd name="T26" fmla="*/ 169 w 186"/>
                <a:gd name="T27" fmla="*/ 16 h 151"/>
                <a:gd name="T28" fmla="*/ 122 w 186"/>
                <a:gd name="T29" fmla="*/ 0 h 151"/>
                <a:gd name="T30" fmla="*/ 63 w 186"/>
                <a:gd name="T31" fmla="*/ 0 h 151"/>
                <a:gd name="T32" fmla="*/ 17 w 186"/>
                <a:gd name="T33" fmla="*/ 16 h 151"/>
                <a:gd name="T34" fmla="*/ 0 w 186"/>
                <a:gd name="T35" fmla="*/ 135 h 151"/>
                <a:gd name="T36" fmla="*/ 169 w 186"/>
                <a:gd name="T37" fmla="*/ 151 h 151"/>
                <a:gd name="T38" fmla="*/ 186 w 186"/>
                <a:gd name="T39" fmla="*/ 33 h 151"/>
                <a:gd name="T40" fmla="*/ 177 w 186"/>
                <a:gd name="T41" fmla="*/ 101 h 151"/>
                <a:gd name="T42" fmla="*/ 137 w 186"/>
                <a:gd name="T43" fmla="*/ 109 h 151"/>
                <a:gd name="T44" fmla="*/ 177 w 186"/>
                <a:gd name="T45" fmla="*/ 135 h 151"/>
                <a:gd name="T46" fmla="*/ 17 w 186"/>
                <a:gd name="T47" fmla="*/ 143 h 151"/>
                <a:gd name="T48" fmla="*/ 9 w 186"/>
                <a:gd name="T49" fmla="*/ 109 h 151"/>
                <a:gd name="T50" fmla="*/ 45 w 186"/>
                <a:gd name="T51" fmla="*/ 101 h 151"/>
                <a:gd name="T52" fmla="*/ 9 w 186"/>
                <a:gd name="T53" fmla="*/ 33 h 151"/>
                <a:gd name="T54" fmla="*/ 34 w 186"/>
                <a:gd name="T55" fmla="*/ 25 h 151"/>
                <a:gd name="T56" fmla="*/ 93 w 186"/>
                <a:gd name="T57" fmla="*/ 8 h 151"/>
                <a:gd name="T58" fmla="*/ 152 w 186"/>
                <a:gd name="T59" fmla="*/ 25 h 151"/>
                <a:gd name="T60" fmla="*/ 177 w 186"/>
                <a:gd name="T61" fmla="*/ 33 h 151"/>
                <a:gd name="T62" fmla="*/ 156 w 186"/>
                <a:gd name="T63" fmla="*/ 67 h 151"/>
                <a:gd name="T64" fmla="*/ 156 w 186"/>
                <a:gd name="T65" fmla="*/ 75 h 151"/>
                <a:gd name="T66" fmla="*/ 156 w 186"/>
                <a:gd name="T67" fmla="*/ 67 h 151"/>
                <a:gd name="T68" fmla="*/ 51 w 186"/>
                <a:gd name="T69" fmla="*/ 84 h 151"/>
                <a:gd name="T70" fmla="*/ 135 w 186"/>
                <a:gd name="T71" fmla="*/ 84 h 151"/>
                <a:gd name="T72" fmla="*/ 93 w 186"/>
                <a:gd name="T73" fmla="*/ 118 h 151"/>
                <a:gd name="T74" fmla="*/ 93 w 186"/>
                <a:gd name="T75" fmla="*/ 50 h 151"/>
                <a:gd name="T76" fmla="*/ 93 w 186"/>
                <a:gd name="T77" fmla="*/ 11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51">
                  <a:moveTo>
                    <a:pt x="93" y="59"/>
                  </a:moveTo>
                  <a:cubicBezTo>
                    <a:pt x="79" y="59"/>
                    <a:pt x="68" y="70"/>
                    <a:pt x="68" y="84"/>
                  </a:cubicBezTo>
                  <a:cubicBezTo>
                    <a:pt x="68" y="98"/>
                    <a:pt x="79" y="109"/>
                    <a:pt x="93" y="109"/>
                  </a:cubicBezTo>
                  <a:cubicBezTo>
                    <a:pt x="107" y="109"/>
                    <a:pt x="118" y="98"/>
                    <a:pt x="118" y="84"/>
                  </a:cubicBezTo>
                  <a:cubicBezTo>
                    <a:pt x="118" y="70"/>
                    <a:pt x="107" y="59"/>
                    <a:pt x="93" y="59"/>
                  </a:cubicBezTo>
                  <a:close/>
                  <a:moveTo>
                    <a:pt x="93" y="101"/>
                  </a:moveTo>
                  <a:cubicBezTo>
                    <a:pt x="84" y="101"/>
                    <a:pt x="76" y="93"/>
                    <a:pt x="76" y="84"/>
                  </a:cubicBezTo>
                  <a:cubicBezTo>
                    <a:pt x="76" y="75"/>
                    <a:pt x="84" y="67"/>
                    <a:pt x="93" y="67"/>
                  </a:cubicBezTo>
                  <a:cubicBezTo>
                    <a:pt x="102" y="67"/>
                    <a:pt x="110" y="75"/>
                    <a:pt x="110" y="84"/>
                  </a:cubicBezTo>
                  <a:cubicBezTo>
                    <a:pt x="110" y="93"/>
                    <a:pt x="102" y="101"/>
                    <a:pt x="93" y="101"/>
                  </a:cubicBezTo>
                  <a:close/>
                  <a:moveTo>
                    <a:pt x="72" y="25"/>
                  </a:moveTo>
                  <a:cubicBezTo>
                    <a:pt x="114" y="25"/>
                    <a:pt x="114" y="25"/>
                    <a:pt x="114" y="25"/>
                  </a:cubicBezTo>
                  <a:cubicBezTo>
                    <a:pt x="116" y="25"/>
                    <a:pt x="118" y="23"/>
                    <a:pt x="118" y="21"/>
                  </a:cubicBezTo>
                  <a:cubicBezTo>
                    <a:pt x="118" y="18"/>
                    <a:pt x="116" y="16"/>
                    <a:pt x="114" y="16"/>
                  </a:cubicBezTo>
                  <a:cubicBezTo>
                    <a:pt x="72" y="16"/>
                    <a:pt x="72" y="16"/>
                    <a:pt x="72" y="16"/>
                  </a:cubicBezTo>
                  <a:cubicBezTo>
                    <a:pt x="70" y="16"/>
                    <a:pt x="68" y="18"/>
                    <a:pt x="68" y="21"/>
                  </a:cubicBezTo>
                  <a:cubicBezTo>
                    <a:pt x="68" y="23"/>
                    <a:pt x="70" y="25"/>
                    <a:pt x="72" y="25"/>
                  </a:cubicBezTo>
                  <a:close/>
                  <a:moveTo>
                    <a:pt x="156" y="33"/>
                  </a:moveTo>
                  <a:cubicBezTo>
                    <a:pt x="149" y="33"/>
                    <a:pt x="144" y="39"/>
                    <a:pt x="144" y="46"/>
                  </a:cubicBezTo>
                  <a:cubicBezTo>
                    <a:pt x="144" y="53"/>
                    <a:pt x="149" y="59"/>
                    <a:pt x="156" y="59"/>
                  </a:cubicBezTo>
                  <a:cubicBezTo>
                    <a:pt x="163" y="59"/>
                    <a:pt x="169" y="53"/>
                    <a:pt x="169" y="46"/>
                  </a:cubicBezTo>
                  <a:cubicBezTo>
                    <a:pt x="169" y="39"/>
                    <a:pt x="163" y="33"/>
                    <a:pt x="156" y="33"/>
                  </a:cubicBezTo>
                  <a:close/>
                  <a:moveTo>
                    <a:pt x="156" y="50"/>
                  </a:moveTo>
                  <a:cubicBezTo>
                    <a:pt x="154" y="50"/>
                    <a:pt x="152" y="48"/>
                    <a:pt x="152" y="46"/>
                  </a:cubicBezTo>
                  <a:cubicBezTo>
                    <a:pt x="152" y="44"/>
                    <a:pt x="154" y="42"/>
                    <a:pt x="156" y="42"/>
                  </a:cubicBezTo>
                  <a:cubicBezTo>
                    <a:pt x="159" y="42"/>
                    <a:pt x="160" y="44"/>
                    <a:pt x="160" y="46"/>
                  </a:cubicBezTo>
                  <a:cubicBezTo>
                    <a:pt x="160" y="48"/>
                    <a:pt x="159" y="50"/>
                    <a:pt x="156" y="50"/>
                  </a:cubicBezTo>
                  <a:close/>
                  <a:moveTo>
                    <a:pt x="169" y="16"/>
                  </a:moveTo>
                  <a:cubicBezTo>
                    <a:pt x="152" y="16"/>
                    <a:pt x="152" y="16"/>
                    <a:pt x="152" y="16"/>
                  </a:cubicBezTo>
                  <a:cubicBezTo>
                    <a:pt x="139" y="16"/>
                    <a:pt x="139" y="0"/>
                    <a:pt x="122" y="0"/>
                  </a:cubicBezTo>
                  <a:cubicBezTo>
                    <a:pt x="106" y="0"/>
                    <a:pt x="93" y="0"/>
                    <a:pt x="93" y="0"/>
                  </a:cubicBezTo>
                  <a:cubicBezTo>
                    <a:pt x="93" y="0"/>
                    <a:pt x="80" y="0"/>
                    <a:pt x="63" y="0"/>
                  </a:cubicBezTo>
                  <a:cubicBezTo>
                    <a:pt x="47" y="0"/>
                    <a:pt x="47" y="16"/>
                    <a:pt x="34" y="16"/>
                  </a:cubicBezTo>
                  <a:cubicBezTo>
                    <a:pt x="17" y="16"/>
                    <a:pt x="17" y="16"/>
                    <a:pt x="17" y="16"/>
                  </a:cubicBezTo>
                  <a:cubicBezTo>
                    <a:pt x="8" y="16"/>
                    <a:pt x="0" y="24"/>
                    <a:pt x="0" y="33"/>
                  </a:cubicBezTo>
                  <a:cubicBezTo>
                    <a:pt x="0" y="135"/>
                    <a:pt x="0" y="135"/>
                    <a:pt x="0" y="135"/>
                  </a:cubicBezTo>
                  <a:cubicBezTo>
                    <a:pt x="0" y="144"/>
                    <a:pt x="8" y="151"/>
                    <a:pt x="17" y="151"/>
                  </a:cubicBezTo>
                  <a:cubicBezTo>
                    <a:pt x="169" y="151"/>
                    <a:pt x="169" y="151"/>
                    <a:pt x="169" y="151"/>
                  </a:cubicBezTo>
                  <a:cubicBezTo>
                    <a:pt x="178" y="151"/>
                    <a:pt x="186" y="144"/>
                    <a:pt x="186" y="135"/>
                  </a:cubicBezTo>
                  <a:cubicBezTo>
                    <a:pt x="186" y="33"/>
                    <a:pt x="186" y="33"/>
                    <a:pt x="186" y="33"/>
                  </a:cubicBezTo>
                  <a:cubicBezTo>
                    <a:pt x="186" y="24"/>
                    <a:pt x="178" y="16"/>
                    <a:pt x="169" y="16"/>
                  </a:cubicBezTo>
                  <a:close/>
                  <a:moveTo>
                    <a:pt x="177" y="101"/>
                  </a:moveTo>
                  <a:cubicBezTo>
                    <a:pt x="141" y="101"/>
                    <a:pt x="141" y="101"/>
                    <a:pt x="141" y="101"/>
                  </a:cubicBezTo>
                  <a:cubicBezTo>
                    <a:pt x="140" y="104"/>
                    <a:pt x="138" y="107"/>
                    <a:pt x="137" y="109"/>
                  </a:cubicBezTo>
                  <a:cubicBezTo>
                    <a:pt x="177" y="109"/>
                    <a:pt x="177" y="109"/>
                    <a:pt x="177" y="109"/>
                  </a:cubicBezTo>
                  <a:cubicBezTo>
                    <a:pt x="177" y="135"/>
                    <a:pt x="177" y="135"/>
                    <a:pt x="177" y="135"/>
                  </a:cubicBezTo>
                  <a:cubicBezTo>
                    <a:pt x="177" y="139"/>
                    <a:pt x="174" y="143"/>
                    <a:pt x="169" y="143"/>
                  </a:cubicBezTo>
                  <a:cubicBezTo>
                    <a:pt x="17" y="143"/>
                    <a:pt x="17" y="143"/>
                    <a:pt x="17" y="143"/>
                  </a:cubicBezTo>
                  <a:cubicBezTo>
                    <a:pt x="12" y="143"/>
                    <a:pt x="9" y="139"/>
                    <a:pt x="9" y="135"/>
                  </a:cubicBezTo>
                  <a:cubicBezTo>
                    <a:pt x="9" y="109"/>
                    <a:pt x="9" y="109"/>
                    <a:pt x="9" y="109"/>
                  </a:cubicBezTo>
                  <a:cubicBezTo>
                    <a:pt x="49" y="109"/>
                    <a:pt x="49" y="109"/>
                    <a:pt x="49" y="109"/>
                  </a:cubicBezTo>
                  <a:cubicBezTo>
                    <a:pt x="48" y="107"/>
                    <a:pt x="46" y="104"/>
                    <a:pt x="45" y="101"/>
                  </a:cubicBezTo>
                  <a:cubicBezTo>
                    <a:pt x="9" y="101"/>
                    <a:pt x="9" y="101"/>
                    <a:pt x="9" y="101"/>
                  </a:cubicBezTo>
                  <a:cubicBezTo>
                    <a:pt x="9" y="33"/>
                    <a:pt x="9" y="33"/>
                    <a:pt x="9" y="33"/>
                  </a:cubicBezTo>
                  <a:cubicBezTo>
                    <a:pt x="9" y="29"/>
                    <a:pt x="12" y="25"/>
                    <a:pt x="17" y="25"/>
                  </a:cubicBezTo>
                  <a:cubicBezTo>
                    <a:pt x="34" y="25"/>
                    <a:pt x="34" y="25"/>
                    <a:pt x="34" y="25"/>
                  </a:cubicBezTo>
                  <a:cubicBezTo>
                    <a:pt x="51" y="25"/>
                    <a:pt x="51" y="8"/>
                    <a:pt x="63" y="8"/>
                  </a:cubicBezTo>
                  <a:cubicBezTo>
                    <a:pt x="72" y="8"/>
                    <a:pt x="93" y="8"/>
                    <a:pt x="93" y="8"/>
                  </a:cubicBezTo>
                  <a:cubicBezTo>
                    <a:pt x="93" y="8"/>
                    <a:pt x="114" y="8"/>
                    <a:pt x="122" y="8"/>
                  </a:cubicBezTo>
                  <a:cubicBezTo>
                    <a:pt x="135" y="8"/>
                    <a:pt x="135" y="25"/>
                    <a:pt x="152" y="25"/>
                  </a:cubicBezTo>
                  <a:cubicBezTo>
                    <a:pt x="169" y="25"/>
                    <a:pt x="169" y="25"/>
                    <a:pt x="169" y="25"/>
                  </a:cubicBezTo>
                  <a:cubicBezTo>
                    <a:pt x="174" y="25"/>
                    <a:pt x="177" y="29"/>
                    <a:pt x="177" y="33"/>
                  </a:cubicBezTo>
                  <a:lnTo>
                    <a:pt x="177" y="101"/>
                  </a:lnTo>
                  <a:close/>
                  <a:moveTo>
                    <a:pt x="156" y="67"/>
                  </a:moveTo>
                  <a:cubicBezTo>
                    <a:pt x="154" y="67"/>
                    <a:pt x="152" y="69"/>
                    <a:pt x="152" y="71"/>
                  </a:cubicBezTo>
                  <a:cubicBezTo>
                    <a:pt x="152" y="74"/>
                    <a:pt x="154" y="75"/>
                    <a:pt x="156" y="75"/>
                  </a:cubicBezTo>
                  <a:cubicBezTo>
                    <a:pt x="159" y="75"/>
                    <a:pt x="160" y="74"/>
                    <a:pt x="160" y="71"/>
                  </a:cubicBezTo>
                  <a:cubicBezTo>
                    <a:pt x="160" y="69"/>
                    <a:pt x="159" y="67"/>
                    <a:pt x="156" y="67"/>
                  </a:cubicBezTo>
                  <a:close/>
                  <a:moveTo>
                    <a:pt x="93" y="42"/>
                  </a:moveTo>
                  <a:cubicBezTo>
                    <a:pt x="70" y="42"/>
                    <a:pt x="51" y="61"/>
                    <a:pt x="51" y="84"/>
                  </a:cubicBezTo>
                  <a:cubicBezTo>
                    <a:pt x="51" y="107"/>
                    <a:pt x="70" y="126"/>
                    <a:pt x="93" y="126"/>
                  </a:cubicBezTo>
                  <a:cubicBezTo>
                    <a:pt x="116" y="126"/>
                    <a:pt x="135" y="107"/>
                    <a:pt x="135" y="84"/>
                  </a:cubicBezTo>
                  <a:cubicBezTo>
                    <a:pt x="135" y="61"/>
                    <a:pt x="116" y="42"/>
                    <a:pt x="93" y="42"/>
                  </a:cubicBezTo>
                  <a:close/>
                  <a:moveTo>
                    <a:pt x="93" y="118"/>
                  </a:moveTo>
                  <a:cubicBezTo>
                    <a:pt x="74" y="118"/>
                    <a:pt x="59" y="103"/>
                    <a:pt x="59" y="84"/>
                  </a:cubicBezTo>
                  <a:cubicBezTo>
                    <a:pt x="59" y="65"/>
                    <a:pt x="74" y="50"/>
                    <a:pt x="93" y="50"/>
                  </a:cubicBezTo>
                  <a:cubicBezTo>
                    <a:pt x="112" y="50"/>
                    <a:pt x="127" y="65"/>
                    <a:pt x="127" y="84"/>
                  </a:cubicBezTo>
                  <a:cubicBezTo>
                    <a:pt x="127" y="103"/>
                    <a:pt x="112" y="118"/>
                    <a:pt x="93" y="118"/>
                  </a:cubicBezTo>
                  <a:close/>
                </a:path>
              </a:pathLst>
            </a:custGeom>
            <a:solidFill>
              <a:schemeClr val="bg1">
                <a:lumMod val="95000"/>
              </a:schemeClr>
            </a:solidFill>
            <a:ln>
              <a:solidFill>
                <a:schemeClr val="bg1"/>
              </a:solidFill>
            </a:ln>
          </p:spPr>
          <p:txBody>
            <a:bodyPr anchor="ctr"/>
            <a:lstStyle/>
            <a:p>
              <a:pPr algn="ctr"/>
              <a:endParaRPr/>
            </a:p>
          </p:txBody>
        </p:sp>
        <p:sp>
          <p:nvSpPr>
            <p:cNvPr id="13" name="Freeform: Shape 27">
              <a:extLst>
                <a:ext uri="{FF2B5EF4-FFF2-40B4-BE49-F238E27FC236}">
                  <a16:creationId xmlns:a16="http://schemas.microsoft.com/office/drawing/2014/main" id="{D7AED021-15A2-4F4C-8512-625CA9AF4702}"/>
                </a:ext>
              </a:extLst>
            </p:cNvPr>
            <p:cNvSpPr>
              <a:spLocks/>
            </p:cNvSpPr>
            <p:nvPr/>
          </p:nvSpPr>
          <p:spPr bwMode="auto">
            <a:xfrm>
              <a:off x="7999732" y="3694245"/>
              <a:ext cx="306123" cy="193246"/>
            </a:xfrm>
            <a:custGeom>
              <a:avLst/>
              <a:gdLst>
                <a:gd name="T0" fmla="*/ 118 w 186"/>
                <a:gd name="T1" fmla="*/ 21 h 118"/>
                <a:gd name="T2" fmla="*/ 127 w 186"/>
                <a:gd name="T3" fmla="*/ 21 h 118"/>
                <a:gd name="T4" fmla="*/ 182 w 186"/>
                <a:gd name="T5" fmla="*/ 17 h 118"/>
                <a:gd name="T6" fmla="*/ 180 w 186"/>
                <a:gd name="T7" fmla="*/ 17 h 118"/>
                <a:gd name="T8" fmla="*/ 144 w 186"/>
                <a:gd name="T9" fmla="*/ 17 h 118"/>
                <a:gd name="T10" fmla="*/ 17 w 186"/>
                <a:gd name="T11" fmla="*/ 0 h 118"/>
                <a:gd name="T12" fmla="*/ 0 w 186"/>
                <a:gd name="T13" fmla="*/ 101 h 118"/>
                <a:gd name="T14" fmla="*/ 127 w 186"/>
                <a:gd name="T15" fmla="*/ 118 h 118"/>
                <a:gd name="T16" fmla="*/ 144 w 186"/>
                <a:gd name="T17" fmla="*/ 83 h 118"/>
                <a:gd name="T18" fmla="*/ 180 w 186"/>
                <a:gd name="T19" fmla="*/ 101 h 118"/>
                <a:gd name="T20" fmla="*/ 186 w 186"/>
                <a:gd name="T21" fmla="*/ 97 h 118"/>
                <a:gd name="T22" fmla="*/ 182 w 186"/>
                <a:gd name="T23" fmla="*/ 17 h 118"/>
                <a:gd name="T24" fmla="*/ 127 w 186"/>
                <a:gd name="T25" fmla="*/ 110 h 118"/>
                <a:gd name="T26" fmla="*/ 9 w 186"/>
                <a:gd name="T27" fmla="*/ 101 h 118"/>
                <a:gd name="T28" fmla="*/ 135 w 186"/>
                <a:gd name="T29" fmla="*/ 42 h 118"/>
                <a:gd name="T30" fmla="*/ 135 w 186"/>
                <a:gd name="T31" fmla="*/ 34 h 118"/>
                <a:gd name="T32" fmla="*/ 9 w 186"/>
                <a:gd name="T33" fmla="*/ 17 h 118"/>
                <a:gd name="T34" fmla="*/ 127 w 186"/>
                <a:gd name="T35" fmla="*/ 8 h 118"/>
                <a:gd name="T36" fmla="*/ 135 w 186"/>
                <a:gd name="T37" fmla="*/ 34 h 118"/>
                <a:gd name="T38" fmla="*/ 144 w 186"/>
                <a:gd name="T39" fmla="*/ 73 h 118"/>
                <a:gd name="T40" fmla="*/ 161 w 186"/>
                <a:gd name="T41" fmla="*/ 36 h 118"/>
                <a:gd name="T42" fmla="*/ 177 w 186"/>
                <a:gd name="T43" fmla="*/ 90 h 118"/>
                <a:gd name="T44" fmla="*/ 169 w 186"/>
                <a:gd name="T45" fmla="*/ 32 h 118"/>
                <a:gd name="T46" fmla="*/ 177 w 186"/>
                <a:gd name="T47" fmla="*/ 90 h 118"/>
                <a:gd name="T48" fmla="*/ 97 w 186"/>
                <a:gd name="T49" fmla="*/ 93 h 118"/>
                <a:gd name="T50" fmla="*/ 97 w 186"/>
                <a:gd name="T51" fmla="*/ 51 h 118"/>
                <a:gd name="T52" fmla="*/ 81 w 186"/>
                <a:gd name="T53" fmla="*/ 84 h 118"/>
                <a:gd name="T54" fmla="*/ 68 w 186"/>
                <a:gd name="T55" fmla="*/ 72 h 118"/>
                <a:gd name="T56" fmla="*/ 26 w 186"/>
                <a:gd name="T57" fmla="*/ 72 h 118"/>
                <a:gd name="T58" fmla="*/ 97 w 186"/>
                <a:gd name="T59" fmla="*/ 59 h 118"/>
                <a:gd name="T60" fmla="*/ 97 w 186"/>
                <a:gd name="T61" fmla="*/ 84 h 118"/>
                <a:gd name="T62" fmla="*/ 97 w 186"/>
                <a:gd name="T63" fmla="*/ 59 h 118"/>
                <a:gd name="T64" fmla="*/ 59 w 186"/>
                <a:gd name="T65" fmla="*/ 72 h 118"/>
                <a:gd name="T66" fmla="*/ 34 w 186"/>
                <a:gd name="T67" fmla="*/ 72 h 118"/>
                <a:gd name="T68" fmla="*/ 106 w 186"/>
                <a:gd name="T69" fmla="*/ 17 h 118"/>
                <a:gd name="T70" fmla="*/ 106 w 186"/>
                <a:gd name="T71" fmla="*/ 25 h 118"/>
                <a:gd name="T72" fmla="*/ 106 w 186"/>
                <a:gd name="T73" fmla="*/ 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18">
                  <a:moveTo>
                    <a:pt x="123" y="17"/>
                  </a:moveTo>
                  <a:cubicBezTo>
                    <a:pt x="120" y="17"/>
                    <a:pt x="118" y="19"/>
                    <a:pt x="118" y="21"/>
                  </a:cubicBezTo>
                  <a:cubicBezTo>
                    <a:pt x="118" y="23"/>
                    <a:pt x="120" y="25"/>
                    <a:pt x="123" y="25"/>
                  </a:cubicBezTo>
                  <a:cubicBezTo>
                    <a:pt x="125" y="25"/>
                    <a:pt x="127" y="23"/>
                    <a:pt x="127" y="21"/>
                  </a:cubicBezTo>
                  <a:cubicBezTo>
                    <a:pt x="127" y="19"/>
                    <a:pt x="125" y="17"/>
                    <a:pt x="123" y="17"/>
                  </a:cubicBezTo>
                  <a:close/>
                  <a:moveTo>
                    <a:pt x="182" y="17"/>
                  </a:moveTo>
                  <a:cubicBezTo>
                    <a:pt x="181" y="17"/>
                    <a:pt x="180" y="17"/>
                    <a:pt x="180" y="17"/>
                  </a:cubicBezTo>
                  <a:cubicBezTo>
                    <a:pt x="180" y="17"/>
                    <a:pt x="180" y="17"/>
                    <a:pt x="180" y="17"/>
                  </a:cubicBezTo>
                  <a:cubicBezTo>
                    <a:pt x="144" y="35"/>
                    <a:pt x="144" y="35"/>
                    <a:pt x="144" y="35"/>
                  </a:cubicBezTo>
                  <a:cubicBezTo>
                    <a:pt x="144" y="17"/>
                    <a:pt x="144" y="17"/>
                    <a:pt x="144" y="17"/>
                  </a:cubicBezTo>
                  <a:cubicBezTo>
                    <a:pt x="144" y="8"/>
                    <a:pt x="136" y="0"/>
                    <a:pt x="127" y="0"/>
                  </a:cubicBezTo>
                  <a:cubicBezTo>
                    <a:pt x="17" y="0"/>
                    <a:pt x="17" y="0"/>
                    <a:pt x="17" y="0"/>
                  </a:cubicBezTo>
                  <a:cubicBezTo>
                    <a:pt x="8" y="0"/>
                    <a:pt x="0" y="8"/>
                    <a:pt x="0" y="17"/>
                  </a:cubicBezTo>
                  <a:cubicBezTo>
                    <a:pt x="0" y="101"/>
                    <a:pt x="0" y="101"/>
                    <a:pt x="0" y="101"/>
                  </a:cubicBezTo>
                  <a:cubicBezTo>
                    <a:pt x="0" y="111"/>
                    <a:pt x="8" y="118"/>
                    <a:pt x="17" y="118"/>
                  </a:cubicBezTo>
                  <a:cubicBezTo>
                    <a:pt x="127" y="118"/>
                    <a:pt x="127" y="118"/>
                    <a:pt x="127" y="118"/>
                  </a:cubicBezTo>
                  <a:cubicBezTo>
                    <a:pt x="136" y="118"/>
                    <a:pt x="144" y="111"/>
                    <a:pt x="144" y="101"/>
                  </a:cubicBezTo>
                  <a:cubicBezTo>
                    <a:pt x="144" y="83"/>
                    <a:pt x="144" y="83"/>
                    <a:pt x="144" y="83"/>
                  </a:cubicBezTo>
                  <a:cubicBezTo>
                    <a:pt x="180" y="101"/>
                    <a:pt x="180" y="101"/>
                    <a:pt x="180" y="101"/>
                  </a:cubicBezTo>
                  <a:cubicBezTo>
                    <a:pt x="180" y="101"/>
                    <a:pt x="180" y="101"/>
                    <a:pt x="180" y="101"/>
                  </a:cubicBezTo>
                  <a:cubicBezTo>
                    <a:pt x="180" y="101"/>
                    <a:pt x="181" y="101"/>
                    <a:pt x="182" y="101"/>
                  </a:cubicBezTo>
                  <a:cubicBezTo>
                    <a:pt x="184" y="101"/>
                    <a:pt x="186" y="99"/>
                    <a:pt x="186" y="97"/>
                  </a:cubicBezTo>
                  <a:cubicBezTo>
                    <a:pt x="186" y="21"/>
                    <a:pt x="186" y="21"/>
                    <a:pt x="186" y="21"/>
                  </a:cubicBezTo>
                  <a:cubicBezTo>
                    <a:pt x="186" y="19"/>
                    <a:pt x="184" y="17"/>
                    <a:pt x="182" y="17"/>
                  </a:cubicBezTo>
                  <a:close/>
                  <a:moveTo>
                    <a:pt x="135" y="101"/>
                  </a:moveTo>
                  <a:cubicBezTo>
                    <a:pt x="135" y="106"/>
                    <a:pt x="132" y="110"/>
                    <a:pt x="127" y="110"/>
                  </a:cubicBezTo>
                  <a:cubicBezTo>
                    <a:pt x="17" y="110"/>
                    <a:pt x="17" y="110"/>
                    <a:pt x="17" y="110"/>
                  </a:cubicBezTo>
                  <a:cubicBezTo>
                    <a:pt x="13" y="110"/>
                    <a:pt x="9" y="106"/>
                    <a:pt x="9" y="101"/>
                  </a:cubicBezTo>
                  <a:cubicBezTo>
                    <a:pt x="9" y="42"/>
                    <a:pt x="9" y="42"/>
                    <a:pt x="9" y="42"/>
                  </a:cubicBezTo>
                  <a:cubicBezTo>
                    <a:pt x="135" y="42"/>
                    <a:pt x="135" y="42"/>
                    <a:pt x="135" y="42"/>
                  </a:cubicBezTo>
                  <a:lnTo>
                    <a:pt x="135" y="101"/>
                  </a:lnTo>
                  <a:close/>
                  <a:moveTo>
                    <a:pt x="135" y="34"/>
                  </a:moveTo>
                  <a:cubicBezTo>
                    <a:pt x="9" y="34"/>
                    <a:pt x="9" y="34"/>
                    <a:pt x="9" y="34"/>
                  </a:cubicBezTo>
                  <a:cubicBezTo>
                    <a:pt x="9" y="17"/>
                    <a:pt x="9" y="17"/>
                    <a:pt x="9" y="17"/>
                  </a:cubicBezTo>
                  <a:cubicBezTo>
                    <a:pt x="9" y="12"/>
                    <a:pt x="13" y="8"/>
                    <a:pt x="17" y="8"/>
                  </a:cubicBezTo>
                  <a:cubicBezTo>
                    <a:pt x="127" y="8"/>
                    <a:pt x="127" y="8"/>
                    <a:pt x="127" y="8"/>
                  </a:cubicBezTo>
                  <a:cubicBezTo>
                    <a:pt x="132" y="8"/>
                    <a:pt x="135" y="12"/>
                    <a:pt x="135" y="17"/>
                  </a:cubicBezTo>
                  <a:lnTo>
                    <a:pt x="135" y="34"/>
                  </a:lnTo>
                  <a:close/>
                  <a:moveTo>
                    <a:pt x="161" y="82"/>
                  </a:moveTo>
                  <a:cubicBezTo>
                    <a:pt x="144" y="73"/>
                    <a:pt x="144" y="73"/>
                    <a:pt x="144" y="73"/>
                  </a:cubicBezTo>
                  <a:cubicBezTo>
                    <a:pt x="144" y="45"/>
                    <a:pt x="144" y="45"/>
                    <a:pt x="144" y="45"/>
                  </a:cubicBezTo>
                  <a:cubicBezTo>
                    <a:pt x="161" y="36"/>
                    <a:pt x="161" y="36"/>
                    <a:pt x="161" y="36"/>
                  </a:cubicBezTo>
                  <a:lnTo>
                    <a:pt x="161" y="82"/>
                  </a:lnTo>
                  <a:close/>
                  <a:moveTo>
                    <a:pt x="177" y="90"/>
                  </a:moveTo>
                  <a:cubicBezTo>
                    <a:pt x="169" y="86"/>
                    <a:pt x="169" y="86"/>
                    <a:pt x="169" y="86"/>
                  </a:cubicBezTo>
                  <a:cubicBezTo>
                    <a:pt x="169" y="32"/>
                    <a:pt x="169" y="32"/>
                    <a:pt x="169" y="32"/>
                  </a:cubicBezTo>
                  <a:cubicBezTo>
                    <a:pt x="177" y="28"/>
                    <a:pt x="177" y="28"/>
                    <a:pt x="177" y="28"/>
                  </a:cubicBezTo>
                  <a:lnTo>
                    <a:pt x="177" y="90"/>
                  </a:lnTo>
                  <a:close/>
                  <a:moveTo>
                    <a:pt x="47" y="93"/>
                  </a:moveTo>
                  <a:cubicBezTo>
                    <a:pt x="97" y="93"/>
                    <a:pt x="97" y="93"/>
                    <a:pt x="97" y="93"/>
                  </a:cubicBezTo>
                  <a:cubicBezTo>
                    <a:pt x="109" y="93"/>
                    <a:pt x="118" y="83"/>
                    <a:pt x="118" y="72"/>
                  </a:cubicBezTo>
                  <a:cubicBezTo>
                    <a:pt x="118" y="60"/>
                    <a:pt x="109" y="51"/>
                    <a:pt x="97" y="51"/>
                  </a:cubicBezTo>
                  <a:cubicBezTo>
                    <a:pt x="86" y="51"/>
                    <a:pt x="76" y="60"/>
                    <a:pt x="76" y="72"/>
                  </a:cubicBezTo>
                  <a:cubicBezTo>
                    <a:pt x="76" y="77"/>
                    <a:pt x="78" y="81"/>
                    <a:pt x="81" y="84"/>
                  </a:cubicBezTo>
                  <a:cubicBezTo>
                    <a:pt x="63" y="84"/>
                    <a:pt x="63" y="84"/>
                    <a:pt x="63" y="84"/>
                  </a:cubicBezTo>
                  <a:cubicBezTo>
                    <a:pt x="66" y="81"/>
                    <a:pt x="68" y="77"/>
                    <a:pt x="68" y="72"/>
                  </a:cubicBezTo>
                  <a:cubicBezTo>
                    <a:pt x="68" y="60"/>
                    <a:pt x="58" y="51"/>
                    <a:pt x="47" y="51"/>
                  </a:cubicBezTo>
                  <a:cubicBezTo>
                    <a:pt x="35" y="51"/>
                    <a:pt x="26" y="60"/>
                    <a:pt x="26" y="72"/>
                  </a:cubicBezTo>
                  <a:cubicBezTo>
                    <a:pt x="26" y="83"/>
                    <a:pt x="35" y="93"/>
                    <a:pt x="47" y="93"/>
                  </a:cubicBezTo>
                  <a:close/>
                  <a:moveTo>
                    <a:pt x="97" y="59"/>
                  </a:moveTo>
                  <a:cubicBezTo>
                    <a:pt x="104" y="59"/>
                    <a:pt x="110" y="65"/>
                    <a:pt x="110" y="72"/>
                  </a:cubicBezTo>
                  <a:cubicBezTo>
                    <a:pt x="110" y="79"/>
                    <a:pt x="104" y="84"/>
                    <a:pt x="97" y="84"/>
                  </a:cubicBezTo>
                  <a:cubicBezTo>
                    <a:pt x="90" y="84"/>
                    <a:pt x="85" y="79"/>
                    <a:pt x="85" y="72"/>
                  </a:cubicBezTo>
                  <a:cubicBezTo>
                    <a:pt x="85" y="65"/>
                    <a:pt x="90" y="59"/>
                    <a:pt x="97" y="59"/>
                  </a:cubicBezTo>
                  <a:close/>
                  <a:moveTo>
                    <a:pt x="47" y="59"/>
                  </a:moveTo>
                  <a:cubicBezTo>
                    <a:pt x="54" y="59"/>
                    <a:pt x="59" y="65"/>
                    <a:pt x="59" y="72"/>
                  </a:cubicBezTo>
                  <a:cubicBezTo>
                    <a:pt x="59" y="79"/>
                    <a:pt x="54" y="84"/>
                    <a:pt x="47" y="84"/>
                  </a:cubicBezTo>
                  <a:cubicBezTo>
                    <a:pt x="40" y="84"/>
                    <a:pt x="34" y="79"/>
                    <a:pt x="34" y="72"/>
                  </a:cubicBezTo>
                  <a:cubicBezTo>
                    <a:pt x="34" y="65"/>
                    <a:pt x="40" y="59"/>
                    <a:pt x="47" y="59"/>
                  </a:cubicBezTo>
                  <a:close/>
                  <a:moveTo>
                    <a:pt x="106" y="17"/>
                  </a:moveTo>
                  <a:cubicBezTo>
                    <a:pt x="103" y="17"/>
                    <a:pt x="102" y="19"/>
                    <a:pt x="102" y="21"/>
                  </a:cubicBezTo>
                  <a:cubicBezTo>
                    <a:pt x="102" y="23"/>
                    <a:pt x="103" y="25"/>
                    <a:pt x="106" y="25"/>
                  </a:cubicBezTo>
                  <a:cubicBezTo>
                    <a:pt x="108" y="25"/>
                    <a:pt x="110" y="23"/>
                    <a:pt x="110" y="21"/>
                  </a:cubicBezTo>
                  <a:cubicBezTo>
                    <a:pt x="110" y="19"/>
                    <a:pt x="108" y="17"/>
                    <a:pt x="106" y="17"/>
                  </a:cubicBezTo>
                  <a:close/>
                </a:path>
              </a:pathLst>
            </a:custGeom>
            <a:solidFill>
              <a:schemeClr val="bg1"/>
            </a:solidFill>
            <a:ln>
              <a:noFill/>
            </a:ln>
          </p:spPr>
          <p:txBody>
            <a:bodyPr anchor="ctr"/>
            <a:lstStyle/>
            <a:p>
              <a:pPr algn="ctr"/>
              <a:endParaRPr/>
            </a:p>
          </p:txBody>
        </p:sp>
        <p:sp>
          <p:nvSpPr>
            <p:cNvPr id="14" name="Freeform: Shape 33">
              <a:extLst>
                <a:ext uri="{FF2B5EF4-FFF2-40B4-BE49-F238E27FC236}">
                  <a16:creationId xmlns:a16="http://schemas.microsoft.com/office/drawing/2014/main" id="{B67BED5F-E95C-4540-9762-6A276F9E9982}"/>
                </a:ext>
              </a:extLst>
            </p:cNvPr>
            <p:cNvSpPr>
              <a:spLocks/>
            </p:cNvSpPr>
            <p:nvPr/>
          </p:nvSpPr>
          <p:spPr bwMode="auto">
            <a:xfrm>
              <a:off x="3890591" y="3679707"/>
              <a:ext cx="300828" cy="247268"/>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a:p>
          </p:txBody>
        </p:sp>
        <p:sp>
          <p:nvSpPr>
            <p:cNvPr id="15" name="Oval 31">
              <a:extLst>
                <a:ext uri="{FF2B5EF4-FFF2-40B4-BE49-F238E27FC236}">
                  <a16:creationId xmlns:a16="http://schemas.microsoft.com/office/drawing/2014/main" id="{62856B1B-87B3-4420-AC60-E49924384F48}"/>
                </a:ext>
              </a:extLst>
            </p:cNvPr>
            <p:cNvSpPr>
              <a:spLocks noChangeAspect="1"/>
            </p:cNvSpPr>
            <p:nvPr/>
          </p:nvSpPr>
          <p:spPr>
            <a:xfrm>
              <a:off x="4264833" y="2093371"/>
              <a:ext cx="680202" cy="680202"/>
            </a:xfrm>
            <a:prstGeom prst="ellipse">
              <a:avLst/>
            </a:prstGeom>
            <a:solidFill>
              <a:srgbClr val="0170BD"/>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6" name="Freeform: Shape 34">
              <a:extLst>
                <a:ext uri="{FF2B5EF4-FFF2-40B4-BE49-F238E27FC236}">
                  <a16:creationId xmlns:a16="http://schemas.microsoft.com/office/drawing/2014/main" id="{DBD62FEC-0DAF-4FA6-A6FD-41E6A9544C18}"/>
                </a:ext>
              </a:extLst>
            </p:cNvPr>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p>
          </p:txBody>
        </p:sp>
        <p:sp>
          <p:nvSpPr>
            <p:cNvPr id="17" name="Oval 37">
              <a:extLst>
                <a:ext uri="{FF2B5EF4-FFF2-40B4-BE49-F238E27FC236}">
                  <a16:creationId xmlns:a16="http://schemas.microsoft.com/office/drawing/2014/main" id="{AD5AFA1A-8BBA-403D-8335-1B286E793D8E}"/>
                </a:ext>
              </a:extLst>
            </p:cNvPr>
            <p:cNvSpPr>
              <a:spLocks noChangeAspect="1"/>
            </p:cNvSpPr>
            <p:nvPr/>
          </p:nvSpPr>
          <p:spPr>
            <a:xfrm>
              <a:off x="7231482" y="4805153"/>
              <a:ext cx="680202" cy="680202"/>
            </a:xfrm>
            <a:prstGeom prst="ellipse">
              <a:avLst/>
            </a:prstGeom>
            <a:solidFill>
              <a:schemeClr val="bg1">
                <a:lumMod val="50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8" name="Freeform: Shape 36">
              <a:extLst>
                <a:ext uri="{FF2B5EF4-FFF2-40B4-BE49-F238E27FC236}">
                  <a16:creationId xmlns:a16="http://schemas.microsoft.com/office/drawing/2014/main" id="{0BF6DAC7-1F08-4078-B713-274EFFE12169}"/>
                </a:ext>
              </a:extLst>
            </p:cNvPr>
            <p:cNvSpPr>
              <a:spLocks/>
            </p:cNvSpPr>
            <p:nvPr/>
          </p:nvSpPr>
          <p:spPr bwMode="auto">
            <a:xfrm>
              <a:off x="7416265" y="4989034"/>
              <a:ext cx="310639" cy="312443"/>
            </a:xfrm>
            <a:custGeom>
              <a:avLst/>
              <a:gdLst>
                <a:gd name="T0" fmla="*/ 173 w 189"/>
                <a:gd name="T1" fmla="*/ 17 h 190"/>
                <a:gd name="T2" fmla="*/ 113 w 189"/>
                <a:gd name="T3" fmla="*/ 17 h 190"/>
                <a:gd name="T4" fmla="*/ 101 w 189"/>
                <a:gd name="T5" fmla="*/ 45 h 190"/>
                <a:gd name="T6" fmla="*/ 37 w 189"/>
                <a:gd name="T7" fmla="*/ 117 h 190"/>
                <a:gd name="T8" fmla="*/ 29 w 189"/>
                <a:gd name="T9" fmla="*/ 135 h 190"/>
                <a:gd name="T10" fmla="*/ 33 w 189"/>
                <a:gd name="T11" fmla="*/ 148 h 190"/>
                <a:gd name="T12" fmla="*/ 21 w 189"/>
                <a:gd name="T13" fmla="*/ 174 h 190"/>
                <a:gd name="T14" fmla="*/ 21 w 189"/>
                <a:gd name="T15" fmla="*/ 177 h 190"/>
                <a:gd name="T16" fmla="*/ 4 w 189"/>
                <a:gd name="T17" fmla="*/ 182 h 190"/>
                <a:gd name="T18" fmla="*/ 4 w 189"/>
                <a:gd name="T19" fmla="*/ 181 h 190"/>
                <a:gd name="T20" fmla="*/ 0 w 189"/>
                <a:gd name="T21" fmla="*/ 186 h 190"/>
                <a:gd name="T22" fmla="*/ 4 w 189"/>
                <a:gd name="T23" fmla="*/ 190 h 190"/>
                <a:gd name="T24" fmla="*/ 4 w 189"/>
                <a:gd name="T25" fmla="*/ 190 h 190"/>
                <a:gd name="T26" fmla="*/ 28 w 189"/>
                <a:gd name="T27" fmla="*/ 182 h 190"/>
                <a:gd name="T28" fmla="*/ 29 w 189"/>
                <a:gd name="T29" fmla="*/ 172 h 190"/>
                <a:gd name="T30" fmla="*/ 38 w 189"/>
                <a:gd name="T31" fmla="*/ 154 h 190"/>
                <a:gd name="T32" fmla="*/ 54 w 189"/>
                <a:gd name="T33" fmla="*/ 160 h 190"/>
                <a:gd name="T34" fmla="*/ 72 w 189"/>
                <a:gd name="T35" fmla="*/ 153 h 190"/>
                <a:gd name="T36" fmla="*/ 144 w 189"/>
                <a:gd name="T37" fmla="*/ 89 h 190"/>
                <a:gd name="T38" fmla="*/ 173 w 189"/>
                <a:gd name="T39" fmla="*/ 76 h 190"/>
                <a:gd name="T40" fmla="*/ 173 w 189"/>
                <a:gd name="T41" fmla="*/ 17 h 190"/>
                <a:gd name="T42" fmla="*/ 66 w 189"/>
                <a:gd name="T43" fmla="*/ 147 h 190"/>
                <a:gd name="T44" fmla="*/ 54 w 189"/>
                <a:gd name="T45" fmla="*/ 152 h 190"/>
                <a:gd name="T46" fmla="*/ 38 w 189"/>
                <a:gd name="T47" fmla="*/ 135 h 190"/>
                <a:gd name="T48" fmla="*/ 42 w 189"/>
                <a:gd name="T49" fmla="*/ 123 h 190"/>
                <a:gd name="T50" fmla="*/ 102 w 189"/>
                <a:gd name="T51" fmla="*/ 57 h 190"/>
                <a:gd name="T52" fmla="*/ 113 w 189"/>
                <a:gd name="T53" fmla="*/ 76 h 190"/>
                <a:gd name="T54" fmla="*/ 133 w 189"/>
                <a:gd name="T55" fmla="*/ 87 h 190"/>
                <a:gd name="T56" fmla="*/ 66 w 189"/>
                <a:gd name="T57" fmla="*/ 147 h 190"/>
                <a:gd name="T58" fmla="*/ 167 w 189"/>
                <a:gd name="T59" fmla="*/ 70 h 190"/>
                <a:gd name="T60" fmla="*/ 119 w 189"/>
                <a:gd name="T61" fmla="*/ 70 h 190"/>
                <a:gd name="T62" fmla="*/ 119 w 189"/>
                <a:gd name="T63" fmla="*/ 23 h 190"/>
                <a:gd name="T64" fmla="*/ 167 w 189"/>
                <a:gd name="T65" fmla="*/ 23 h 190"/>
                <a:gd name="T66" fmla="*/ 167 w 189"/>
                <a:gd name="T67" fmla="*/ 70 h 190"/>
                <a:gd name="T68" fmla="*/ 78 w 189"/>
                <a:gd name="T69" fmla="*/ 105 h 190"/>
                <a:gd name="T70" fmla="*/ 84 w 189"/>
                <a:gd name="T71" fmla="*/ 111 h 190"/>
                <a:gd name="T72" fmla="*/ 111 w 189"/>
                <a:gd name="T73" fmla="*/ 90 h 190"/>
                <a:gd name="T74" fmla="*/ 99 w 189"/>
                <a:gd name="T75" fmla="*/ 78 h 190"/>
                <a:gd name="T76" fmla="*/ 78 w 189"/>
                <a:gd name="T77" fmla="*/ 10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190">
                  <a:moveTo>
                    <a:pt x="173" y="17"/>
                  </a:moveTo>
                  <a:cubicBezTo>
                    <a:pt x="156" y="0"/>
                    <a:pt x="130" y="0"/>
                    <a:pt x="113" y="17"/>
                  </a:cubicBezTo>
                  <a:cubicBezTo>
                    <a:pt x="105" y="25"/>
                    <a:pt x="101" y="35"/>
                    <a:pt x="101" y="45"/>
                  </a:cubicBezTo>
                  <a:cubicBezTo>
                    <a:pt x="37" y="117"/>
                    <a:pt x="37" y="117"/>
                    <a:pt x="37" y="117"/>
                  </a:cubicBezTo>
                  <a:cubicBezTo>
                    <a:pt x="32" y="122"/>
                    <a:pt x="29" y="128"/>
                    <a:pt x="29" y="135"/>
                  </a:cubicBezTo>
                  <a:cubicBezTo>
                    <a:pt x="29" y="140"/>
                    <a:pt x="30" y="144"/>
                    <a:pt x="33" y="148"/>
                  </a:cubicBezTo>
                  <a:cubicBezTo>
                    <a:pt x="21" y="155"/>
                    <a:pt x="16" y="161"/>
                    <a:pt x="21" y="174"/>
                  </a:cubicBezTo>
                  <a:cubicBezTo>
                    <a:pt x="21" y="176"/>
                    <a:pt x="21" y="177"/>
                    <a:pt x="21" y="177"/>
                  </a:cubicBezTo>
                  <a:cubicBezTo>
                    <a:pt x="19" y="180"/>
                    <a:pt x="10" y="181"/>
                    <a:pt x="4" y="182"/>
                  </a:cubicBezTo>
                  <a:cubicBezTo>
                    <a:pt x="4" y="182"/>
                    <a:pt x="4" y="181"/>
                    <a:pt x="4" y="181"/>
                  </a:cubicBezTo>
                  <a:cubicBezTo>
                    <a:pt x="1" y="181"/>
                    <a:pt x="0" y="183"/>
                    <a:pt x="0" y="186"/>
                  </a:cubicBezTo>
                  <a:cubicBezTo>
                    <a:pt x="0" y="188"/>
                    <a:pt x="1" y="190"/>
                    <a:pt x="4" y="190"/>
                  </a:cubicBezTo>
                  <a:cubicBezTo>
                    <a:pt x="4" y="190"/>
                    <a:pt x="4" y="190"/>
                    <a:pt x="4" y="190"/>
                  </a:cubicBezTo>
                  <a:cubicBezTo>
                    <a:pt x="7" y="190"/>
                    <a:pt x="22" y="190"/>
                    <a:pt x="28" y="182"/>
                  </a:cubicBezTo>
                  <a:cubicBezTo>
                    <a:pt x="29" y="180"/>
                    <a:pt x="30" y="176"/>
                    <a:pt x="29" y="172"/>
                  </a:cubicBezTo>
                  <a:cubicBezTo>
                    <a:pt x="26" y="164"/>
                    <a:pt x="27" y="161"/>
                    <a:pt x="38" y="154"/>
                  </a:cubicBezTo>
                  <a:cubicBezTo>
                    <a:pt x="43" y="158"/>
                    <a:pt x="48" y="160"/>
                    <a:pt x="54" y="160"/>
                  </a:cubicBezTo>
                  <a:cubicBezTo>
                    <a:pt x="61" y="160"/>
                    <a:pt x="68" y="158"/>
                    <a:pt x="72" y="153"/>
                  </a:cubicBezTo>
                  <a:cubicBezTo>
                    <a:pt x="144" y="89"/>
                    <a:pt x="144" y="89"/>
                    <a:pt x="144" y="89"/>
                  </a:cubicBezTo>
                  <a:cubicBezTo>
                    <a:pt x="155" y="88"/>
                    <a:pt x="165" y="84"/>
                    <a:pt x="173" y="76"/>
                  </a:cubicBezTo>
                  <a:cubicBezTo>
                    <a:pt x="189" y="60"/>
                    <a:pt x="189" y="33"/>
                    <a:pt x="173" y="17"/>
                  </a:cubicBezTo>
                  <a:close/>
                  <a:moveTo>
                    <a:pt x="66" y="147"/>
                  </a:moveTo>
                  <a:cubicBezTo>
                    <a:pt x="63" y="150"/>
                    <a:pt x="59" y="152"/>
                    <a:pt x="54" y="152"/>
                  </a:cubicBezTo>
                  <a:cubicBezTo>
                    <a:pt x="45" y="152"/>
                    <a:pt x="38" y="144"/>
                    <a:pt x="38" y="135"/>
                  </a:cubicBezTo>
                  <a:cubicBezTo>
                    <a:pt x="38" y="130"/>
                    <a:pt x="39" y="126"/>
                    <a:pt x="42" y="123"/>
                  </a:cubicBezTo>
                  <a:cubicBezTo>
                    <a:pt x="102" y="57"/>
                    <a:pt x="102" y="57"/>
                    <a:pt x="102" y="57"/>
                  </a:cubicBezTo>
                  <a:cubicBezTo>
                    <a:pt x="104" y="64"/>
                    <a:pt x="108" y="71"/>
                    <a:pt x="113" y="76"/>
                  </a:cubicBezTo>
                  <a:cubicBezTo>
                    <a:pt x="119" y="82"/>
                    <a:pt x="126" y="86"/>
                    <a:pt x="133" y="87"/>
                  </a:cubicBezTo>
                  <a:lnTo>
                    <a:pt x="66" y="147"/>
                  </a:lnTo>
                  <a:close/>
                  <a:moveTo>
                    <a:pt x="167" y="70"/>
                  </a:moveTo>
                  <a:cubicBezTo>
                    <a:pt x="154" y="84"/>
                    <a:pt x="132" y="84"/>
                    <a:pt x="119" y="70"/>
                  </a:cubicBezTo>
                  <a:cubicBezTo>
                    <a:pt x="106" y="57"/>
                    <a:pt x="106" y="36"/>
                    <a:pt x="119" y="23"/>
                  </a:cubicBezTo>
                  <a:cubicBezTo>
                    <a:pt x="132" y="10"/>
                    <a:pt x="154" y="10"/>
                    <a:pt x="167" y="23"/>
                  </a:cubicBezTo>
                  <a:cubicBezTo>
                    <a:pt x="180" y="36"/>
                    <a:pt x="180" y="57"/>
                    <a:pt x="167" y="70"/>
                  </a:cubicBezTo>
                  <a:close/>
                  <a:moveTo>
                    <a:pt x="78" y="105"/>
                  </a:moveTo>
                  <a:cubicBezTo>
                    <a:pt x="84" y="111"/>
                    <a:pt x="84" y="111"/>
                    <a:pt x="84" y="111"/>
                  </a:cubicBezTo>
                  <a:cubicBezTo>
                    <a:pt x="111" y="90"/>
                    <a:pt x="111" y="90"/>
                    <a:pt x="111" y="90"/>
                  </a:cubicBezTo>
                  <a:cubicBezTo>
                    <a:pt x="99" y="78"/>
                    <a:pt x="99" y="78"/>
                    <a:pt x="99" y="78"/>
                  </a:cubicBezTo>
                  <a:lnTo>
                    <a:pt x="78" y="105"/>
                  </a:lnTo>
                  <a:close/>
                </a:path>
              </a:pathLst>
            </a:custGeom>
            <a:solidFill>
              <a:schemeClr val="bg1"/>
            </a:solidFill>
            <a:ln>
              <a:noFill/>
            </a:ln>
          </p:spPr>
          <p:txBody>
            <a:bodyPr anchor="ctr"/>
            <a:lstStyle/>
            <a:p>
              <a:pPr algn="ctr"/>
              <a:endParaRPr/>
            </a:p>
          </p:txBody>
        </p:sp>
        <p:sp>
          <p:nvSpPr>
            <p:cNvPr id="19" name="Oval 39">
              <a:extLst>
                <a:ext uri="{FF2B5EF4-FFF2-40B4-BE49-F238E27FC236}">
                  <a16:creationId xmlns:a16="http://schemas.microsoft.com/office/drawing/2014/main" id="{E9440A64-CF46-4C56-895D-A03B25C1B2CA}"/>
                </a:ext>
              </a:extLst>
            </p:cNvPr>
            <p:cNvSpPr>
              <a:spLocks noChangeAspect="1"/>
            </p:cNvSpPr>
            <p:nvPr/>
          </p:nvSpPr>
          <p:spPr>
            <a:xfrm>
              <a:off x="4264833" y="4805153"/>
              <a:ext cx="680202" cy="680202"/>
            </a:xfrm>
            <a:prstGeom prst="ellipse">
              <a:avLst/>
            </a:prstGeom>
            <a:solidFill>
              <a:srgbClr val="0170BD"/>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20" name="Freeform: Shape 40">
              <a:extLst>
                <a:ext uri="{FF2B5EF4-FFF2-40B4-BE49-F238E27FC236}">
                  <a16:creationId xmlns:a16="http://schemas.microsoft.com/office/drawing/2014/main" id="{453B97C2-4920-4560-AC82-A7E011F4F5EB}"/>
                </a:ext>
              </a:extLst>
            </p:cNvPr>
            <p:cNvSpPr>
              <a:spLocks/>
            </p:cNvSpPr>
            <p:nvPr/>
          </p:nvSpPr>
          <p:spPr bwMode="auto">
            <a:xfrm>
              <a:off x="4508973" y="4995470"/>
              <a:ext cx="191923" cy="299935"/>
            </a:xfrm>
            <a:custGeom>
              <a:avLst/>
              <a:gdLst>
                <a:gd name="T0" fmla="*/ 55 w 118"/>
                <a:gd name="T1" fmla="*/ 118 h 185"/>
                <a:gd name="T2" fmla="*/ 51 w 118"/>
                <a:gd name="T3" fmla="*/ 122 h 185"/>
                <a:gd name="T4" fmla="*/ 55 w 118"/>
                <a:gd name="T5" fmla="*/ 126 h 185"/>
                <a:gd name="T6" fmla="*/ 59 w 118"/>
                <a:gd name="T7" fmla="*/ 122 h 185"/>
                <a:gd name="T8" fmla="*/ 55 w 118"/>
                <a:gd name="T9" fmla="*/ 118 h 185"/>
                <a:gd name="T10" fmla="*/ 46 w 118"/>
                <a:gd name="T11" fmla="*/ 152 h 185"/>
                <a:gd name="T12" fmla="*/ 42 w 118"/>
                <a:gd name="T13" fmla="*/ 156 h 185"/>
                <a:gd name="T14" fmla="*/ 46 w 118"/>
                <a:gd name="T15" fmla="*/ 160 h 185"/>
                <a:gd name="T16" fmla="*/ 51 w 118"/>
                <a:gd name="T17" fmla="*/ 156 h 185"/>
                <a:gd name="T18" fmla="*/ 46 w 118"/>
                <a:gd name="T19" fmla="*/ 152 h 185"/>
                <a:gd name="T20" fmla="*/ 51 w 118"/>
                <a:gd name="T21" fmla="*/ 93 h 185"/>
                <a:gd name="T22" fmla="*/ 42 w 118"/>
                <a:gd name="T23" fmla="*/ 84 h 185"/>
                <a:gd name="T24" fmla="*/ 34 w 118"/>
                <a:gd name="T25" fmla="*/ 93 h 185"/>
                <a:gd name="T26" fmla="*/ 42 w 118"/>
                <a:gd name="T27" fmla="*/ 101 h 185"/>
                <a:gd name="T28" fmla="*/ 51 w 118"/>
                <a:gd name="T29" fmla="*/ 93 h 185"/>
                <a:gd name="T30" fmla="*/ 110 w 118"/>
                <a:gd name="T31" fmla="*/ 0 h 185"/>
                <a:gd name="T32" fmla="*/ 8 w 118"/>
                <a:gd name="T33" fmla="*/ 0 h 185"/>
                <a:gd name="T34" fmla="*/ 0 w 118"/>
                <a:gd name="T35" fmla="*/ 8 h 185"/>
                <a:gd name="T36" fmla="*/ 0 w 118"/>
                <a:gd name="T37" fmla="*/ 17 h 185"/>
                <a:gd name="T38" fmla="*/ 8 w 118"/>
                <a:gd name="T39" fmla="*/ 25 h 185"/>
                <a:gd name="T40" fmla="*/ 17 w 118"/>
                <a:gd name="T41" fmla="*/ 25 h 185"/>
                <a:gd name="T42" fmla="*/ 17 w 118"/>
                <a:gd name="T43" fmla="*/ 143 h 185"/>
                <a:gd name="T44" fmla="*/ 59 w 118"/>
                <a:gd name="T45" fmla="*/ 185 h 185"/>
                <a:gd name="T46" fmla="*/ 101 w 118"/>
                <a:gd name="T47" fmla="*/ 143 h 185"/>
                <a:gd name="T48" fmla="*/ 101 w 118"/>
                <a:gd name="T49" fmla="*/ 25 h 185"/>
                <a:gd name="T50" fmla="*/ 110 w 118"/>
                <a:gd name="T51" fmla="*/ 25 h 185"/>
                <a:gd name="T52" fmla="*/ 118 w 118"/>
                <a:gd name="T53" fmla="*/ 17 h 185"/>
                <a:gd name="T54" fmla="*/ 118 w 118"/>
                <a:gd name="T55" fmla="*/ 8 h 185"/>
                <a:gd name="T56" fmla="*/ 110 w 118"/>
                <a:gd name="T57" fmla="*/ 0 h 185"/>
                <a:gd name="T58" fmla="*/ 93 w 118"/>
                <a:gd name="T59" fmla="*/ 143 h 185"/>
                <a:gd name="T60" fmla="*/ 59 w 118"/>
                <a:gd name="T61" fmla="*/ 177 h 185"/>
                <a:gd name="T62" fmla="*/ 25 w 118"/>
                <a:gd name="T63" fmla="*/ 143 h 185"/>
                <a:gd name="T64" fmla="*/ 25 w 118"/>
                <a:gd name="T65" fmla="*/ 55 h 185"/>
                <a:gd name="T66" fmla="*/ 45 w 118"/>
                <a:gd name="T67" fmla="*/ 59 h 185"/>
                <a:gd name="T68" fmla="*/ 57 w 118"/>
                <a:gd name="T69" fmla="*/ 57 h 185"/>
                <a:gd name="T70" fmla="*/ 82 w 118"/>
                <a:gd name="T71" fmla="*/ 47 h 185"/>
                <a:gd name="T72" fmla="*/ 93 w 118"/>
                <a:gd name="T73" fmla="*/ 43 h 185"/>
                <a:gd name="T74" fmla="*/ 93 w 118"/>
                <a:gd name="T75" fmla="*/ 143 h 185"/>
                <a:gd name="T76" fmla="*/ 93 w 118"/>
                <a:gd name="T77" fmla="*/ 34 h 185"/>
                <a:gd name="T78" fmla="*/ 79 w 118"/>
                <a:gd name="T79" fmla="*/ 40 h 185"/>
                <a:gd name="T80" fmla="*/ 55 w 118"/>
                <a:gd name="T81" fmla="*/ 50 h 185"/>
                <a:gd name="T82" fmla="*/ 25 w 118"/>
                <a:gd name="T83" fmla="*/ 46 h 185"/>
                <a:gd name="T84" fmla="*/ 25 w 118"/>
                <a:gd name="T85" fmla="*/ 25 h 185"/>
                <a:gd name="T86" fmla="*/ 93 w 118"/>
                <a:gd name="T87" fmla="*/ 25 h 185"/>
                <a:gd name="T88" fmla="*/ 93 w 118"/>
                <a:gd name="T89" fmla="*/ 34 h 185"/>
                <a:gd name="T90" fmla="*/ 110 w 118"/>
                <a:gd name="T91" fmla="*/ 17 h 185"/>
                <a:gd name="T92" fmla="*/ 8 w 118"/>
                <a:gd name="T93" fmla="*/ 17 h 185"/>
                <a:gd name="T94" fmla="*/ 8 w 118"/>
                <a:gd name="T95" fmla="*/ 8 h 185"/>
                <a:gd name="T96" fmla="*/ 110 w 118"/>
                <a:gd name="T97" fmla="*/ 8 h 185"/>
                <a:gd name="T98" fmla="*/ 110 w 118"/>
                <a:gd name="T99" fmla="*/ 17 h 185"/>
                <a:gd name="T100" fmla="*/ 72 w 118"/>
                <a:gd name="T101" fmla="*/ 135 h 185"/>
                <a:gd name="T102" fmla="*/ 68 w 118"/>
                <a:gd name="T103" fmla="*/ 139 h 185"/>
                <a:gd name="T104" fmla="*/ 72 w 118"/>
                <a:gd name="T105" fmla="*/ 143 h 185"/>
                <a:gd name="T106" fmla="*/ 76 w 118"/>
                <a:gd name="T107" fmla="*/ 139 h 185"/>
                <a:gd name="T108" fmla="*/ 72 w 118"/>
                <a:gd name="T109" fmla="*/ 135 h 185"/>
                <a:gd name="T110" fmla="*/ 76 w 118"/>
                <a:gd name="T111" fmla="*/ 67 h 185"/>
                <a:gd name="T112" fmla="*/ 68 w 118"/>
                <a:gd name="T113" fmla="*/ 76 h 185"/>
                <a:gd name="T114" fmla="*/ 76 w 118"/>
                <a:gd name="T115" fmla="*/ 84 h 185"/>
                <a:gd name="T116" fmla="*/ 84 w 118"/>
                <a:gd name="T117" fmla="*/ 76 h 185"/>
                <a:gd name="T118" fmla="*/ 76 w 118"/>
                <a:gd name="T119" fmla="*/ 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85">
                  <a:moveTo>
                    <a:pt x="55" y="118"/>
                  </a:moveTo>
                  <a:cubicBezTo>
                    <a:pt x="53" y="118"/>
                    <a:pt x="51" y="120"/>
                    <a:pt x="51" y="122"/>
                  </a:cubicBezTo>
                  <a:cubicBezTo>
                    <a:pt x="51" y="124"/>
                    <a:pt x="53" y="126"/>
                    <a:pt x="55" y="126"/>
                  </a:cubicBezTo>
                  <a:cubicBezTo>
                    <a:pt x="57" y="126"/>
                    <a:pt x="59" y="124"/>
                    <a:pt x="59" y="122"/>
                  </a:cubicBezTo>
                  <a:cubicBezTo>
                    <a:pt x="59" y="120"/>
                    <a:pt x="57" y="118"/>
                    <a:pt x="55" y="118"/>
                  </a:cubicBezTo>
                  <a:close/>
                  <a:moveTo>
                    <a:pt x="46" y="152"/>
                  </a:moveTo>
                  <a:cubicBezTo>
                    <a:pt x="44" y="152"/>
                    <a:pt x="42" y="154"/>
                    <a:pt x="42" y="156"/>
                  </a:cubicBezTo>
                  <a:cubicBezTo>
                    <a:pt x="42" y="158"/>
                    <a:pt x="44" y="160"/>
                    <a:pt x="46" y="160"/>
                  </a:cubicBezTo>
                  <a:cubicBezTo>
                    <a:pt x="49" y="160"/>
                    <a:pt x="51" y="158"/>
                    <a:pt x="51" y="156"/>
                  </a:cubicBezTo>
                  <a:cubicBezTo>
                    <a:pt x="51" y="154"/>
                    <a:pt x="49" y="152"/>
                    <a:pt x="46" y="152"/>
                  </a:cubicBezTo>
                  <a:close/>
                  <a:moveTo>
                    <a:pt x="51" y="93"/>
                  </a:moveTo>
                  <a:cubicBezTo>
                    <a:pt x="51" y="88"/>
                    <a:pt x="47" y="84"/>
                    <a:pt x="42" y="84"/>
                  </a:cubicBezTo>
                  <a:cubicBezTo>
                    <a:pt x="38" y="84"/>
                    <a:pt x="34" y="88"/>
                    <a:pt x="34" y="93"/>
                  </a:cubicBezTo>
                  <a:cubicBezTo>
                    <a:pt x="34" y="97"/>
                    <a:pt x="38" y="101"/>
                    <a:pt x="42" y="101"/>
                  </a:cubicBezTo>
                  <a:cubicBezTo>
                    <a:pt x="47" y="101"/>
                    <a:pt x="51" y="97"/>
                    <a:pt x="51" y="93"/>
                  </a:cubicBezTo>
                  <a:close/>
                  <a:moveTo>
                    <a:pt x="110" y="0"/>
                  </a:moveTo>
                  <a:cubicBezTo>
                    <a:pt x="8" y="0"/>
                    <a:pt x="8" y="0"/>
                    <a:pt x="8" y="0"/>
                  </a:cubicBezTo>
                  <a:cubicBezTo>
                    <a:pt x="4" y="0"/>
                    <a:pt x="0" y="4"/>
                    <a:pt x="0" y="8"/>
                  </a:cubicBezTo>
                  <a:cubicBezTo>
                    <a:pt x="0" y="17"/>
                    <a:pt x="0" y="17"/>
                    <a:pt x="0" y="17"/>
                  </a:cubicBezTo>
                  <a:cubicBezTo>
                    <a:pt x="0" y="21"/>
                    <a:pt x="4" y="25"/>
                    <a:pt x="8" y="25"/>
                  </a:cubicBezTo>
                  <a:cubicBezTo>
                    <a:pt x="17" y="25"/>
                    <a:pt x="17" y="25"/>
                    <a:pt x="17" y="25"/>
                  </a:cubicBezTo>
                  <a:cubicBezTo>
                    <a:pt x="17" y="143"/>
                    <a:pt x="17" y="143"/>
                    <a:pt x="17" y="143"/>
                  </a:cubicBezTo>
                  <a:cubicBezTo>
                    <a:pt x="17" y="166"/>
                    <a:pt x="36" y="185"/>
                    <a:pt x="59" y="185"/>
                  </a:cubicBezTo>
                  <a:cubicBezTo>
                    <a:pt x="82" y="185"/>
                    <a:pt x="101" y="166"/>
                    <a:pt x="101" y="143"/>
                  </a:cubicBezTo>
                  <a:cubicBezTo>
                    <a:pt x="101" y="25"/>
                    <a:pt x="101" y="25"/>
                    <a:pt x="101" y="25"/>
                  </a:cubicBezTo>
                  <a:cubicBezTo>
                    <a:pt x="110" y="25"/>
                    <a:pt x="110" y="25"/>
                    <a:pt x="110" y="25"/>
                  </a:cubicBezTo>
                  <a:cubicBezTo>
                    <a:pt x="114" y="25"/>
                    <a:pt x="118" y="21"/>
                    <a:pt x="118" y="17"/>
                  </a:cubicBezTo>
                  <a:cubicBezTo>
                    <a:pt x="118" y="8"/>
                    <a:pt x="118" y="8"/>
                    <a:pt x="118" y="8"/>
                  </a:cubicBezTo>
                  <a:cubicBezTo>
                    <a:pt x="118" y="4"/>
                    <a:pt x="114" y="0"/>
                    <a:pt x="110" y="0"/>
                  </a:cubicBezTo>
                  <a:close/>
                  <a:moveTo>
                    <a:pt x="93" y="143"/>
                  </a:moveTo>
                  <a:cubicBezTo>
                    <a:pt x="93" y="162"/>
                    <a:pt x="78" y="177"/>
                    <a:pt x="59" y="177"/>
                  </a:cubicBezTo>
                  <a:cubicBezTo>
                    <a:pt x="40" y="177"/>
                    <a:pt x="25" y="162"/>
                    <a:pt x="25" y="143"/>
                  </a:cubicBezTo>
                  <a:cubicBezTo>
                    <a:pt x="25" y="55"/>
                    <a:pt x="25" y="55"/>
                    <a:pt x="25" y="55"/>
                  </a:cubicBezTo>
                  <a:cubicBezTo>
                    <a:pt x="31" y="57"/>
                    <a:pt x="38" y="59"/>
                    <a:pt x="45" y="59"/>
                  </a:cubicBezTo>
                  <a:cubicBezTo>
                    <a:pt x="49" y="59"/>
                    <a:pt x="53" y="58"/>
                    <a:pt x="57" y="57"/>
                  </a:cubicBezTo>
                  <a:cubicBezTo>
                    <a:pt x="68" y="54"/>
                    <a:pt x="76" y="50"/>
                    <a:pt x="82" y="47"/>
                  </a:cubicBezTo>
                  <a:cubicBezTo>
                    <a:pt x="86" y="45"/>
                    <a:pt x="90" y="44"/>
                    <a:pt x="93" y="43"/>
                  </a:cubicBezTo>
                  <a:lnTo>
                    <a:pt x="93" y="143"/>
                  </a:lnTo>
                  <a:close/>
                  <a:moveTo>
                    <a:pt x="93" y="34"/>
                  </a:moveTo>
                  <a:cubicBezTo>
                    <a:pt x="88" y="36"/>
                    <a:pt x="84" y="38"/>
                    <a:pt x="79" y="40"/>
                  </a:cubicBezTo>
                  <a:cubicBezTo>
                    <a:pt x="72" y="43"/>
                    <a:pt x="65" y="46"/>
                    <a:pt x="55" y="50"/>
                  </a:cubicBezTo>
                  <a:cubicBezTo>
                    <a:pt x="44" y="53"/>
                    <a:pt x="34" y="50"/>
                    <a:pt x="25" y="46"/>
                  </a:cubicBezTo>
                  <a:cubicBezTo>
                    <a:pt x="25" y="25"/>
                    <a:pt x="25" y="25"/>
                    <a:pt x="25" y="25"/>
                  </a:cubicBezTo>
                  <a:cubicBezTo>
                    <a:pt x="93" y="25"/>
                    <a:pt x="93" y="25"/>
                    <a:pt x="93" y="25"/>
                  </a:cubicBezTo>
                  <a:lnTo>
                    <a:pt x="93" y="34"/>
                  </a:lnTo>
                  <a:close/>
                  <a:moveTo>
                    <a:pt x="110" y="17"/>
                  </a:moveTo>
                  <a:cubicBezTo>
                    <a:pt x="8" y="17"/>
                    <a:pt x="8" y="17"/>
                    <a:pt x="8" y="17"/>
                  </a:cubicBezTo>
                  <a:cubicBezTo>
                    <a:pt x="8" y="8"/>
                    <a:pt x="8" y="8"/>
                    <a:pt x="8" y="8"/>
                  </a:cubicBezTo>
                  <a:cubicBezTo>
                    <a:pt x="110" y="8"/>
                    <a:pt x="110" y="8"/>
                    <a:pt x="110" y="8"/>
                  </a:cubicBezTo>
                  <a:lnTo>
                    <a:pt x="110" y="17"/>
                  </a:lnTo>
                  <a:close/>
                  <a:moveTo>
                    <a:pt x="72" y="135"/>
                  </a:moveTo>
                  <a:cubicBezTo>
                    <a:pt x="69" y="135"/>
                    <a:pt x="68" y="137"/>
                    <a:pt x="68" y="139"/>
                  </a:cubicBezTo>
                  <a:cubicBezTo>
                    <a:pt x="68" y="141"/>
                    <a:pt x="69" y="143"/>
                    <a:pt x="72" y="143"/>
                  </a:cubicBezTo>
                  <a:cubicBezTo>
                    <a:pt x="74" y="143"/>
                    <a:pt x="76" y="141"/>
                    <a:pt x="76" y="139"/>
                  </a:cubicBezTo>
                  <a:cubicBezTo>
                    <a:pt x="76" y="137"/>
                    <a:pt x="74" y="135"/>
                    <a:pt x="72" y="135"/>
                  </a:cubicBezTo>
                  <a:close/>
                  <a:moveTo>
                    <a:pt x="76" y="67"/>
                  </a:moveTo>
                  <a:cubicBezTo>
                    <a:pt x="71" y="67"/>
                    <a:pt x="68" y="71"/>
                    <a:pt x="68" y="76"/>
                  </a:cubicBezTo>
                  <a:cubicBezTo>
                    <a:pt x="68" y="80"/>
                    <a:pt x="71" y="84"/>
                    <a:pt x="76" y="84"/>
                  </a:cubicBezTo>
                  <a:cubicBezTo>
                    <a:pt x="81" y="84"/>
                    <a:pt x="84" y="80"/>
                    <a:pt x="84" y="76"/>
                  </a:cubicBezTo>
                  <a:cubicBezTo>
                    <a:pt x="84" y="71"/>
                    <a:pt x="81" y="67"/>
                    <a:pt x="76" y="67"/>
                  </a:cubicBezTo>
                  <a:close/>
                </a:path>
              </a:pathLst>
            </a:custGeom>
            <a:solidFill>
              <a:schemeClr val="bg1"/>
            </a:solidFill>
            <a:ln>
              <a:noFill/>
            </a:ln>
          </p:spPr>
          <p:txBody>
            <a:bodyPr anchor="ctr"/>
            <a:lstStyle/>
            <a:p>
              <a:pPr algn="ctr"/>
              <a:endParaRPr/>
            </a:p>
          </p:txBody>
        </p:sp>
      </p:grpSp>
      <p:grpSp>
        <p:nvGrpSpPr>
          <p:cNvPr id="38" name="组合 37">
            <a:extLst>
              <a:ext uri="{FF2B5EF4-FFF2-40B4-BE49-F238E27FC236}">
                <a16:creationId xmlns:a16="http://schemas.microsoft.com/office/drawing/2014/main" id="{974B73A8-B21D-49A8-B7B9-C8F078A4C277}"/>
              </a:ext>
            </a:extLst>
          </p:cNvPr>
          <p:cNvGrpSpPr/>
          <p:nvPr/>
        </p:nvGrpSpPr>
        <p:grpSpPr>
          <a:xfrm>
            <a:off x="1668140" y="1146778"/>
            <a:ext cx="2775856" cy="1690124"/>
            <a:chOff x="8539844" y="2171125"/>
            <a:chExt cx="2775856" cy="1690124"/>
          </a:xfrm>
        </p:grpSpPr>
        <p:sp>
          <p:nvSpPr>
            <p:cNvPr id="39" name="矩形 38">
              <a:extLst>
                <a:ext uri="{FF2B5EF4-FFF2-40B4-BE49-F238E27FC236}">
                  <a16:creationId xmlns:a16="http://schemas.microsoft.com/office/drawing/2014/main" id="{F4E21D5D-E09E-4A19-AAB5-1091DBD28B11}"/>
                </a:ext>
              </a:extLst>
            </p:cNvPr>
            <p:cNvSpPr/>
            <p:nvPr/>
          </p:nvSpPr>
          <p:spPr>
            <a:xfrm>
              <a:off x="8539844" y="2514021"/>
              <a:ext cx="2775856" cy="1347228"/>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方正姚体" panose="02010601030101010101" pitchFamily="2" charset="-122"/>
                  <a:ea typeface="方正姚体" panose="02010601030101010101" pitchFamily="2" charset="-122"/>
                </a:rPr>
                <a:t>Expert judgment, guided by historical information, can provide duration estimate information or recommended maximum activity durations from prior similar projects.</a:t>
              </a:r>
              <a:endParaRPr lang="zh-CN" altLang="en-US" sz="1400" dirty="0">
                <a:latin typeface="方正姚体" panose="02010601030101010101" pitchFamily="2" charset="-122"/>
                <a:ea typeface="方正姚体" panose="02010601030101010101" pitchFamily="2" charset="-122"/>
              </a:endParaRPr>
            </a:p>
          </p:txBody>
        </p:sp>
        <p:sp>
          <p:nvSpPr>
            <p:cNvPr id="40" name="矩形 39">
              <a:extLst>
                <a:ext uri="{FF2B5EF4-FFF2-40B4-BE49-F238E27FC236}">
                  <a16:creationId xmlns:a16="http://schemas.microsoft.com/office/drawing/2014/main" id="{753EEAA8-9E9E-439A-9D1E-4BF165ECA4A5}"/>
                </a:ext>
              </a:extLst>
            </p:cNvPr>
            <p:cNvSpPr/>
            <p:nvPr/>
          </p:nvSpPr>
          <p:spPr>
            <a:xfrm>
              <a:off x="8539844" y="2171125"/>
              <a:ext cx="2775856" cy="394210"/>
            </a:xfrm>
            <a:prstGeom prst="rect">
              <a:avLst/>
            </a:prstGeom>
          </p:spPr>
          <p:txBody>
            <a:bodyPr wrap="square">
              <a:spAutoFit/>
              <a:scene3d>
                <a:camera prst="orthographicFront"/>
                <a:lightRig rig="threePt" dir="t"/>
              </a:scene3d>
              <a:sp3d contourW="12700"/>
            </a:bodyPr>
            <a:lstStyle/>
            <a:p>
              <a:pPr lvl="0" algn="ctr">
                <a:lnSpc>
                  <a:spcPct val="120000"/>
                </a:lnSpc>
                <a:defRPr/>
              </a:pPr>
              <a:r>
                <a:rPr lang="en-US" altLang="zh-CN" b="1" kern="0" dirty="0">
                  <a:solidFill>
                    <a:prstClr val="black">
                      <a:lumMod val="65000"/>
                      <a:lumOff val="35000"/>
                    </a:prstClr>
                  </a:solidFill>
                  <a:latin typeface="Arial"/>
                  <a:ea typeface="微软雅黑"/>
                </a:rPr>
                <a:t> </a:t>
              </a:r>
              <a:r>
                <a:rPr lang="en-US" altLang="zh-CN" b="1" dirty="0">
                  <a:latin typeface="方正姚体" panose="02010601030101010101" pitchFamily="2" charset="-122"/>
                  <a:ea typeface="方正姚体" panose="02010601030101010101" pitchFamily="2" charset="-122"/>
                </a:rPr>
                <a:t>Expert Judgment</a:t>
              </a:r>
              <a:endParaRPr lang="zh-CN" altLang="en-US" b="1" dirty="0">
                <a:latin typeface="方正姚体" panose="02010601030101010101" pitchFamily="2" charset="-122"/>
                <a:ea typeface="方正姚体" panose="02010601030101010101" pitchFamily="2" charset="-122"/>
              </a:endParaRPr>
            </a:p>
          </p:txBody>
        </p:sp>
      </p:grpSp>
      <p:grpSp>
        <p:nvGrpSpPr>
          <p:cNvPr id="41" name="组合 40">
            <a:extLst>
              <a:ext uri="{FF2B5EF4-FFF2-40B4-BE49-F238E27FC236}">
                <a16:creationId xmlns:a16="http://schemas.microsoft.com/office/drawing/2014/main" id="{974B73A8-B21D-49A8-B7B9-C8F078A4C277}"/>
              </a:ext>
            </a:extLst>
          </p:cNvPr>
          <p:cNvGrpSpPr/>
          <p:nvPr/>
        </p:nvGrpSpPr>
        <p:grpSpPr>
          <a:xfrm>
            <a:off x="7512511" y="1162168"/>
            <a:ext cx="2775856" cy="1690124"/>
            <a:chOff x="8539844" y="2171125"/>
            <a:chExt cx="2775856" cy="1690124"/>
          </a:xfrm>
        </p:grpSpPr>
        <p:sp>
          <p:nvSpPr>
            <p:cNvPr id="42" name="矩形 41">
              <a:extLst>
                <a:ext uri="{FF2B5EF4-FFF2-40B4-BE49-F238E27FC236}">
                  <a16:creationId xmlns:a16="http://schemas.microsoft.com/office/drawing/2014/main" id="{F4E21D5D-E09E-4A19-AAB5-1091DBD28B11}"/>
                </a:ext>
              </a:extLst>
            </p:cNvPr>
            <p:cNvSpPr/>
            <p:nvPr/>
          </p:nvSpPr>
          <p:spPr>
            <a:xfrm>
              <a:off x="8539844" y="2514021"/>
              <a:ext cx="2775856" cy="1347228"/>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方正姚体" panose="02010601030101010101" pitchFamily="2" charset="-122"/>
                  <a:ea typeface="方正姚体" panose="02010601030101010101" pitchFamily="2" charset="-122"/>
                </a:rPr>
                <a:t>Analogous estimating is a technique for estimating the duration or cost of an activity </a:t>
              </a:r>
              <a:r>
                <a:rPr lang="en-US" altLang="zh-CN" sz="1400" dirty="0" smtClean="0">
                  <a:latin typeface="方正姚体" panose="02010601030101010101" pitchFamily="2" charset="-122"/>
                  <a:ea typeface="方正姚体" panose="02010601030101010101" pitchFamily="2" charset="-122"/>
                </a:rPr>
                <a:t>or a </a:t>
              </a:r>
              <a:r>
                <a:rPr lang="en-US" altLang="zh-CN" sz="1400" dirty="0">
                  <a:latin typeface="方正姚体" panose="02010601030101010101" pitchFamily="2" charset="-122"/>
                  <a:ea typeface="方正姚体" panose="02010601030101010101" pitchFamily="2" charset="-122"/>
                </a:rPr>
                <a:t>project </a:t>
              </a:r>
              <a:r>
                <a:rPr lang="en-US" altLang="zh-CN" sz="1400" dirty="0" smtClean="0">
                  <a:latin typeface="方正姚体" panose="02010601030101010101" pitchFamily="2" charset="-122"/>
                  <a:ea typeface="方正姚体" panose="02010601030101010101" pitchFamily="2" charset="-122"/>
                </a:rPr>
                <a:t>using historical </a:t>
              </a:r>
              <a:r>
                <a:rPr lang="en-US" altLang="zh-CN" sz="1400" dirty="0">
                  <a:latin typeface="方正姚体" panose="02010601030101010101" pitchFamily="2" charset="-122"/>
                  <a:ea typeface="方正姚体" panose="02010601030101010101" pitchFamily="2" charset="-122"/>
                </a:rPr>
                <a:t>data from a similar activity or project.</a:t>
              </a:r>
              <a:endParaRPr lang="zh-CN" altLang="en-US" sz="1400" dirty="0">
                <a:latin typeface="方正姚体" panose="02010601030101010101" pitchFamily="2" charset="-122"/>
                <a:ea typeface="方正姚体" panose="02010601030101010101" pitchFamily="2" charset="-122"/>
              </a:endParaRPr>
            </a:p>
          </p:txBody>
        </p:sp>
        <p:sp>
          <p:nvSpPr>
            <p:cNvPr id="43" name="矩形 42">
              <a:extLst>
                <a:ext uri="{FF2B5EF4-FFF2-40B4-BE49-F238E27FC236}">
                  <a16:creationId xmlns:a16="http://schemas.microsoft.com/office/drawing/2014/main" id="{753EEAA8-9E9E-439A-9D1E-4BF165ECA4A5}"/>
                </a:ext>
              </a:extLst>
            </p:cNvPr>
            <p:cNvSpPr/>
            <p:nvPr/>
          </p:nvSpPr>
          <p:spPr>
            <a:xfrm>
              <a:off x="8539844" y="2171125"/>
              <a:ext cx="2775856" cy="394210"/>
            </a:xfrm>
            <a:prstGeom prst="rect">
              <a:avLst/>
            </a:prstGeom>
          </p:spPr>
          <p:txBody>
            <a:bodyPr wrap="square">
              <a:spAutoFit/>
              <a:scene3d>
                <a:camera prst="orthographicFront"/>
                <a:lightRig rig="threePt" dir="t"/>
              </a:scene3d>
              <a:sp3d contourW="12700"/>
            </a:bodyPr>
            <a:lstStyle/>
            <a:p>
              <a:pPr lvl="0" algn="ctr">
                <a:lnSpc>
                  <a:spcPct val="120000"/>
                </a:lnSpc>
                <a:defRPr/>
              </a:pPr>
              <a:r>
                <a:rPr lang="en-US" altLang="zh-CN" b="1" kern="0" dirty="0">
                  <a:solidFill>
                    <a:prstClr val="black">
                      <a:lumMod val="65000"/>
                      <a:lumOff val="35000"/>
                    </a:prstClr>
                  </a:solidFill>
                  <a:latin typeface="Arial"/>
                  <a:ea typeface="微软雅黑"/>
                </a:rPr>
                <a:t> </a:t>
              </a:r>
              <a:r>
                <a:rPr lang="en-US" altLang="zh-CN" b="1" dirty="0">
                  <a:latin typeface="方正姚体" panose="02010601030101010101" pitchFamily="2" charset="-122"/>
                  <a:ea typeface="方正姚体" panose="02010601030101010101" pitchFamily="2" charset="-122"/>
                </a:rPr>
                <a:t>Analogous Estimating</a:t>
              </a:r>
              <a:endParaRPr lang="zh-CN" altLang="en-US" b="1" dirty="0">
                <a:latin typeface="方正姚体" panose="02010601030101010101" pitchFamily="2" charset="-122"/>
                <a:ea typeface="方正姚体" panose="02010601030101010101" pitchFamily="2" charset="-122"/>
              </a:endParaRPr>
            </a:p>
          </p:txBody>
        </p:sp>
      </p:grpSp>
      <p:grpSp>
        <p:nvGrpSpPr>
          <p:cNvPr id="44" name="组合 43">
            <a:extLst>
              <a:ext uri="{FF2B5EF4-FFF2-40B4-BE49-F238E27FC236}">
                <a16:creationId xmlns:a16="http://schemas.microsoft.com/office/drawing/2014/main" id="{974B73A8-B21D-49A8-B7B9-C8F078A4C277}"/>
              </a:ext>
            </a:extLst>
          </p:cNvPr>
          <p:cNvGrpSpPr/>
          <p:nvPr/>
        </p:nvGrpSpPr>
        <p:grpSpPr>
          <a:xfrm>
            <a:off x="1580050" y="3289367"/>
            <a:ext cx="2863945" cy="1727891"/>
            <a:chOff x="8539843" y="2171125"/>
            <a:chExt cx="2863945" cy="1727891"/>
          </a:xfrm>
        </p:grpSpPr>
        <p:sp>
          <p:nvSpPr>
            <p:cNvPr id="45" name="矩形 44">
              <a:extLst>
                <a:ext uri="{FF2B5EF4-FFF2-40B4-BE49-F238E27FC236}">
                  <a16:creationId xmlns:a16="http://schemas.microsoft.com/office/drawing/2014/main" id="{F4E21D5D-E09E-4A19-AAB5-1091DBD28B11}"/>
                </a:ext>
              </a:extLst>
            </p:cNvPr>
            <p:cNvSpPr/>
            <p:nvPr/>
          </p:nvSpPr>
          <p:spPr>
            <a:xfrm>
              <a:off x="8539843" y="2514021"/>
              <a:ext cx="2863945" cy="138499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方正姚体" panose="02010601030101010101" pitchFamily="2" charset="-122"/>
                  <a:ea typeface="方正姚体" panose="02010601030101010101" pitchFamily="2" charset="-122"/>
                </a:rPr>
                <a:t>Parametric estimating is an estimating technique in which an algorithm is used to calculate cost or </a:t>
              </a:r>
              <a:r>
                <a:rPr lang="en-US" altLang="zh-CN" sz="1400" dirty="0" smtClean="0">
                  <a:latin typeface="方正姚体" panose="02010601030101010101" pitchFamily="2" charset="-122"/>
                  <a:ea typeface="方正姚体" panose="02010601030101010101" pitchFamily="2" charset="-122"/>
                </a:rPr>
                <a:t>duration based </a:t>
              </a:r>
              <a:r>
                <a:rPr lang="en-US" altLang="zh-CN" sz="1400" dirty="0">
                  <a:latin typeface="方正姚体" panose="02010601030101010101" pitchFamily="2" charset="-122"/>
                  <a:ea typeface="方正姚体" panose="02010601030101010101" pitchFamily="2" charset="-122"/>
                </a:rPr>
                <a:t>on historical data and project parameters.</a:t>
              </a:r>
              <a:endParaRPr lang="zh-CN" altLang="en-US" sz="1400" dirty="0">
                <a:latin typeface="方正姚体" panose="02010601030101010101" pitchFamily="2" charset="-122"/>
                <a:ea typeface="方正姚体" panose="02010601030101010101" pitchFamily="2" charset="-122"/>
              </a:endParaRPr>
            </a:p>
          </p:txBody>
        </p:sp>
        <p:sp>
          <p:nvSpPr>
            <p:cNvPr id="46" name="矩形 45">
              <a:extLst>
                <a:ext uri="{FF2B5EF4-FFF2-40B4-BE49-F238E27FC236}">
                  <a16:creationId xmlns:a16="http://schemas.microsoft.com/office/drawing/2014/main" id="{753EEAA8-9E9E-439A-9D1E-4BF165ECA4A5}"/>
                </a:ext>
              </a:extLst>
            </p:cNvPr>
            <p:cNvSpPr/>
            <p:nvPr/>
          </p:nvSpPr>
          <p:spPr>
            <a:xfrm>
              <a:off x="8539844" y="2171125"/>
              <a:ext cx="2775856" cy="394210"/>
            </a:xfrm>
            <a:prstGeom prst="rect">
              <a:avLst/>
            </a:prstGeom>
          </p:spPr>
          <p:txBody>
            <a:bodyPr wrap="square">
              <a:spAutoFit/>
              <a:scene3d>
                <a:camera prst="orthographicFront"/>
                <a:lightRig rig="threePt" dir="t"/>
              </a:scene3d>
              <a:sp3d contourW="12700"/>
            </a:bodyPr>
            <a:lstStyle/>
            <a:p>
              <a:pPr lvl="0" algn="ctr">
                <a:lnSpc>
                  <a:spcPct val="120000"/>
                </a:lnSpc>
                <a:defRPr/>
              </a:pPr>
              <a:r>
                <a:rPr lang="en-US" altLang="zh-CN" b="1" kern="0" dirty="0">
                  <a:solidFill>
                    <a:prstClr val="black">
                      <a:lumMod val="65000"/>
                      <a:lumOff val="35000"/>
                    </a:prstClr>
                  </a:solidFill>
                  <a:latin typeface="Arial"/>
                  <a:ea typeface="微软雅黑"/>
                </a:rPr>
                <a:t> </a:t>
              </a:r>
              <a:r>
                <a:rPr lang="en-US" altLang="zh-CN" b="1" dirty="0">
                  <a:latin typeface="方正姚体" panose="02010601030101010101" pitchFamily="2" charset="-122"/>
                  <a:ea typeface="方正姚体" panose="02010601030101010101" pitchFamily="2" charset="-122"/>
                </a:rPr>
                <a:t>Parametric Estimating</a:t>
              </a:r>
              <a:endParaRPr lang="zh-CN" altLang="en-US" b="1" dirty="0">
                <a:latin typeface="方正姚体" panose="02010601030101010101" pitchFamily="2" charset="-122"/>
                <a:ea typeface="方正姚体" panose="02010601030101010101" pitchFamily="2" charset="-122"/>
              </a:endParaRPr>
            </a:p>
          </p:txBody>
        </p:sp>
      </p:grpSp>
      <p:sp>
        <p:nvSpPr>
          <p:cNvPr id="47" name="矩形 46"/>
          <p:cNvSpPr/>
          <p:nvPr/>
        </p:nvSpPr>
        <p:spPr>
          <a:xfrm>
            <a:off x="1511354" y="5170817"/>
            <a:ext cx="3176760" cy="1323439"/>
          </a:xfrm>
          <a:prstGeom prst="rect">
            <a:avLst/>
          </a:prstGeom>
        </p:spPr>
        <p:txBody>
          <a:bodyPr wrap="square">
            <a:spAutoFit/>
          </a:bodyPr>
          <a:lstStyle/>
          <a:p>
            <a:pPr algn="just"/>
            <a:r>
              <a:rPr lang="zh-CN" altLang="en-US" sz="1600" i="1" dirty="0">
                <a:solidFill>
                  <a:srgbClr val="FF0000"/>
                </a:solidFill>
                <a:latin typeface="方正姚体" panose="02010601030101010101" pitchFamily="2" charset="-122"/>
                <a:ea typeface="方正姚体" panose="02010601030101010101" pitchFamily="2" charset="-122"/>
              </a:rPr>
              <a:t>For example, if the assigned resource is capable of installing 25 meters of cabl</a:t>
            </a:r>
            <a:r>
              <a:rPr lang="zh-CN" altLang="en-US" sz="1600" i="1" dirty="0" smtClean="0">
                <a:solidFill>
                  <a:srgbClr val="FF0000"/>
                </a:solidFill>
                <a:latin typeface="方正姚体" panose="02010601030101010101" pitchFamily="2" charset="-122"/>
                <a:ea typeface="方正姚体" panose="02010601030101010101" pitchFamily="2" charset="-122"/>
              </a:rPr>
              <a:t>e p</a:t>
            </a:r>
            <a:r>
              <a:rPr lang="zh-CN" altLang="en-US" sz="1600" i="1" dirty="0">
                <a:solidFill>
                  <a:srgbClr val="FF0000"/>
                </a:solidFill>
                <a:latin typeface="方正姚体" panose="02010601030101010101" pitchFamily="2" charset="-122"/>
                <a:ea typeface="方正姚体" panose="02010601030101010101" pitchFamily="2" charset="-122"/>
              </a:rPr>
              <a:t>er hour, the duration required to install 1,000 meters is 40 hours. </a:t>
            </a:r>
          </a:p>
        </p:txBody>
      </p:sp>
      <p:grpSp>
        <p:nvGrpSpPr>
          <p:cNvPr id="48" name="组合 47">
            <a:extLst>
              <a:ext uri="{FF2B5EF4-FFF2-40B4-BE49-F238E27FC236}">
                <a16:creationId xmlns:a16="http://schemas.microsoft.com/office/drawing/2014/main" id="{974B73A8-B21D-49A8-B7B9-C8F078A4C277}"/>
              </a:ext>
            </a:extLst>
          </p:cNvPr>
          <p:cNvGrpSpPr/>
          <p:nvPr/>
        </p:nvGrpSpPr>
        <p:grpSpPr>
          <a:xfrm>
            <a:off x="7540755" y="3187075"/>
            <a:ext cx="3026188" cy="2244955"/>
            <a:chOff x="8539844" y="2171125"/>
            <a:chExt cx="2775856" cy="2244955"/>
          </a:xfrm>
        </p:grpSpPr>
        <p:sp>
          <p:nvSpPr>
            <p:cNvPr id="49" name="矩形 48">
              <a:extLst>
                <a:ext uri="{FF2B5EF4-FFF2-40B4-BE49-F238E27FC236}">
                  <a16:creationId xmlns:a16="http://schemas.microsoft.com/office/drawing/2014/main" id="{F4E21D5D-E09E-4A19-AAB5-1091DBD28B11}"/>
                </a:ext>
              </a:extLst>
            </p:cNvPr>
            <p:cNvSpPr/>
            <p:nvPr/>
          </p:nvSpPr>
          <p:spPr>
            <a:xfrm>
              <a:off x="8539844" y="2514021"/>
              <a:ext cx="2775856" cy="1902059"/>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方正姚体" panose="02010601030101010101" pitchFamily="2" charset="-122"/>
                  <a:ea typeface="方正姚体" panose="02010601030101010101" pitchFamily="2" charset="-122"/>
                </a:rPr>
                <a:t>The accuracy of single-point activity duration estimates may be </a:t>
              </a:r>
              <a:r>
                <a:rPr lang="en-US" altLang="zh-CN" sz="1400" dirty="0" smtClean="0">
                  <a:latin typeface="方正姚体" panose="02010601030101010101" pitchFamily="2" charset="-122"/>
                  <a:ea typeface="方正姚体" panose="02010601030101010101" pitchFamily="2" charset="-122"/>
                </a:rPr>
                <a:t>improved by </a:t>
              </a:r>
              <a:r>
                <a:rPr lang="en-US" altLang="zh-CN" sz="1400" dirty="0">
                  <a:latin typeface="方正姚体" panose="02010601030101010101" pitchFamily="2" charset="-122"/>
                  <a:ea typeface="方正姚体" panose="02010601030101010101" pitchFamily="2" charset="-122"/>
                </a:rPr>
                <a:t>considering estimation </a:t>
              </a:r>
              <a:r>
                <a:rPr lang="en-US" altLang="zh-CN" sz="1400" dirty="0" smtClean="0">
                  <a:latin typeface="方正姚体" panose="02010601030101010101" pitchFamily="2" charset="-122"/>
                  <a:ea typeface="方正姚体" panose="02010601030101010101" pitchFamily="2" charset="-122"/>
                </a:rPr>
                <a:t>uncertainty and </a:t>
              </a:r>
              <a:r>
                <a:rPr lang="en-US" altLang="zh-CN" sz="1400" dirty="0">
                  <a:latin typeface="方正姚体" panose="02010601030101010101" pitchFamily="2" charset="-122"/>
                  <a:ea typeface="方正姚体" panose="02010601030101010101" pitchFamily="2" charset="-122"/>
                </a:rPr>
                <a:t>risk. PERT uses </a:t>
              </a:r>
              <a:r>
                <a:rPr lang="en-US" altLang="zh-CN" sz="1400" dirty="0" smtClean="0">
                  <a:latin typeface="方正姚体" panose="02010601030101010101" pitchFamily="2" charset="-122"/>
                  <a:ea typeface="方正姚体" panose="02010601030101010101" pitchFamily="2" charset="-122"/>
                </a:rPr>
                <a:t>three estimates </a:t>
              </a:r>
              <a:r>
                <a:rPr lang="en-US" altLang="zh-CN" sz="1400" dirty="0">
                  <a:latin typeface="方正姚体" panose="02010601030101010101" pitchFamily="2" charset="-122"/>
                  <a:ea typeface="方正姚体" panose="02010601030101010101" pitchFamily="2" charset="-122"/>
                </a:rPr>
                <a:t>to define an approximate range for an activity’s </a:t>
              </a:r>
              <a:r>
                <a:rPr lang="en-US" altLang="zh-CN" sz="1400" dirty="0" smtClean="0">
                  <a:latin typeface="方正姚体" panose="02010601030101010101" pitchFamily="2" charset="-122"/>
                  <a:ea typeface="方正姚体" panose="02010601030101010101" pitchFamily="2" charset="-122"/>
                </a:rPr>
                <a:t>duration: </a:t>
              </a:r>
              <a:r>
                <a:rPr lang="en-US" altLang="zh-CN" sz="1400" b="1" dirty="0" smtClean="0">
                  <a:solidFill>
                    <a:srgbClr val="FF0000"/>
                  </a:solidFill>
                  <a:latin typeface="方正姚体" panose="02010601030101010101" pitchFamily="2" charset="-122"/>
                  <a:ea typeface="方正姚体" panose="02010601030101010101" pitchFamily="2" charset="-122"/>
                </a:rPr>
                <a:t>most likely, </a:t>
              </a:r>
              <a:r>
                <a:rPr lang="en-US" altLang="zh-CN" sz="1400" b="1" dirty="0">
                  <a:solidFill>
                    <a:srgbClr val="FF0000"/>
                  </a:solidFill>
                  <a:latin typeface="方正姚体" panose="02010601030101010101" pitchFamily="2" charset="-122"/>
                  <a:ea typeface="方正姚体" panose="02010601030101010101" pitchFamily="2" charset="-122"/>
                </a:rPr>
                <a:t>optimistic, p</a:t>
              </a:r>
              <a:r>
                <a:rPr lang="en-US" altLang="zh-CN" sz="1400" b="1" dirty="0" smtClean="0">
                  <a:solidFill>
                    <a:srgbClr val="FF0000"/>
                  </a:solidFill>
                  <a:latin typeface="方正姚体" panose="02010601030101010101" pitchFamily="2" charset="-122"/>
                  <a:ea typeface="方正姚体" panose="02010601030101010101" pitchFamily="2" charset="-122"/>
                </a:rPr>
                <a:t>essimistic.</a:t>
              </a:r>
              <a:endParaRPr lang="en-US" altLang="zh-CN" sz="1400" b="1" dirty="0">
                <a:solidFill>
                  <a:srgbClr val="FF0000"/>
                </a:solidFill>
                <a:latin typeface="方正姚体" panose="02010601030101010101" pitchFamily="2" charset="-122"/>
                <a:ea typeface="方正姚体" panose="02010601030101010101" pitchFamily="2" charset="-122"/>
              </a:endParaRPr>
            </a:p>
          </p:txBody>
        </p:sp>
        <p:sp>
          <p:nvSpPr>
            <p:cNvPr id="50" name="矩形 49">
              <a:extLst>
                <a:ext uri="{FF2B5EF4-FFF2-40B4-BE49-F238E27FC236}">
                  <a16:creationId xmlns:a16="http://schemas.microsoft.com/office/drawing/2014/main" id="{753EEAA8-9E9E-439A-9D1E-4BF165ECA4A5}"/>
                </a:ext>
              </a:extLst>
            </p:cNvPr>
            <p:cNvSpPr/>
            <p:nvPr/>
          </p:nvSpPr>
          <p:spPr>
            <a:xfrm>
              <a:off x="8539844" y="2171125"/>
              <a:ext cx="2775856" cy="394210"/>
            </a:xfrm>
            <a:prstGeom prst="rect">
              <a:avLst/>
            </a:prstGeom>
          </p:spPr>
          <p:txBody>
            <a:bodyPr wrap="square">
              <a:spAutoFit/>
              <a:scene3d>
                <a:camera prst="orthographicFront"/>
                <a:lightRig rig="threePt" dir="t"/>
              </a:scene3d>
              <a:sp3d contourW="12700"/>
            </a:bodyPr>
            <a:lstStyle/>
            <a:p>
              <a:pPr lvl="0" algn="ctr">
                <a:lnSpc>
                  <a:spcPct val="120000"/>
                </a:lnSpc>
                <a:defRPr/>
              </a:pPr>
              <a:r>
                <a:rPr lang="en-US" altLang="zh-CN" b="1" kern="0" dirty="0">
                  <a:solidFill>
                    <a:prstClr val="black">
                      <a:lumMod val="65000"/>
                      <a:lumOff val="35000"/>
                    </a:prstClr>
                  </a:solidFill>
                  <a:latin typeface="Arial"/>
                  <a:ea typeface="微软雅黑"/>
                </a:rPr>
                <a:t> </a:t>
              </a:r>
              <a:r>
                <a:rPr lang="en-US" altLang="zh-CN" b="1" dirty="0" smtClean="0">
                  <a:latin typeface="方正姚体" panose="02010601030101010101" pitchFamily="2" charset="-122"/>
                  <a:ea typeface="方正姚体" panose="02010601030101010101" pitchFamily="2" charset="-122"/>
                </a:rPr>
                <a:t>Three-Point </a:t>
              </a:r>
              <a:r>
                <a:rPr lang="en-US" altLang="zh-CN" b="1" dirty="0">
                  <a:latin typeface="方正姚体" panose="02010601030101010101" pitchFamily="2" charset="-122"/>
                  <a:ea typeface="方正姚体" panose="02010601030101010101" pitchFamily="2" charset="-122"/>
                </a:rPr>
                <a:t>Estimating</a:t>
              </a:r>
              <a:endParaRPr lang="zh-CN" altLang="en-US" b="1" dirty="0">
                <a:latin typeface="方正姚体" panose="02010601030101010101" pitchFamily="2" charset="-122"/>
                <a:ea typeface="方正姚体" panose="02010601030101010101" pitchFamily="2" charset="-122"/>
              </a:endParaRPr>
            </a:p>
          </p:txBody>
        </p:sp>
      </p:grpSp>
    </p:spTree>
    <p:extLst>
      <p:ext uri="{BB962C8B-B14F-4D97-AF65-F5344CB8AC3E}">
        <p14:creationId xmlns:p14="http://schemas.microsoft.com/office/powerpoint/2010/main" val="3997358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Estimate a</a:t>
            </a:r>
            <a:r>
              <a:rPr lang="en-US" altLang="zh-CN" kern="0" dirty="0" smtClean="0">
                <a:latin typeface="+mn-lt"/>
                <a:ea typeface="+mn-ea"/>
                <a:cs typeface="+mn-ea"/>
                <a:sym typeface="+mn-lt"/>
              </a:rPr>
              <a:t>ctivity </a:t>
            </a:r>
            <a:r>
              <a:rPr lang="en-US" altLang="zh-CN" kern="0" dirty="0">
                <a:latin typeface="+mn-lt"/>
                <a:ea typeface="+mn-ea"/>
                <a:cs typeface="+mn-ea"/>
                <a:sym typeface="+mn-lt"/>
              </a:rPr>
              <a:t>r</a:t>
            </a:r>
            <a:r>
              <a:rPr lang="en-US" altLang="zh-CN" kern="0" dirty="0" smtClean="0">
                <a:latin typeface="+mn-lt"/>
                <a:ea typeface="+mn-ea"/>
                <a:cs typeface="+mn-ea"/>
                <a:sym typeface="+mn-lt"/>
              </a:rPr>
              <a:t>esources</a:t>
            </a:r>
            <a:endParaRPr lang="zh-CN" altLang="en-US" dirty="0">
              <a:latin typeface="+mn-lt"/>
              <a:ea typeface="+mn-ea"/>
              <a:cs typeface="+mn-ea"/>
              <a:sym typeface="+mn-lt"/>
            </a:endParaRPr>
          </a:p>
        </p:txBody>
      </p:sp>
      <p:grpSp>
        <p:nvGrpSpPr>
          <p:cNvPr id="52" name="组合 51">
            <a:extLst>
              <a:ext uri="{FF2B5EF4-FFF2-40B4-BE49-F238E27FC236}">
                <a16:creationId xmlns:a16="http://schemas.microsoft.com/office/drawing/2014/main" id="{947CC25B-8CFE-435D-9837-0A8866ED961B}"/>
              </a:ext>
            </a:extLst>
          </p:cNvPr>
          <p:cNvGrpSpPr/>
          <p:nvPr/>
        </p:nvGrpSpPr>
        <p:grpSpPr>
          <a:xfrm>
            <a:off x="1585754" y="2569211"/>
            <a:ext cx="2775856" cy="1493906"/>
            <a:chOff x="8539844" y="2146577"/>
            <a:chExt cx="2775856" cy="1493906"/>
          </a:xfrm>
        </p:grpSpPr>
        <p:sp>
          <p:nvSpPr>
            <p:cNvPr id="53" name="矩形 52">
              <a:extLst>
                <a:ext uri="{FF2B5EF4-FFF2-40B4-BE49-F238E27FC236}">
                  <a16:creationId xmlns:a16="http://schemas.microsoft.com/office/drawing/2014/main" id="{C87C235D-FB72-462D-B574-E6D871F6F5CB}"/>
                </a:ext>
              </a:extLst>
            </p:cNvPr>
            <p:cNvSpPr/>
            <p:nvPr/>
          </p:nvSpPr>
          <p:spPr>
            <a:xfrm>
              <a:off x="8539844" y="2514021"/>
              <a:ext cx="2573679" cy="1126462"/>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smtClean="0">
                  <a:latin typeface="方正姚体" panose="02010601030101010101" pitchFamily="2" charset="-122"/>
                  <a:ea typeface="方正姚体" panose="02010601030101010101" pitchFamily="2" charset="-122"/>
                </a:rPr>
                <a:t>Any </a:t>
              </a:r>
              <a:r>
                <a:rPr lang="en-US" altLang="zh-CN" sz="1400" dirty="0">
                  <a:latin typeface="方正姚体" panose="02010601030101010101" pitchFamily="2" charset="-122"/>
                  <a:ea typeface="方正姚体" panose="02010601030101010101" pitchFamily="2" charset="-122"/>
                </a:rPr>
                <a:t>group or person with specialized knowledge in resource planning and estimating can provide such expertise</a:t>
              </a:r>
              <a:r>
                <a:rPr lang="en-US" altLang="zh-CN" sz="1200" dirty="0">
                  <a:latin typeface="方正姚体" panose="02010601030101010101" pitchFamily="2" charset="-122"/>
                  <a:ea typeface="方正姚体" panose="02010601030101010101" pitchFamily="2" charset="-122"/>
                </a:rPr>
                <a:t>.</a:t>
              </a:r>
              <a:endParaRPr lang="zh-CN" altLang="en-US" sz="1200" dirty="0">
                <a:latin typeface="方正姚体" panose="02010601030101010101" pitchFamily="2" charset="-122"/>
                <a:ea typeface="方正姚体" panose="02010601030101010101" pitchFamily="2" charset="-122"/>
              </a:endParaRPr>
            </a:p>
          </p:txBody>
        </p:sp>
        <p:sp>
          <p:nvSpPr>
            <p:cNvPr id="54" name="矩形 53">
              <a:extLst>
                <a:ext uri="{FF2B5EF4-FFF2-40B4-BE49-F238E27FC236}">
                  <a16:creationId xmlns:a16="http://schemas.microsoft.com/office/drawing/2014/main" id="{05A53ADD-0954-40B5-A0A8-3DA051468142}"/>
                </a:ext>
              </a:extLst>
            </p:cNvPr>
            <p:cNvSpPr/>
            <p:nvPr/>
          </p:nvSpPr>
          <p:spPr>
            <a:xfrm>
              <a:off x="8539844" y="2146577"/>
              <a:ext cx="2775856" cy="376129"/>
            </a:xfrm>
            <a:prstGeom prst="rect">
              <a:avLst/>
            </a:prstGeom>
          </p:spPr>
          <p:txBody>
            <a:bodyPr wrap="square">
              <a:spAutoFit/>
              <a:scene3d>
                <a:camera prst="orthographicFront"/>
                <a:lightRig rig="threePt" dir="t"/>
              </a:scene3d>
              <a:sp3d contourW="12700"/>
            </a:bodyPr>
            <a:lstStyle/>
            <a:p>
              <a:pPr algn="ctr">
                <a:lnSpc>
                  <a:spcPct val="120000"/>
                </a:lnSpc>
                <a:defRPr/>
              </a:pPr>
              <a:r>
                <a:rPr lang="en-US" altLang="zh-CN" b="1" dirty="0">
                  <a:latin typeface="方正姚体" panose="02010601030101010101" pitchFamily="2" charset="-122"/>
                  <a:ea typeface="方正姚体" panose="02010601030101010101" pitchFamily="2" charset="-122"/>
                </a:rPr>
                <a:t>Expert Judgment</a:t>
              </a:r>
              <a:endParaRPr lang="zh-CN" altLang="en-US" b="1" dirty="0">
                <a:latin typeface="方正姚体" panose="02010601030101010101" pitchFamily="2" charset="-122"/>
                <a:ea typeface="方正姚体" panose="02010601030101010101" pitchFamily="2" charset="-122"/>
              </a:endParaRPr>
            </a:p>
          </p:txBody>
        </p:sp>
      </p:grpSp>
      <p:grpSp>
        <p:nvGrpSpPr>
          <p:cNvPr id="55" name="组合 54">
            <a:extLst>
              <a:ext uri="{FF2B5EF4-FFF2-40B4-BE49-F238E27FC236}">
                <a16:creationId xmlns:a16="http://schemas.microsoft.com/office/drawing/2014/main" id="{947CC25B-8CFE-435D-9837-0A8866ED961B}"/>
              </a:ext>
            </a:extLst>
          </p:cNvPr>
          <p:cNvGrpSpPr/>
          <p:nvPr/>
        </p:nvGrpSpPr>
        <p:grpSpPr>
          <a:xfrm>
            <a:off x="3911810" y="726420"/>
            <a:ext cx="4044654" cy="1681633"/>
            <a:chOff x="8539844" y="2179616"/>
            <a:chExt cx="4044654" cy="1681633"/>
          </a:xfrm>
        </p:grpSpPr>
        <p:sp>
          <p:nvSpPr>
            <p:cNvPr id="56" name="矩形 55">
              <a:extLst>
                <a:ext uri="{FF2B5EF4-FFF2-40B4-BE49-F238E27FC236}">
                  <a16:creationId xmlns:a16="http://schemas.microsoft.com/office/drawing/2014/main" id="{C87C235D-FB72-462D-B574-E6D871F6F5CB}"/>
                </a:ext>
              </a:extLst>
            </p:cNvPr>
            <p:cNvSpPr/>
            <p:nvPr/>
          </p:nvSpPr>
          <p:spPr>
            <a:xfrm>
              <a:off x="8539844" y="2514021"/>
              <a:ext cx="4044654" cy="1347228"/>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方正姚体" panose="02010601030101010101" pitchFamily="2" charset="-122"/>
                  <a:ea typeface="方正姚体" panose="02010601030101010101" pitchFamily="2" charset="-122"/>
                </a:rPr>
                <a:t>Many schedule activities have alternative methods of accomplishment. They include using various levels </a:t>
              </a:r>
              <a:r>
                <a:rPr lang="en-US" altLang="zh-CN" sz="1400" dirty="0" smtClean="0">
                  <a:latin typeface="方正姚体" panose="02010601030101010101" pitchFamily="2" charset="-122"/>
                  <a:ea typeface="方正姚体" panose="02010601030101010101" pitchFamily="2" charset="-122"/>
                </a:rPr>
                <a:t>of resource </a:t>
              </a:r>
              <a:r>
                <a:rPr lang="en-US" altLang="zh-CN" sz="1400" dirty="0">
                  <a:latin typeface="方正姚体" panose="02010601030101010101" pitchFamily="2" charset="-122"/>
                  <a:ea typeface="方正姚体" panose="02010601030101010101" pitchFamily="2" charset="-122"/>
                </a:rPr>
                <a:t>capability or skills, different size or type of machines, different tools (hand versus automated), and </a:t>
              </a:r>
              <a:r>
                <a:rPr lang="en-US" altLang="zh-CN" sz="1400" dirty="0" smtClean="0">
                  <a:latin typeface="方正姚体" panose="02010601030101010101" pitchFamily="2" charset="-122"/>
                  <a:ea typeface="方正姚体" panose="02010601030101010101" pitchFamily="2" charset="-122"/>
                </a:rPr>
                <a:t>make- rent-or-buy </a:t>
              </a:r>
              <a:r>
                <a:rPr lang="en-US" altLang="zh-CN" sz="1400" dirty="0">
                  <a:latin typeface="方正姚体" panose="02010601030101010101" pitchFamily="2" charset="-122"/>
                  <a:ea typeface="方正姚体" panose="02010601030101010101" pitchFamily="2" charset="-122"/>
                </a:rPr>
                <a:t>decisions regarding the resource</a:t>
              </a:r>
              <a:endParaRPr lang="zh-CN" altLang="en-US" sz="1400" dirty="0">
                <a:latin typeface="方正姚体" panose="02010601030101010101" pitchFamily="2" charset="-122"/>
                <a:ea typeface="方正姚体" panose="02010601030101010101" pitchFamily="2" charset="-122"/>
              </a:endParaRPr>
            </a:p>
          </p:txBody>
        </p:sp>
        <p:sp>
          <p:nvSpPr>
            <p:cNvPr id="57" name="矩形 56">
              <a:extLst>
                <a:ext uri="{FF2B5EF4-FFF2-40B4-BE49-F238E27FC236}">
                  <a16:creationId xmlns:a16="http://schemas.microsoft.com/office/drawing/2014/main" id="{05A53ADD-0954-40B5-A0A8-3DA051468142}"/>
                </a:ext>
              </a:extLst>
            </p:cNvPr>
            <p:cNvSpPr/>
            <p:nvPr/>
          </p:nvSpPr>
          <p:spPr>
            <a:xfrm>
              <a:off x="9177195" y="2179616"/>
              <a:ext cx="2775856" cy="376129"/>
            </a:xfrm>
            <a:prstGeom prst="rect">
              <a:avLst/>
            </a:prstGeom>
          </p:spPr>
          <p:txBody>
            <a:bodyPr wrap="square">
              <a:spAutoFit/>
              <a:scene3d>
                <a:camera prst="orthographicFront"/>
                <a:lightRig rig="threePt" dir="t"/>
              </a:scene3d>
              <a:sp3d contourW="12700"/>
            </a:bodyPr>
            <a:lstStyle/>
            <a:p>
              <a:pPr algn="ctr">
                <a:lnSpc>
                  <a:spcPct val="120000"/>
                </a:lnSpc>
                <a:defRPr/>
              </a:pPr>
              <a:r>
                <a:rPr lang="en-US" altLang="zh-CN" b="1" dirty="0">
                  <a:latin typeface="方正姚体" panose="02010601030101010101" pitchFamily="2" charset="-122"/>
                  <a:ea typeface="方正姚体" panose="02010601030101010101" pitchFamily="2" charset="-122"/>
                </a:rPr>
                <a:t>Alternative Analysis</a:t>
              </a:r>
              <a:endParaRPr lang="zh-CN" altLang="en-US" b="1" dirty="0">
                <a:latin typeface="方正姚体" panose="02010601030101010101" pitchFamily="2" charset="-122"/>
                <a:ea typeface="方正姚体" panose="02010601030101010101" pitchFamily="2" charset="-122"/>
              </a:endParaRPr>
            </a:p>
          </p:txBody>
        </p:sp>
      </p:grpSp>
      <p:grpSp>
        <p:nvGrpSpPr>
          <p:cNvPr id="58" name="组合 57">
            <a:extLst>
              <a:ext uri="{FF2B5EF4-FFF2-40B4-BE49-F238E27FC236}">
                <a16:creationId xmlns:a16="http://schemas.microsoft.com/office/drawing/2014/main" id="{947CC25B-8CFE-435D-9837-0A8866ED961B}"/>
              </a:ext>
            </a:extLst>
          </p:cNvPr>
          <p:cNvGrpSpPr/>
          <p:nvPr/>
        </p:nvGrpSpPr>
        <p:grpSpPr>
          <a:xfrm>
            <a:off x="7233911" y="2416960"/>
            <a:ext cx="2913265" cy="2043938"/>
            <a:chOff x="8539843" y="2113610"/>
            <a:chExt cx="2913265" cy="2043938"/>
          </a:xfrm>
        </p:grpSpPr>
        <p:sp>
          <p:nvSpPr>
            <p:cNvPr id="59" name="矩形 58">
              <a:extLst>
                <a:ext uri="{FF2B5EF4-FFF2-40B4-BE49-F238E27FC236}">
                  <a16:creationId xmlns:a16="http://schemas.microsoft.com/office/drawing/2014/main" id="{C87C235D-FB72-462D-B574-E6D871F6F5CB}"/>
                </a:ext>
              </a:extLst>
            </p:cNvPr>
            <p:cNvSpPr/>
            <p:nvPr/>
          </p:nvSpPr>
          <p:spPr>
            <a:xfrm>
              <a:off x="8539843" y="2514021"/>
              <a:ext cx="2913265" cy="1643527"/>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方正姚体" panose="02010601030101010101" pitchFamily="2" charset="-122"/>
                  <a:ea typeface="方正姚体" panose="02010601030101010101" pitchFamily="2" charset="-122"/>
                </a:rPr>
                <a:t>Several organizations routinely publish updated production rates and unit costs of resources for an </a:t>
              </a:r>
              <a:r>
                <a:rPr lang="en-US" altLang="zh-CN" sz="1400" dirty="0" smtClean="0">
                  <a:latin typeface="方正姚体" panose="02010601030101010101" pitchFamily="2" charset="-122"/>
                  <a:ea typeface="方正姚体" panose="02010601030101010101" pitchFamily="2" charset="-122"/>
                </a:rPr>
                <a:t>extensive array </a:t>
              </a:r>
              <a:r>
                <a:rPr lang="en-US" altLang="zh-CN" sz="1400" dirty="0">
                  <a:latin typeface="方正姚体" panose="02010601030101010101" pitchFamily="2" charset="-122"/>
                  <a:ea typeface="方正姚体" panose="02010601030101010101" pitchFamily="2" charset="-122"/>
                </a:rPr>
                <a:t>of labor trades, material, and equipment for different countries and geographical locations within countries.</a:t>
              </a:r>
              <a:endParaRPr lang="zh-CN" altLang="en-US" sz="1400" dirty="0">
                <a:latin typeface="方正姚体" panose="02010601030101010101" pitchFamily="2" charset="-122"/>
                <a:ea typeface="方正姚体" panose="02010601030101010101" pitchFamily="2" charset="-122"/>
              </a:endParaRPr>
            </a:p>
          </p:txBody>
        </p:sp>
        <p:sp>
          <p:nvSpPr>
            <p:cNvPr id="60" name="矩形 59">
              <a:extLst>
                <a:ext uri="{FF2B5EF4-FFF2-40B4-BE49-F238E27FC236}">
                  <a16:creationId xmlns:a16="http://schemas.microsoft.com/office/drawing/2014/main" id="{05A53ADD-0954-40B5-A0A8-3DA051468142}"/>
                </a:ext>
              </a:extLst>
            </p:cNvPr>
            <p:cNvSpPr/>
            <p:nvPr/>
          </p:nvSpPr>
          <p:spPr>
            <a:xfrm>
              <a:off x="8539844" y="2113610"/>
              <a:ext cx="2775856" cy="376129"/>
            </a:xfrm>
            <a:prstGeom prst="rect">
              <a:avLst/>
            </a:prstGeom>
          </p:spPr>
          <p:txBody>
            <a:bodyPr wrap="square">
              <a:spAutoFit/>
              <a:scene3d>
                <a:camera prst="orthographicFront"/>
                <a:lightRig rig="threePt" dir="t"/>
              </a:scene3d>
              <a:sp3d contourW="12700"/>
            </a:bodyPr>
            <a:lstStyle/>
            <a:p>
              <a:pPr algn="ctr">
                <a:lnSpc>
                  <a:spcPct val="120000"/>
                </a:lnSpc>
                <a:defRPr/>
              </a:pPr>
              <a:r>
                <a:rPr lang="en-US" altLang="zh-CN" b="1" dirty="0">
                  <a:latin typeface="方正姚体" panose="02010601030101010101" pitchFamily="2" charset="-122"/>
                  <a:ea typeface="方正姚体" panose="02010601030101010101" pitchFamily="2" charset="-122"/>
                </a:rPr>
                <a:t>Published Estimating data</a:t>
              </a:r>
              <a:endParaRPr lang="zh-CN" altLang="en-US" b="1" dirty="0">
                <a:latin typeface="方正姚体" panose="02010601030101010101" pitchFamily="2" charset="-122"/>
                <a:ea typeface="方正姚体" panose="02010601030101010101" pitchFamily="2" charset="-122"/>
              </a:endParaRPr>
            </a:p>
          </p:txBody>
        </p:sp>
      </p:grpSp>
      <p:grpSp>
        <p:nvGrpSpPr>
          <p:cNvPr id="61" name="组合 60">
            <a:extLst>
              <a:ext uri="{FF2B5EF4-FFF2-40B4-BE49-F238E27FC236}">
                <a16:creationId xmlns:a16="http://schemas.microsoft.com/office/drawing/2014/main" id="{947CC25B-8CFE-435D-9837-0A8866ED961B}"/>
              </a:ext>
            </a:extLst>
          </p:cNvPr>
          <p:cNvGrpSpPr/>
          <p:nvPr/>
        </p:nvGrpSpPr>
        <p:grpSpPr>
          <a:xfrm>
            <a:off x="6002081" y="4754040"/>
            <a:ext cx="2775856" cy="2019967"/>
            <a:chOff x="8491762" y="2137581"/>
            <a:chExt cx="2775856" cy="2019967"/>
          </a:xfrm>
        </p:grpSpPr>
        <p:sp>
          <p:nvSpPr>
            <p:cNvPr id="62" name="矩形 61">
              <a:extLst>
                <a:ext uri="{FF2B5EF4-FFF2-40B4-BE49-F238E27FC236}">
                  <a16:creationId xmlns:a16="http://schemas.microsoft.com/office/drawing/2014/main" id="{C87C235D-FB72-462D-B574-E6D871F6F5CB}"/>
                </a:ext>
              </a:extLst>
            </p:cNvPr>
            <p:cNvSpPr/>
            <p:nvPr/>
          </p:nvSpPr>
          <p:spPr>
            <a:xfrm>
              <a:off x="8539844" y="2514021"/>
              <a:ext cx="2727774" cy="1643527"/>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方正姚体" panose="02010601030101010101" pitchFamily="2" charset="-122"/>
                  <a:ea typeface="方正姚体" panose="02010601030101010101" pitchFamily="2" charset="-122"/>
                </a:rPr>
                <a:t>T</a:t>
              </a:r>
              <a:r>
                <a:rPr lang="en-US" altLang="zh-CN" sz="1400" dirty="0" smtClean="0">
                  <a:latin typeface="方正姚体" panose="02010601030101010101" pitchFamily="2" charset="-122"/>
                  <a:ea typeface="方正姚体" panose="02010601030101010101" pitchFamily="2" charset="-122"/>
                </a:rPr>
                <a:t>he </a:t>
              </a:r>
              <a:r>
                <a:rPr lang="en-US" altLang="zh-CN" sz="1400" dirty="0">
                  <a:latin typeface="方正姚体" panose="02010601030101010101" pitchFamily="2" charset="-122"/>
                  <a:ea typeface="方正姚体" panose="02010601030101010101" pitchFamily="2" charset="-122"/>
                </a:rPr>
                <a:t>work within the activity is decomposed into more detail. The resource needs are estimated. These </a:t>
              </a:r>
              <a:r>
                <a:rPr lang="en-US" altLang="zh-CN" sz="1400" dirty="0" smtClean="0">
                  <a:latin typeface="方正姚体" panose="02010601030101010101" pitchFamily="2" charset="-122"/>
                  <a:ea typeface="方正姚体" panose="02010601030101010101" pitchFamily="2" charset="-122"/>
                </a:rPr>
                <a:t>estimates are </a:t>
              </a:r>
              <a:r>
                <a:rPr lang="en-US" altLang="zh-CN" sz="1400" dirty="0">
                  <a:latin typeface="方正姚体" panose="02010601030101010101" pitchFamily="2" charset="-122"/>
                  <a:ea typeface="方正姚体" panose="02010601030101010101" pitchFamily="2" charset="-122"/>
                </a:rPr>
                <a:t>then aggregated into a total quantity for each of the activity’s resources. </a:t>
              </a:r>
              <a:endParaRPr lang="zh-CN" altLang="en-US" sz="1400" dirty="0">
                <a:latin typeface="方正姚体" panose="02010601030101010101" pitchFamily="2" charset="-122"/>
                <a:ea typeface="方正姚体" panose="02010601030101010101" pitchFamily="2" charset="-122"/>
              </a:endParaRPr>
            </a:p>
          </p:txBody>
        </p:sp>
        <p:sp>
          <p:nvSpPr>
            <p:cNvPr id="63" name="矩形 62">
              <a:extLst>
                <a:ext uri="{FF2B5EF4-FFF2-40B4-BE49-F238E27FC236}">
                  <a16:creationId xmlns:a16="http://schemas.microsoft.com/office/drawing/2014/main" id="{05A53ADD-0954-40B5-A0A8-3DA051468142}"/>
                </a:ext>
              </a:extLst>
            </p:cNvPr>
            <p:cNvSpPr/>
            <p:nvPr/>
          </p:nvSpPr>
          <p:spPr>
            <a:xfrm>
              <a:off x="8491762" y="2137581"/>
              <a:ext cx="2775856" cy="376129"/>
            </a:xfrm>
            <a:prstGeom prst="rect">
              <a:avLst/>
            </a:prstGeom>
          </p:spPr>
          <p:txBody>
            <a:bodyPr wrap="square">
              <a:spAutoFit/>
              <a:scene3d>
                <a:camera prst="orthographicFront"/>
                <a:lightRig rig="threePt" dir="t"/>
              </a:scene3d>
              <a:sp3d contourW="12700"/>
            </a:bodyPr>
            <a:lstStyle/>
            <a:p>
              <a:pPr algn="ctr">
                <a:lnSpc>
                  <a:spcPct val="120000"/>
                </a:lnSpc>
                <a:defRPr/>
              </a:pPr>
              <a:r>
                <a:rPr lang="en-US" altLang="zh-CN" b="1" dirty="0">
                  <a:latin typeface="方正姚体" panose="02010601030101010101" pitchFamily="2" charset="-122"/>
                  <a:ea typeface="方正姚体" panose="02010601030101010101" pitchFamily="2" charset="-122"/>
                </a:rPr>
                <a:t>Bottom-up Estimating</a:t>
              </a:r>
              <a:endParaRPr lang="zh-CN" altLang="en-US" b="1" dirty="0">
                <a:latin typeface="方正姚体" panose="02010601030101010101" pitchFamily="2" charset="-122"/>
                <a:ea typeface="方正姚体" panose="02010601030101010101" pitchFamily="2" charset="-122"/>
              </a:endParaRPr>
            </a:p>
          </p:txBody>
        </p:sp>
      </p:grpSp>
      <p:grpSp>
        <p:nvGrpSpPr>
          <p:cNvPr id="64" name="组合 63"/>
          <p:cNvGrpSpPr/>
          <p:nvPr/>
        </p:nvGrpSpPr>
        <p:grpSpPr>
          <a:xfrm>
            <a:off x="4585286" y="2505421"/>
            <a:ext cx="2301282" cy="2794192"/>
            <a:chOff x="2985687" y="1528914"/>
            <a:chExt cx="2301282" cy="2794192"/>
          </a:xfrm>
        </p:grpSpPr>
        <p:grpSp>
          <p:nvGrpSpPr>
            <p:cNvPr id="65" name="组合 64"/>
            <p:cNvGrpSpPr/>
            <p:nvPr/>
          </p:nvGrpSpPr>
          <p:grpSpPr>
            <a:xfrm>
              <a:off x="2985687" y="1528914"/>
              <a:ext cx="2301282" cy="2794192"/>
              <a:chOff x="4264051" y="1611080"/>
              <a:chExt cx="3638394" cy="3748576"/>
            </a:xfrm>
          </p:grpSpPr>
          <p:sp>
            <p:nvSpPr>
              <p:cNvPr id="67" name="Oval 5">
                <a:extLst>
                  <a:ext uri="{FF2B5EF4-FFF2-40B4-BE49-F238E27FC236}">
                    <a16:creationId xmlns:a16="http://schemas.microsoft.com/office/drawing/2014/main" id="{7B9C176B-0476-4836-9B36-00DDC657EBCC}"/>
                  </a:ext>
                </a:extLst>
              </p:cNvPr>
              <p:cNvSpPr>
                <a:spLocks noChangeArrowheads="1"/>
              </p:cNvSpPr>
              <p:nvPr/>
            </p:nvSpPr>
            <p:spPr bwMode="auto">
              <a:xfrm>
                <a:off x="4859115" y="1895313"/>
                <a:ext cx="1023512" cy="1025529"/>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68" name="Oval 6">
                <a:extLst>
                  <a:ext uri="{FF2B5EF4-FFF2-40B4-BE49-F238E27FC236}">
                    <a16:creationId xmlns:a16="http://schemas.microsoft.com/office/drawing/2014/main" id="{96334B6F-4B75-4ECD-A8C9-97E27C0ADF6D}"/>
                  </a:ext>
                </a:extLst>
              </p:cNvPr>
              <p:cNvSpPr>
                <a:spLocks noChangeArrowheads="1"/>
              </p:cNvSpPr>
              <p:nvPr/>
            </p:nvSpPr>
            <p:spPr bwMode="auto">
              <a:xfrm>
                <a:off x="6108751" y="2077287"/>
                <a:ext cx="790587" cy="790831"/>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69" name="Oval 7">
                <a:extLst>
                  <a:ext uri="{FF2B5EF4-FFF2-40B4-BE49-F238E27FC236}">
                    <a16:creationId xmlns:a16="http://schemas.microsoft.com/office/drawing/2014/main" id="{C69978BD-3D65-41D3-BBA4-E3BAF8610E1C}"/>
                  </a:ext>
                </a:extLst>
              </p:cNvPr>
              <p:cNvSpPr>
                <a:spLocks noChangeArrowheads="1"/>
              </p:cNvSpPr>
              <p:nvPr/>
            </p:nvSpPr>
            <p:spPr bwMode="auto">
              <a:xfrm>
                <a:off x="5481381" y="2599405"/>
                <a:ext cx="1023512" cy="1023828"/>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70" name="Oval 8">
                <a:extLst>
                  <a:ext uri="{FF2B5EF4-FFF2-40B4-BE49-F238E27FC236}">
                    <a16:creationId xmlns:a16="http://schemas.microsoft.com/office/drawing/2014/main" id="{79BF2B07-8C9F-4574-BCBD-85A08F685FAC}"/>
                  </a:ext>
                </a:extLst>
              </p:cNvPr>
              <p:cNvSpPr>
                <a:spLocks noChangeArrowheads="1"/>
              </p:cNvSpPr>
              <p:nvPr/>
            </p:nvSpPr>
            <p:spPr bwMode="auto">
              <a:xfrm>
                <a:off x="6135952" y="2578997"/>
                <a:ext cx="964005" cy="96430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71" name="Oval 9">
                <a:extLst>
                  <a:ext uri="{FF2B5EF4-FFF2-40B4-BE49-F238E27FC236}">
                    <a16:creationId xmlns:a16="http://schemas.microsoft.com/office/drawing/2014/main" id="{FAA37D2E-3D67-4FC0-AB94-237CAD613AA5}"/>
                  </a:ext>
                </a:extLst>
              </p:cNvPr>
              <p:cNvSpPr>
                <a:spLocks noChangeArrowheads="1"/>
              </p:cNvSpPr>
              <p:nvPr/>
            </p:nvSpPr>
            <p:spPr bwMode="auto">
              <a:xfrm>
                <a:off x="6521895" y="2965058"/>
                <a:ext cx="964005" cy="96430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72" name="Oval 10">
                <a:extLst>
                  <a:ext uri="{FF2B5EF4-FFF2-40B4-BE49-F238E27FC236}">
                    <a16:creationId xmlns:a16="http://schemas.microsoft.com/office/drawing/2014/main" id="{AFBA4BF3-193C-4015-9915-6805EA8A13CC}"/>
                  </a:ext>
                </a:extLst>
              </p:cNvPr>
              <p:cNvSpPr>
                <a:spLocks noChangeArrowheads="1"/>
              </p:cNvSpPr>
              <p:nvPr/>
            </p:nvSpPr>
            <p:spPr bwMode="auto">
              <a:xfrm>
                <a:off x="5092039" y="3274587"/>
                <a:ext cx="964005" cy="96430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73" name="Oval 11">
                <a:extLst>
                  <a:ext uri="{FF2B5EF4-FFF2-40B4-BE49-F238E27FC236}">
                    <a16:creationId xmlns:a16="http://schemas.microsoft.com/office/drawing/2014/main" id="{A07662BF-7CAB-40DE-B05D-F095698358FB}"/>
                  </a:ext>
                </a:extLst>
              </p:cNvPr>
              <p:cNvSpPr>
                <a:spLocks noChangeArrowheads="1"/>
              </p:cNvSpPr>
              <p:nvPr/>
            </p:nvSpPr>
            <p:spPr bwMode="auto">
              <a:xfrm>
                <a:off x="4264052" y="3009275"/>
                <a:ext cx="751481" cy="746612"/>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74" name="Freeform 12">
                <a:extLst>
                  <a:ext uri="{FF2B5EF4-FFF2-40B4-BE49-F238E27FC236}">
                    <a16:creationId xmlns:a16="http://schemas.microsoft.com/office/drawing/2014/main" id="{92C48847-88DD-429D-9479-B13A2615580D}"/>
                  </a:ext>
                </a:extLst>
              </p:cNvPr>
              <p:cNvSpPr/>
              <p:nvPr/>
            </p:nvSpPr>
            <p:spPr bwMode="auto">
              <a:xfrm>
                <a:off x="4862515" y="2145315"/>
                <a:ext cx="2390460" cy="3214341"/>
              </a:xfrm>
              <a:custGeom>
                <a:avLst/>
                <a:gdLst>
                  <a:gd name="T0" fmla="*/ 203 w 595"/>
                  <a:gd name="T1" fmla="*/ 800 h 800"/>
                  <a:gd name="T2" fmla="*/ 419 w 595"/>
                  <a:gd name="T3" fmla="*/ 800 h 800"/>
                  <a:gd name="T4" fmla="*/ 335 w 595"/>
                  <a:gd name="T5" fmla="*/ 556 h 800"/>
                  <a:gd name="T6" fmla="*/ 473 w 595"/>
                  <a:gd name="T7" fmla="*/ 332 h 800"/>
                  <a:gd name="T8" fmla="*/ 587 w 595"/>
                  <a:gd name="T9" fmla="*/ 344 h 800"/>
                  <a:gd name="T10" fmla="*/ 388 w 595"/>
                  <a:gd name="T11" fmla="*/ 338 h 800"/>
                  <a:gd name="T12" fmla="*/ 463 w 595"/>
                  <a:gd name="T13" fmla="*/ 247 h 800"/>
                  <a:gd name="T14" fmla="*/ 595 w 595"/>
                  <a:gd name="T15" fmla="*/ 210 h 800"/>
                  <a:gd name="T16" fmla="*/ 484 w 595"/>
                  <a:gd name="T17" fmla="*/ 219 h 800"/>
                  <a:gd name="T18" fmla="*/ 498 w 595"/>
                  <a:gd name="T19" fmla="*/ 102 h 800"/>
                  <a:gd name="T20" fmla="*/ 476 w 595"/>
                  <a:gd name="T21" fmla="*/ 209 h 800"/>
                  <a:gd name="T22" fmla="*/ 324 w 595"/>
                  <a:gd name="T23" fmla="*/ 342 h 800"/>
                  <a:gd name="T24" fmla="*/ 322 w 595"/>
                  <a:gd name="T25" fmla="*/ 187 h 800"/>
                  <a:gd name="T26" fmla="*/ 394 w 595"/>
                  <a:gd name="T27" fmla="*/ 95 h 800"/>
                  <a:gd name="T28" fmla="*/ 309 w 595"/>
                  <a:gd name="T29" fmla="*/ 170 h 800"/>
                  <a:gd name="T30" fmla="*/ 272 w 595"/>
                  <a:gd name="T31" fmla="*/ 61 h 800"/>
                  <a:gd name="T32" fmla="*/ 178 w 595"/>
                  <a:gd name="T33" fmla="*/ 0 h 800"/>
                  <a:gd name="T34" fmla="*/ 273 w 595"/>
                  <a:gd name="T35" fmla="*/ 135 h 800"/>
                  <a:gd name="T36" fmla="*/ 207 w 595"/>
                  <a:gd name="T37" fmla="*/ 96 h 800"/>
                  <a:gd name="T38" fmla="*/ 108 w 595"/>
                  <a:gd name="T39" fmla="*/ 91 h 800"/>
                  <a:gd name="T40" fmla="*/ 59 w 595"/>
                  <a:gd name="T41" fmla="*/ 60 h 800"/>
                  <a:gd name="T42" fmla="*/ 115 w 595"/>
                  <a:gd name="T43" fmla="*/ 102 h 800"/>
                  <a:gd name="T44" fmla="*/ 227 w 595"/>
                  <a:gd name="T45" fmla="*/ 124 h 800"/>
                  <a:gd name="T46" fmla="*/ 282 w 595"/>
                  <a:gd name="T47" fmla="*/ 203 h 800"/>
                  <a:gd name="T48" fmla="*/ 274 w 595"/>
                  <a:gd name="T49" fmla="*/ 424 h 800"/>
                  <a:gd name="T50" fmla="*/ 217 w 595"/>
                  <a:gd name="T51" fmla="*/ 372 h 800"/>
                  <a:gd name="T52" fmla="*/ 136 w 595"/>
                  <a:gd name="T53" fmla="*/ 299 h 800"/>
                  <a:gd name="T54" fmla="*/ 123 w 595"/>
                  <a:gd name="T55" fmla="*/ 209 h 800"/>
                  <a:gd name="T56" fmla="*/ 130 w 595"/>
                  <a:gd name="T57" fmla="*/ 312 h 800"/>
                  <a:gd name="T58" fmla="*/ 0 w 595"/>
                  <a:gd name="T59" fmla="*/ 318 h 800"/>
                  <a:gd name="T60" fmla="*/ 131 w 595"/>
                  <a:gd name="T61" fmla="*/ 330 h 800"/>
                  <a:gd name="T62" fmla="*/ 230 w 595"/>
                  <a:gd name="T63" fmla="*/ 430 h 800"/>
                  <a:gd name="T64" fmla="*/ 257 w 595"/>
                  <a:gd name="T65" fmla="*/ 485 h 800"/>
                  <a:gd name="T66" fmla="*/ 92 w 595"/>
                  <a:gd name="T67" fmla="*/ 502 h 800"/>
                  <a:gd name="T68" fmla="*/ 190 w 595"/>
                  <a:gd name="T69" fmla="*/ 482 h 800"/>
                  <a:gd name="T70" fmla="*/ 275 w 595"/>
                  <a:gd name="T71" fmla="*/ 605 h 800"/>
                  <a:gd name="T72" fmla="*/ 203 w 595"/>
                  <a:gd name="T73"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5" h="800">
                    <a:moveTo>
                      <a:pt x="203" y="800"/>
                    </a:moveTo>
                    <a:cubicBezTo>
                      <a:pt x="442" y="800"/>
                      <a:pt x="419" y="800"/>
                      <a:pt x="419" y="800"/>
                    </a:cubicBezTo>
                    <a:cubicBezTo>
                      <a:pt x="419" y="800"/>
                      <a:pt x="335" y="782"/>
                      <a:pt x="335" y="556"/>
                    </a:cubicBezTo>
                    <a:cubicBezTo>
                      <a:pt x="335" y="462"/>
                      <a:pt x="400" y="338"/>
                      <a:pt x="473" y="332"/>
                    </a:cubicBezTo>
                    <a:cubicBezTo>
                      <a:pt x="545" y="327"/>
                      <a:pt x="587" y="344"/>
                      <a:pt x="587" y="344"/>
                    </a:cubicBezTo>
                    <a:cubicBezTo>
                      <a:pt x="587" y="344"/>
                      <a:pt x="497" y="284"/>
                      <a:pt x="388" y="338"/>
                    </a:cubicBezTo>
                    <a:cubicBezTo>
                      <a:pt x="388" y="338"/>
                      <a:pt x="416" y="282"/>
                      <a:pt x="463" y="247"/>
                    </a:cubicBezTo>
                    <a:cubicBezTo>
                      <a:pt x="510" y="212"/>
                      <a:pt x="578" y="209"/>
                      <a:pt x="595" y="210"/>
                    </a:cubicBezTo>
                    <a:cubicBezTo>
                      <a:pt x="595" y="210"/>
                      <a:pt x="542" y="192"/>
                      <a:pt x="484" y="219"/>
                    </a:cubicBezTo>
                    <a:cubicBezTo>
                      <a:pt x="484" y="219"/>
                      <a:pt x="528" y="188"/>
                      <a:pt x="498" y="102"/>
                    </a:cubicBezTo>
                    <a:cubicBezTo>
                      <a:pt x="498" y="102"/>
                      <a:pt x="507" y="178"/>
                      <a:pt x="476" y="209"/>
                    </a:cubicBezTo>
                    <a:cubicBezTo>
                      <a:pt x="445" y="241"/>
                      <a:pt x="349" y="297"/>
                      <a:pt x="324" y="342"/>
                    </a:cubicBezTo>
                    <a:cubicBezTo>
                      <a:pt x="324" y="342"/>
                      <a:pt x="304" y="256"/>
                      <a:pt x="322" y="187"/>
                    </a:cubicBezTo>
                    <a:cubicBezTo>
                      <a:pt x="338" y="127"/>
                      <a:pt x="383" y="98"/>
                      <a:pt x="394" y="95"/>
                    </a:cubicBezTo>
                    <a:cubicBezTo>
                      <a:pt x="394" y="95"/>
                      <a:pt x="336" y="103"/>
                      <a:pt x="309" y="170"/>
                    </a:cubicBezTo>
                    <a:cubicBezTo>
                      <a:pt x="309" y="170"/>
                      <a:pt x="309" y="112"/>
                      <a:pt x="272" y="61"/>
                    </a:cubicBezTo>
                    <a:cubicBezTo>
                      <a:pt x="234" y="11"/>
                      <a:pt x="192" y="3"/>
                      <a:pt x="178" y="0"/>
                    </a:cubicBezTo>
                    <a:cubicBezTo>
                      <a:pt x="178" y="0"/>
                      <a:pt x="270" y="33"/>
                      <a:pt x="273" y="135"/>
                    </a:cubicBezTo>
                    <a:cubicBezTo>
                      <a:pt x="273" y="135"/>
                      <a:pt x="248" y="105"/>
                      <a:pt x="207" y="96"/>
                    </a:cubicBezTo>
                    <a:cubicBezTo>
                      <a:pt x="166" y="88"/>
                      <a:pt x="128" y="95"/>
                      <a:pt x="108" y="91"/>
                    </a:cubicBezTo>
                    <a:cubicBezTo>
                      <a:pt x="87" y="87"/>
                      <a:pt x="63" y="69"/>
                      <a:pt x="59" y="60"/>
                    </a:cubicBezTo>
                    <a:cubicBezTo>
                      <a:pt x="59" y="60"/>
                      <a:pt x="71" y="88"/>
                      <a:pt x="115" y="102"/>
                    </a:cubicBezTo>
                    <a:cubicBezTo>
                      <a:pt x="154" y="114"/>
                      <a:pt x="197" y="104"/>
                      <a:pt x="227" y="124"/>
                    </a:cubicBezTo>
                    <a:cubicBezTo>
                      <a:pt x="257" y="144"/>
                      <a:pt x="277" y="172"/>
                      <a:pt x="282" y="203"/>
                    </a:cubicBezTo>
                    <a:cubicBezTo>
                      <a:pt x="287" y="231"/>
                      <a:pt x="295" y="335"/>
                      <a:pt x="274" y="424"/>
                    </a:cubicBezTo>
                    <a:cubicBezTo>
                      <a:pt x="274" y="424"/>
                      <a:pt x="250" y="393"/>
                      <a:pt x="217" y="372"/>
                    </a:cubicBezTo>
                    <a:cubicBezTo>
                      <a:pt x="183" y="349"/>
                      <a:pt x="148" y="318"/>
                      <a:pt x="136" y="299"/>
                    </a:cubicBezTo>
                    <a:cubicBezTo>
                      <a:pt x="124" y="281"/>
                      <a:pt x="121" y="234"/>
                      <a:pt x="123" y="209"/>
                    </a:cubicBezTo>
                    <a:cubicBezTo>
                      <a:pt x="123" y="209"/>
                      <a:pt x="105" y="271"/>
                      <a:pt x="130" y="312"/>
                    </a:cubicBezTo>
                    <a:cubicBezTo>
                      <a:pt x="130" y="312"/>
                      <a:pt x="70" y="282"/>
                      <a:pt x="0" y="318"/>
                    </a:cubicBezTo>
                    <a:cubicBezTo>
                      <a:pt x="0" y="318"/>
                      <a:pt x="83" y="298"/>
                      <a:pt x="131" y="330"/>
                    </a:cubicBezTo>
                    <a:cubicBezTo>
                      <a:pt x="183" y="364"/>
                      <a:pt x="216" y="408"/>
                      <a:pt x="230" y="430"/>
                    </a:cubicBezTo>
                    <a:cubicBezTo>
                      <a:pt x="244" y="453"/>
                      <a:pt x="257" y="485"/>
                      <a:pt x="257" y="485"/>
                    </a:cubicBezTo>
                    <a:cubicBezTo>
                      <a:pt x="257" y="485"/>
                      <a:pt x="182" y="437"/>
                      <a:pt x="92" y="502"/>
                    </a:cubicBezTo>
                    <a:cubicBezTo>
                      <a:pt x="92" y="502"/>
                      <a:pt x="145" y="475"/>
                      <a:pt x="190" y="482"/>
                    </a:cubicBezTo>
                    <a:cubicBezTo>
                      <a:pt x="235" y="489"/>
                      <a:pt x="275" y="528"/>
                      <a:pt x="275" y="605"/>
                    </a:cubicBezTo>
                    <a:cubicBezTo>
                      <a:pt x="275" y="681"/>
                      <a:pt x="257" y="753"/>
                      <a:pt x="203" y="800"/>
                    </a:cubicBezTo>
                    <a:close/>
                  </a:path>
                </a:pathLst>
              </a:custGeom>
              <a:solidFill>
                <a:srgbClr val="595959"/>
              </a:solidFill>
              <a:ln>
                <a:noFill/>
              </a:ln>
            </p:spPr>
            <p:txBody>
              <a:bodyPr vert="horz" wrap="square" lIns="121920" tIns="60960" rIns="121920" bIns="60960" numCol="1" anchor="t" anchorCtr="0" compatLnSpc="1"/>
              <a:lstStyle/>
              <a:p>
                <a:endParaRPr lang="zh-CN" altLang="en-US" sz="2400"/>
              </a:p>
            </p:txBody>
          </p:sp>
          <p:sp>
            <p:nvSpPr>
              <p:cNvPr id="75" name="Oval 13">
                <a:extLst>
                  <a:ext uri="{FF2B5EF4-FFF2-40B4-BE49-F238E27FC236}">
                    <a16:creationId xmlns:a16="http://schemas.microsoft.com/office/drawing/2014/main" id="{FDBD0020-A43E-4F0E-8371-F7B21355F81E}"/>
                  </a:ext>
                </a:extLst>
              </p:cNvPr>
              <p:cNvSpPr>
                <a:spLocks noChangeArrowheads="1"/>
              </p:cNvSpPr>
              <p:nvPr/>
            </p:nvSpPr>
            <p:spPr bwMode="auto">
              <a:xfrm>
                <a:off x="4264051" y="2397829"/>
                <a:ext cx="1217332" cy="1072342"/>
              </a:xfrm>
              <a:prstGeom prst="ellipse">
                <a:avLst/>
              </a:prstGeom>
              <a:solidFill>
                <a:srgbClr val="595959"/>
              </a:solidFill>
              <a:ln>
                <a:noFill/>
              </a:ln>
            </p:spPr>
            <p:txBody>
              <a:bodyPr vert="horz" wrap="square" lIns="0" tIns="0" rIns="0" bIns="0" numCol="1" anchor="t" anchorCtr="0" compatLnSpc="1"/>
              <a:lstStyle/>
              <a:p>
                <a:pPr algn="ctr">
                  <a:lnSpc>
                    <a:spcPct val="150000"/>
                  </a:lnSpc>
                </a:pPr>
                <a:r>
                  <a:rPr lang="en-US" altLang="zh-CN" sz="2400" b="1" dirty="0">
                    <a:solidFill>
                      <a:schemeClr val="bg1"/>
                    </a:solidFill>
                  </a:rPr>
                  <a:t>01</a:t>
                </a:r>
              </a:p>
            </p:txBody>
          </p:sp>
          <p:sp>
            <p:nvSpPr>
              <p:cNvPr id="76" name="Oval 14">
                <a:extLst>
                  <a:ext uri="{FF2B5EF4-FFF2-40B4-BE49-F238E27FC236}">
                    <a16:creationId xmlns:a16="http://schemas.microsoft.com/office/drawing/2014/main" id="{51913145-9C9B-45F4-A7A9-BBC41B43C85B}"/>
                  </a:ext>
                </a:extLst>
              </p:cNvPr>
              <p:cNvSpPr>
                <a:spLocks noChangeArrowheads="1"/>
              </p:cNvSpPr>
              <p:nvPr/>
            </p:nvSpPr>
            <p:spPr bwMode="auto">
              <a:xfrm>
                <a:off x="5508583" y="1611080"/>
                <a:ext cx="1176529" cy="1118430"/>
              </a:xfrm>
              <a:prstGeom prst="ellipse">
                <a:avLst/>
              </a:prstGeom>
              <a:solidFill>
                <a:srgbClr val="0170BD"/>
              </a:solidFill>
              <a:ln>
                <a:noFill/>
              </a:ln>
            </p:spPr>
            <p:txBody>
              <a:bodyPr vert="horz" wrap="square" lIns="0" tIns="0" rIns="0" bIns="0" numCol="1" anchor="t" anchorCtr="0" compatLnSpc="1"/>
              <a:lstStyle/>
              <a:p>
                <a:pPr algn="ctr">
                  <a:lnSpc>
                    <a:spcPct val="150000"/>
                  </a:lnSpc>
                </a:pPr>
                <a:r>
                  <a:rPr lang="en-US" altLang="zh-CN" sz="2400" b="1" dirty="0">
                    <a:solidFill>
                      <a:schemeClr val="bg1"/>
                    </a:solidFill>
                  </a:rPr>
                  <a:t>02</a:t>
                </a:r>
              </a:p>
            </p:txBody>
          </p:sp>
          <p:sp>
            <p:nvSpPr>
              <p:cNvPr id="77" name="Oval 14">
                <a:extLst>
                  <a:ext uri="{FF2B5EF4-FFF2-40B4-BE49-F238E27FC236}">
                    <a16:creationId xmlns:a16="http://schemas.microsoft.com/office/drawing/2014/main" id="{98D0871E-BEE2-4717-A9A8-A4B0E579E8E1}"/>
                  </a:ext>
                </a:extLst>
              </p:cNvPr>
              <p:cNvSpPr>
                <a:spLocks noChangeArrowheads="1"/>
              </p:cNvSpPr>
              <p:nvPr/>
            </p:nvSpPr>
            <p:spPr bwMode="auto">
              <a:xfrm>
                <a:off x="6685113" y="2077287"/>
                <a:ext cx="1217332" cy="1056143"/>
              </a:xfrm>
              <a:prstGeom prst="ellipse">
                <a:avLst/>
              </a:prstGeom>
              <a:solidFill>
                <a:srgbClr val="595959"/>
              </a:solidFill>
              <a:ln>
                <a:noFill/>
              </a:ln>
            </p:spPr>
            <p:txBody>
              <a:bodyPr vert="horz" wrap="square" lIns="0" tIns="0" rIns="0" bIns="0" numCol="1" anchor="t" anchorCtr="0" compatLnSpc="1"/>
              <a:lstStyle/>
              <a:p>
                <a:pPr algn="ctr">
                  <a:lnSpc>
                    <a:spcPct val="150000"/>
                  </a:lnSpc>
                </a:pPr>
                <a:r>
                  <a:rPr lang="en-US" altLang="zh-CN" sz="2400" b="1" dirty="0">
                    <a:solidFill>
                      <a:schemeClr val="bg1"/>
                    </a:solidFill>
                  </a:rPr>
                  <a:t>03</a:t>
                </a:r>
              </a:p>
            </p:txBody>
          </p:sp>
          <p:sp>
            <p:nvSpPr>
              <p:cNvPr id="78" name="Oval 14">
                <a:extLst>
                  <a:ext uri="{FF2B5EF4-FFF2-40B4-BE49-F238E27FC236}">
                    <a16:creationId xmlns:a16="http://schemas.microsoft.com/office/drawing/2014/main" id="{224B03DC-343D-46BC-BD0D-41857561DF1A}"/>
                  </a:ext>
                </a:extLst>
              </p:cNvPr>
              <p:cNvSpPr>
                <a:spLocks noChangeArrowheads="1"/>
              </p:cNvSpPr>
              <p:nvPr/>
            </p:nvSpPr>
            <p:spPr bwMode="auto">
              <a:xfrm>
                <a:off x="6054541" y="3201458"/>
                <a:ext cx="1217332" cy="1077400"/>
              </a:xfrm>
              <a:prstGeom prst="ellipse">
                <a:avLst/>
              </a:prstGeom>
              <a:solidFill>
                <a:srgbClr val="0170BD"/>
              </a:solidFill>
              <a:ln>
                <a:noFill/>
              </a:ln>
            </p:spPr>
            <p:txBody>
              <a:bodyPr vert="horz" wrap="square" lIns="0" tIns="0" rIns="0" bIns="0" numCol="1" anchor="t" anchorCtr="0" compatLnSpc="1"/>
              <a:lstStyle/>
              <a:p>
                <a:pPr algn="ctr">
                  <a:lnSpc>
                    <a:spcPct val="150000"/>
                  </a:lnSpc>
                </a:pPr>
                <a:r>
                  <a:rPr lang="en-US" altLang="zh-CN" sz="2400" b="1" dirty="0">
                    <a:solidFill>
                      <a:schemeClr val="bg1"/>
                    </a:solidFill>
                  </a:rPr>
                  <a:t>04</a:t>
                </a:r>
              </a:p>
            </p:txBody>
          </p:sp>
        </p:grpSp>
        <p:sp>
          <p:nvSpPr>
            <p:cNvPr id="66" name="Oval 14">
              <a:extLst>
                <a:ext uri="{FF2B5EF4-FFF2-40B4-BE49-F238E27FC236}">
                  <a16:creationId xmlns:a16="http://schemas.microsoft.com/office/drawing/2014/main" id="{51913145-9C9B-45F4-A7A9-BBC41B43C85B}"/>
                </a:ext>
              </a:extLst>
            </p:cNvPr>
            <p:cNvSpPr>
              <a:spLocks noChangeArrowheads="1"/>
            </p:cNvSpPr>
            <p:nvPr/>
          </p:nvSpPr>
          <p:spPr bwMode="auto">
            <a:xfrm>
              <a:off x="3109081" y="3019547"/>
              <a:ext cx="744154" cy="833679"/>
            </a:xfrm>
            <a:prstGeom prst="ellipse">
              <a:avLst/>
            </a:prstGeom>
            <a:solidFill>
              <a:srgbClr val="0170BD"/>
            </a:solidFill>
            <a:ln>
              <a:noFill/>
            </a:ln>
          </p:spPr>
          <p:txBody>
            <a:bodyPr vert="horz" wrap="square" lIns="0" tIns="0" rIns="0" bIns="0" numCol="1" anchor="t" anchorCtr="0" compatLnSpc="1"/>
            <a:lstStyle/>
            <a:p>
              <a:pPr algn="ctr">
                <a:lnSpc>
                  <a:spcPct val="150000"/>
                </a:lnSpc>
              </a:pPr>
              <a:r>
                <a:rPr lang="en-US" altLang="zh-CN" sz="2400" b="1" dirty="0" smtClean="0">
                  <a:solidFill>
                    <a:schemeClr val="bg1"/>
                  </a:solidFill>
                </a:rPr>
                <a:t>05</a:t>
              </a:r>
              <a:endParaRPr lang="en-US" altLang="zh-CN" sz="2400" b="1" dirty="0">
                <a:solidFill>
                  <a:schemeClr val="bg1"/>
                </a:solidFill>
              </a:endParaRPr>
            </a:p>
          </p:txBody>
        </p:sp>
      </p:grpSp>
      <p:grpSp>
        <p:nvGrpSpPr>
          <p:cNvPr id="79" name="组合 78">
            <a:extLst>
              <a:ext uri="{FF2B5EF4-FFF2-40B4-BE49-F238E27FC236}">
                <a16:creationId xmlns:a16="http://schemas.microsoft.com/office/drawing/2014/main" id="{947CC25B-8CFE-435D-9837-0A8866ED961B}"/>
              </a:ext>
            </a:extLst>
          </p:cNvPr>
          <p:cNvGrpSpPr/>
          <p:nvPr/>
        </p:nvGrpSpPr>
        <p:grpSpPr>
          <a:xfrm>
            <a:off x="1576250" y="4639642"/>
            <a:ext cx="3240239" cy="1527500"/>
            <a:chOff x="8312632" y="2112983"/>
            <a:chExt cx="3240239" cy="1527500"/>
          </a:xfrm>
        </p:grpSpPr>
        <p:sp>
          <p:nvSpPr>
            <p:cNvPr id="80" name="矩形 79">
              <a:extLst>
                <a:ext uri="{FF2B5EF4-FFF2-40B4-BE49-F238E27FC236}">
                  <a16:creationId xmlns:a16="http://schemas.microsoft.com/office/drawing/2014/main" id="{C87C235D-FB72-462D-B574-E6D871F6F5CB}"/>
                </a:ext>
              </a:extLst>
            </p:cNvPr>
            <p:cNvSpPr/>
            <p:nvPr/>
          </p:nvSpPr>
          <p:spPr>
            <a:xfrm>
              <a:off x="8539844" y="2514021"/>
              <a:ext cx="2775856" cy="1126462"/>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方正姚体" panose="02010601030101010101" pitchFamily="2" charset="-122"/>
                  <a:ea typeface="方正姚体" panose="02010601030101010101" pitchFamily="2" charset="-122"/>
                </a:rPr>
                <a:t>Project management </a:t>
              </a:r>
              <a:r>
                <a:rPr lang="en-US" altLang="zh-CN" sz="1400" dirty="0" smtClean="0">
                  <a:latin typeface="方正姚体" panose="02010601030101010101" pitchFamily="2" charset="-122"/>
                  <a:ea typeface="方正姚体" panose="02010601030101010101" pitchFamily="2" charset="-122"/>
                </a:rPr>
                <a:t>software has </a:t>
              </a:r>
              <a:r>
                <a:rPr lang="en-US" altLang="zh-CN" sz="1400" dirty="0">
                  <a:latin typeface="方正姚体" panose="02010601030101010101" pitchFamily="2" charset="-122"/>
                  <a:ea typeface="方正姚体" panose="02010601030101010101" pitchFamily="2" charset="-122"/>
                </a:rPr>
                <a:t>the capability to help plan, organize, </a:t>
              </a:r>
              <a:r>
                <a:rPr lang="en-US" altLang="zh-CN" sz="1400" dirty="0" smtClean="0">
                  <a:latin typeface="方正姚体" panose="02010601030101010101" pitchFamily="2" charset="-122"/>
                  <a:ea typeface="方正姚体" panose="02010601030101010101" pitchFamily="2" charset="-122"/>
                </a:rPr>
                <a:t>and manage </a:t>
              </a:r>
              <a:r>
                <a:rPr lang="en-US" altLang="zh-CN" sz="1400" dirty="0">
                  <a:latin typeface="方正姚体" panose="02010601030101010101" pitchFamily="2" charset="-122"/>
                  <a:ea typeface="方正姚体" panose="02010601030101010101" pitchFamily="2" charset="-122"/>
                </a:rPr>
                <a:t>resource pools and develop resource estimates.</a:t>
              </a:r>
              <a:endParaRPr lang="zh-CN" altLang="en-US" sz="1400" dirty="0">
                <a:latin typeface="方正姚体" panose="02010601030101010101" pitchFamily="2" charset="-122"/>
                <a:ea typeface="方正姚体" panose="02010601030101010101" pitchFamily="2" charset="-122"/>
              </a:endParaRPr>
            </a:p>
          </p:txBody>
        </p:sp>
        <p:sp>
          <p:nvSpPr>
            <p:cNvPr id="81" name="矩形 80">
              <a:extLst>
                <a:ext uri="{FF2B5EF4-FFF2-40B4-BE49-F238E27FC236}">
                  <a16:creationId xmlns:a16="http://schemas.microsoft.com/office/drawing/2014/main" id="{05A53ADD-0954-40B5-A0A8-3DA051468142}"/>
                </a:ext>
              </a:extLst>
            </p:cNvPr>
            <p:cNvSpPr/>
            <p:nvPr/>
          </p:nvSpPr>
          <p:spPr>
            <a:xfrm>
              <a:off x="8312632" y="2112983"/>
              <a:ext cx="3240239" cy="376129"/>
            </a:xfrm>
            <a:prstGeom prst="rect">
              <a:avLst/>
            </a:prstGeom>
          </p:spPr>
          <p:txBody>
            <a:bodyPr wrap="square">
              <a:spAutoFit/>
              <a:scene3d>
                <a:camera prst="orthographicFront"/>
                <a:lightRig rig="threePt" dir="t"/>
              </a:scene3d>
              <a:sp3d contourW="12700"/>
            </a:bodyPr>
            <a:lstStyle/>
            <a:p>
              <a:pPr algn="ctr">
                <a:lnSpc>
                  <a:spcPct val="120000"/>
                </a:lnSpc>
                <a:defRPr/>
              </a:pPr>
              <a:r>
                <a:rPr lang="en-US" altLang="zh-CN" b="1" dirty="0">
                  <a:latin typeface="方正姚体" panose="02010601030101010101" pitchFamily="2" charset="-122"/>
                  <a:ea typeface="方正姚体" panose="02010601030101010101" pitchFamily="2" charset="-122"/>
                </a:rPr>
                <a:t>Project Management Software</a:t>
              </a:r>
              <a:endParaRPr lang="zh-CN" altLang="en-US" b="1" dirty="0">
                <a:latin typeface="方正姚体" panose="02010601030101010101" pitchFamily="2" charset="-122"/>
                <a:ea typeface="方正姚体" panose="02010601030101010101" pitchFamily="2" charset="-122"/>
              </a:endParaRPr>
            </a:p>
          </p:txBody>
        </p:sp>
      </p:grpSp>
    </p:spTree>
    <p:extLst>
      <p:ext uri="{BB962C8B-B14F-4D97-AF65-F5344CB8AC3E}">
        <p14:creationId xmlns:p14="http://schemas.microsoft.com/office/powerpoint/2010/main" val="5756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Sequence a</a:t>
            </a:r>
            <a:r>
              <a:rPr lang="en-US" altLang="zh-CN" kern="0" dirty="0" smtClean="0">
                <a:latin typeface="+mn-lt"/>
                <a:ea typeface="+mn-ea"/>
                <a:cs typeface="+mn-ea"/>
                <a:sym typeface="+mn-lt"/>
              </a:rPr>
              <a:t>ctivities</a:t>
            </a:r>
            <a:endParaRPr lang="zh-CN" altLang="en-US" dirty="0">
              <a:latin typeface="+mn-lt"/>
              <a:ea typeface="+mn-ea"/>
              <a:cs typeface="+mn-ea"/>
              <a:sym typeface="+mn-lt"/>
            </a:endParaRPr>
          </a:p>
        </p:txBody>
      </p:sp>
      <p:sp>
        <p:nvSpPr>
          <p:cNvPr id="34" name="矩形 33"/>
          <p:cNvSpPr/>
          <p:nvPr/>
        </p:nvSpPr>
        <p:spPr>
          <a:xfrm>
            <a:off x="444834" y="956395"/>
            <a:ext cx="11332747" cy="853952"/>
          </a:xfrm>
          <a:prstGeom prst="rect">
            <a:avLst/>
          </a:prstGeom>
        </p:spPr>
        <p:txBody>
          <a:bodyPr wrap="square">
            <a:spAutoFit/>
          </a:bodyPr>
          <a:lstStyle/>
          <a:p>
            <a:pPr algn="just">
              <a:lnSpc>
                <a:spcPct val="150000"/>
              </a:lnSpc>
            </a:pPr>
            <a:r>
              <a:rPr lang="en-US" altLang="zh-CN" dirty="0">
                <a:latin typeface="方正姚体" panose="02010601030101010101" pitchFamily="2" charset="-122"/>
                <a:ea typeface="方正姚体" panose="02010601030101010101" pitchFamily="2" charset="-122"/>
              </a:rPr>
              <a:t>Sequence </a:t>
            </a:r>
            <a:r>
              <a:rPr lang="en-US" altLang="zh-CN" dirty="0" smtClean="0">
                <a:latin typeface="方正姚体" panose="02010601030101010101" pitchFamily="2" charset="-122"/>
                <a:ea typeface="方正姚体" panose="02010601030101010101" pitchFamily="2" charset="-122"/>
              </a:rPr>
              <a:t>activities </a:t>
            </a:r>
            <a:r>
              <a:rPr lang="en-US" altLang="zh-CN" dirty="0">
                <a:latin typeface="方正姚体" panose="02010601030101010101" pitchFamily="2" charset="-122"/>
                <a:ea typeface="方正姚体" panose="02010601030101010101" pitchFamily="2" charset="-122"/>
              </a:rPr>
              <a:t>is the process of identifying and documenting relationships among the project activities. The key benefit of this process is that it defines the logical sequence of work to obtain the greatest efficiency given </a:t>
            </a:r>
            <a:r>
              <a:rPr lang="en-US" altLang="zh-CN" dirty="0" smtClean="0">
                <a:latin typeface="方正姚体" panose="02010601030101010101" pitchFamily="2" charset="-122"/>
                <a:ea typeface="方正姚体" panose="02010601030101010101" pitchFamily="2" charset="-122"/>
              </a:rPr>
              <a:t>all project </a:t>
            </a:r>
            <a:r>
              <a:rPr lang="en-US" altLang="zh-CN" dirty="0">
                <a:latin typeface="方正姚体" panose="02010601030101010101" pitchFamily="2" charset="-122"/>
                <a:ea typeface="方正姚体" panose="02010601030101010101" pitchFamily="2" charset="-122"/>
              </a:rPr>
              <a:t>constraints.</a:t>
            </a:r>
            <a:endParaRPr lang="zh-CN" altLang="en-US" dirty="0">
              <a:latin typeface="方正姚体" panose="02010601030101010101" pitchFamily="2" charset="-122"/>
              <a:ea typeface="方正姚体" panose="02010601030101010101" pitchFamily="2" charset="-122"/>
            </a:endParaRPr>
          </a:p>
        </p:txBody>
      </p:sp>
      <p:grpSp>
        <p:nvGrpSpPr>
          <p:cNvPr id="35" name="组合 34"/>
          <p:cNvGrpSpPr/>
          <p:nvPr/>
        </p:nvGrpSpPr>
        <p:grpSpPr>
          <a:xfrm>
            <a:off x="830852" y="2462396"/>
            <a:ext cx="4676603" cy="969286"/>
            <a:chOff x="2948190" y="1623678"/>
            <a:chExt cx="4676603" cy="969286"/>
          </a:xfrm>
        </p:grpSpPr>
        <p:sp>
          <p:nvSpPr>
            <p:cNvPr id="36" name="矩形 35"/>
            <p:cNvSpPr/>
            <p:nvPr/>
          </p:nvSpPr>
          <p:spPr>
            <a:xfrm>
              <a:off x="4438239" y="1623678"/>
              <a:ext cx="1909497" cy="338554"/>
            </a:xfrm>
            <a:prstGeom prst="rect">
              <a:avLst/>
            </a:prstGeom>
          </p:spPr>
          <p:txBody>
            <a:bodyPr wrap="none">
              <a:spAutoFit/>
            </a:bodyPr>
            <a:lstStyle/>
            <a:p>
              <a:r>
                <a:rPr lang="zh-CN" altLang="en-US" sz="1600" b="1" dirty="0" smtClean="0">
                  <a:latin typeface="方正姚体" panose="02010601030101010101" pitchFamily="2" charset="-122"/>
                  <a:ea typeface="方正姚体" panose="02010601030101010101" pitchFamily="2" charset="-122"/>
                </a:rPr>
                <a:t>Finish-to-start (FS) </a:t>
              </a:r>
              <a:endParaRPr lang="zh-CN" altLang="en-US" sz="1600" b="1" dirty="0">
                <a:latin typeface="方正姚体" panose="02010601030101010101" pitchFamily="2" charset="-122"/>
                <a:ea typeface="方正姚体" panose="02010601030101010101" pitchFamily="2" charset="-122"/>
              </a:endParaRPr>
            </a:p>
          </p:txBody>
        </p:sp>
        <p:pic>
          <p:nvPicPr>
            <p:cNvPr id="37" name="图片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8190" y="1929413"/>
              <a:ext cx="4676603" cy="663551"/>
            </a:xfrm>
            <a:prstGeom prst="rect">
              <a:avLst/>
            </a:prstGeom>
          </p:spPr>
        </p:pic>
      </p:grpSp>
      <p:grpSp>
        <p:nvGrpSpPr>
          <p:cNvPr id="38" name="组合 37"/>
          <p:cNvGrpSpPr/>
          <p:nvPr/>
        </p:nvGrpSpPr>
        <p:grpSpPr>
          <a:xfrm>
            <a:off x="2269075" y="4379660"/>
            <a:ext cx="1800159" cy="1700925"/>
            <a:chOff x="3053682" y="2713038"/>
            <a:chExt cx="1800159" cy="1700925"/>
          </a:xfrm>
        </p:grpSpPr>
        <p:sp>
          <p:nvSpPr>
            <p:cNvPr id="39" name="矩形 38"/>
            <p:cNvSpPr/>
            <p:nvPr/>
          </p:nvSpPr>
          <p:spPr>
            <a:xfrm>
              <a:off x="3066172" y="2713038"/>
              <a:ext cx="1787669" cy="338554"/>
            </a:xfrm>
            <a:prstGeom prst="rect">
              <a:avLst/>
            </a:prstGeom>
          </p:spPr>
          <p:txBody>
            <a:bodyPr wrap="none">
              <a:spAutoFit/>
            </a:bodyPr>
            <a:lstStyle/>
            <a:p>
              <a:r>
                <a:rPr lang="en-US" altLang="zh-CN" sz="1600" b="1" dirty="0">
                  <a:latin typeface="方正姚体" panose="02010601030101010101" pitchFamily="2" charset="-122"/>
                  <a:ea typeface="方正姚体" panose="02010601030101010101" pitchFamily="2" charset="-122"/>
                </a:rPr>
                <a:t>Start-to-start (SS</a:t>
              </a:r>
              <a:r>
                <a:rPr lang="en-US" altLang="zh-CN" sz="1600" b="1" dirty="0" smtClean="0">
                  <a:latin typeface="方正姚体" panose="02010601030101010101" pitchFamily="2" charset="-122"/>
                  <a:ea typeface="方正姚体" panose="02010601030101010101" pitchFamily="2" charset="-122"/>
                </a:rPr>
                <a:t>)</a:t>
              </a:r>
              <a:endParaRPr lang="zh-CN" altLang="en-US" sz="1600" b="1" dirty="0">
                <a:latin typeface="方正姚体" panose="02010601030101010101" pitchFamily="2" charset="-122"/>
                <a:ea typeface="方正姚体" panose="02010601030101010101" pitchFamily="2" charset="-122"/>
              </a:endParaRPr>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3682" y="3042413"/>
              <a:ext cx="1800159" cy="1371550"/>
            </a:xfrm>
            <a:prstGeom prst="rect">
              <a:avLst/>
            </a:prstGeom>
          </p:spPr>
        </p:pic>
      </p:grpSp>
      <p:grpSp>
        <p:nvGrpSpPr>
          <p:cNvPr id="41" name="组合 40"/>
          <p:cNvGrpSpPr/>
          <p:nvPr/>
        </p:nvGrpSpPr>
        <p:grpSpPr>
          <a:xfrm>
            <a:off x="7784033" y="2123842"/>
            <a:ext cx="1909497" cy="1832320"/>
            <a:chOff x="6899569" y="2068268"/>
            <a:chExt cx="1909497" cy="1832320"/>
          </a:xfrm>
        </p:grpSpPr>
        <p:sp>
          <p:nvSpPr>
            <p:cNvPr id="42" name="矩形 41"/>
            <p:cNvSpPr/>
            <p:nvPr/>
          </p:nvSpPr>
          <p:spPr>
            <a:xfrm>
              <a:off x="6899569" y="2068268"/>
              <a:ext cx="1909497" cy="338554"/>
            </a:xfrm>
            <a:prstGeom prst="rect">
              <a:avLst/>
            </a:prstGeom>
          </p:spPr>
          <p:txBody>
            <a:bodyPr wrap="none">
              <a:spAutoFit/>
            </a:bodyPr>
            <a:lstStyle/>
            <a:p>
              <a:r>
                <a:rPr lang="en-US" altLang="zh-CN" sz="1600" b="1" dirty="0">
                  <a:latin typeface="方正姚体" panose="02010601030101010101" pitchFamily="2" charset="-122"/>
                  <a:ea typeface="方正姚体" panose="02010601030101010101" pitchFamily="2" charset="-122"/>
                </a:rPr>
                <a:t>Finish-to-finish (FF</a:t>
              </a:r>
              <a:r>
                <a:rPr lang="en-US" altLang="zh-CN" sz="1600" b="1" dirty="0" smtClean="0">
                  <a:latin typeface="方正姚体" panose="02010601030101010101" pitchFamily="2" charset="-122"/>
                  <a:ea typeface="方正姚体" panose="02010601030101010101" pitchFamily="2" charset="-122"/>
                </a:rPr>
                <a:t>)</a:t>
              </a:r>
              <a:endParaRPr lang="zh-CN" altLang="en-US" sz="1600" b="1" dirty="0">
                <a:latin typeface="方正姚体" panose="02010601030101010101" pitchFamily="2" charset="-122"/>
                <a:ea typeface="方正姚体" panose="02010601030101010101" pitchFamily="2" charset="-122"/>
              </a:endParaRPr>
            </a:p>
          </p:txBody>
        </p:sp>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2490" y="2497290"/>
              <a:ext cx="1863656" cy="1403298"/>
            </a:xfrm>
            <a:prstGeom prst="rect">
              <a:avLst/>
            </a:prstGeom>
          </p:spPr>
        </p:pic>
      </p:grpSp>
      <p:grpSp>
        <p:nvGrpSpPr>
          <p:cNvPr id="44" name="组合 43"/>
          <p:cNvGrpSpPr/>
          <p:nvPr/>
        </p:nvGrpSpPr>
        <p:grpSpPr>
          <a:xfrm>
            <a:off x="6319030" y="4760412"/>
            <a:ext cx="4902020" cy="1268795"/>
            <a:chOff x="3324730" y="3691106"/>
            <a:chExt cx="4902020" cy="1268795"/>
          </a:xfrm>
        </p:grpSpPr>
        <p:sp>
          <p:nvSpPr>
            <p:cNvPr id="45" name="矩形 44"/>
            <p:cNvSpPr/>
            <p:nvPr/>
          </p:nvSpPr>
          <p:spPr>
            <a:xfrm>
              <a:off x="4852250" y="3691106"/>
              <a:ext cx="1846980" cy="338554"/>
            </a:xfrm>
            <a:prstGeom prst="rect">
              <a:avLst/>
            </a:prstGeom>
          </p:spPr>
          <p:txBody>
            <a:bodyPr wrap="none">
              <a:spAutoFit/>
            </a:bodyPr>
            <a:lstStyle/>
            <a:p>
              <a:r>
                <a:rPr lang="en-US" altLang="zh-CN" sz="1600" b="1" dirty="0">
                  <a:latin typeface="方正姚体" panose="02010601030101010101" pitchFamily="2" charset="-122"/>
                  <a:ea typeface="方正姚体" panose="02010601030101010101" pitchFamily="2" charset="-122"/>
                </a:rPr>
                <a:t>Start-to-finish (SF</a:t>
              </a:r>
              <a:r>
                <a:rPr lang="en-US" altLang="zh-CN" sz="1600" b="1" dirty="0" smtClean="0">
                  <a:latin typeface="方正姚体" panose="02010601030101010101" pitchFamily="2" charset="-122"/>
                  <a:ea typeface="方正姚体" panose="02010601030101010101" pitchFamily="2" charset="-122"/>
                </a:rPr>
                <a:t>)</a:t>
              </a:r>
              <a:endParaRPr lang="zh-CN" altLang="en-US" sz="1600" b="1" dirty="0">
                <a:latin typeface="方正姚体" panose="02010601030101010101" pitchFamily="2" charset="-122"/>
                <a:ea typeface="方正姚体" panose="02010601030101010101" pitchFamily="2" charset="-122"/>
              </a:endParaRPr>
            </a:p>
          </p:txBody>
        </p:sp>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24730" y="4029660"/>
              <a:ext cx="4902020" cy="930241"/>
            </a:xfrm>
            <a:prstGeom prst="rect">
              <a:avLst/>
            </a:prstGeom>
          </p:spPr>
        </p:pic>
      </p:grpSp>
    </p:spTree>
    <p:extLst>
      <p:ext uri="{BB962C8B-B14F-4D97-AF65-F5344CB8AC3E}">
        <p14:creationId xmlns:p14="http://schemas.microsoft.com/office/powerpoint/2010/main" val="142280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Activity </a:t>
            </a:r>
            <a:r>
              <a:rPr lang="en-US" altLang="zh-CN" kern="0" dirty="0" smtClean="0">
                <a:latin typeface="+mn-lt"/>
                <a:ea typeface="+mn-ea"/>
                <a:cs typeface="+mn-ea"/>
                <a:sym typeface="+mn-lt"/>
              </a:rPr>
              <a:t>information</a:t>
            </a:r>
            <a:endParaRPr lang="zh-CN" altLang="en-US" dirty="0">
              <a:latin typeface="+mn-lt"/>
              <a:ea typeface="+mn-ea"/>
              <a:cs typeface="+mn-ea"/>
              <a:sym typeface="+mn-lt"/>
            </a:endParaRPr>
          </a:p>
        </p:txBody>
      </p:sp>
      <p:sp>
        <p:nvSpPr>
          <p:cNvPr id="5" name="Content Placeholder 2"/>
          <p:cNvSpPr txBox="1">
            <a:spLocks/>
          </p:cNvSpPr>
          <p:nvPr/>
        </p:nvSpPr>
        <p:spPr>
          <a:xfrm>
            <a:off x="332072" y="1499329"/>
            <a:ext cx="4946509" cy="4525963"/>
          </a:xfrm>
          <a:prstGeom prst="rect">
            <a:avLst/>
          </a:prstGeom>
        </p:spPr>
        <p:txBody>
          <a:bodyP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latin typeface="方正姚体" panose="02010601030101010101" pitchFamily="2" charset="-122"/>
                <a:ea typeface="方正姚体" panose="02010601030101010101" pitchFamily="2" charset="-122"/>
              </a:rPr>
              <a:t>Activity Information</a:t>
            </a:r>
            <a:r>
              <a:rPr lang="nl-BE" sz="2000" dirty="0">
                <a:latin typeface="方正姚体" panose="02010601030101010101" pitchFamily="2" charset="-122"/>
                <a:ea typeface="方正姚体" panose="02010601030101010101" pitchFamily="2" charset="-122"/>
              </a:rPr>
              <a:t>:</a:t>
            </a:r>
          </a:p>
          <a:p>
            <a:pPr lvl="1">
              <a:lnSpc>
                <a:spcPct val="150000"/>
              </a:lnSpc>
            </a:pPr>
            <a:r>
              <a:rPr lang="en-US" altLang="zh-CN" sz="1800" dirty="0">
                <a:latin typeface="方正姚体" panose="02010601030101010101" pitchFamily="2" charset="-122"/>
                <a:ea typeface="方正姚体" panose="02010601030101010101" pitchFamily="2" charset="-122"/>
              </a:rPr>
              <a:t>Activity</a:t>
            </a:r>
            <a:endParaRPr lang="nl-BE" sz="1800" dirty="0">
              <a:latin typeface="方正姚体" panose="02010601030101010101" pitchFamily="2" charset="-122"/>
              <a:ea typeface="方正姚体" panose="02010601030101010101" pitchFamily="2" charset="-122"/>
            </a:endParaRPr>
          </a:p>
          <a:p>
            <a:pPr lvl="2">
              <a:lnSpc>
                <a:spcPct val="150000"/>
              </a:lnSpc>
            </a:pPr>
            <a:r>
              <a:rPr lang="en-US" altLang="zh-CN" sz="1400" dirty="0">
                <a:latin typeface="方正姚体" panose="02010601030101010101" pitchFamily="2" charset="-122"/>
                <a:ea typeface="方正姚体" panose="02010601030101010101" pitchFamily="2" charset="-122"/>
              </a:rPr>
              <a:t>Duration</a:t>
            </a:r>
          </a:p>
          <a:p>
            <a:pPr lvl="2">
              <a:lnSpc>
                <a:spcPct val="150000"/>
              </a:lnSpc>
            </a:pPr>
            <a:r>
              <a:rPr lang="en-US" altLang="zh-CN" sz="1400" dirty="0">
                <a:latin typeface="方正姚体" panose="02010601030101010101" pitchFamily="2" charset="-122"/>
                <a:ea typeface="方正姚体" panose="02010601030101010101" pitchFamily="2" charset="-122"/>
              </a:rPr>
              <a:t>Resource</a:t>
            </a:r>
          </a:p>
          <a:p>
            <a:pPr lvl="2">
              <a:lnSpc>
                <a:spcPct val="150000"/>
              </a:lnSpc>
            </a:pPr>
            <a:r>
              <a:rPr lang="en-US" altLang="zh-CN" sz="1400" dirty="0">
                <a:latin typeface="方正姚体" panose="02010601030101010101" pitchFamily="2" charset="-122"/>
                <a:ea typeface="方正姚体" panose="02010601030101010101" pitchFamily="2" charset="-122"/>
              </a:rPr>
              <a:t>Cost</a:t>
            </a:r>
          </a:p>
          <a:p>
            <a:pPr lvl="1">
              <a:lnSpc>
                <a:spcPct val="150000"/>
              </a:lnSpc>
            </a:pPr>
            <a:r>
              <a:rPr lang="en-US" altLang="zh-CN" sz="1800" dirty="0">
                <a:latin typeface="方正姚体" panose="02010601030101010101" pitchFamily="2" charset="-122"/>
                <a:ea typeface="方正姚体" panose="02010601030101010101" pitchFamily="2" charset="-122"/>
              </a:rPr>
              <a:t>Sequence Activity</a:t>
            </a:r>
            <a:endParaRPr lang="nl-BE" sz="1800" dirty="0">
              <a:latin typeface="方正姚体" panose="02010601030101010101" pitchFamily="2" charset="-122"/>
              <a:ea typeface="方正姚体" panose="02010601030101010101" pitchFamily="2" charset="-122"/>
            </a:endParaRPr>
          </a:p>
          <a:p>
            <a:pPr lvl="2">
              <a:lnSpc>
                <a:spcPct val="150000"/>
              </a:lnSpc>
            </a:pPr>
            <a:r>
              <a:rPr lang="en-US" altLang="zh-CN" sz="1400" dirty="0">
                <a:latin typeface="方正姚体" panose="02010601030101010101" pitchFamily="2" charset="-122"/>
                <a:ea typeface="方正姚体" panose="02010601030101010101" pitchFamily="2" charset="-122"/>
              </a:rPr>
              <a:t>Finish-Start (</a:t>
            </a:r>
            <a:r>
              <a:rPr lang="nl-BE" sz="1400" dirty="0">
                <a:latin typeface="方正姚体" panose="02010601030101010101" pitchFamily="2" charset="-122"/>
                <a:ea typeface="方正姚体" panose="02010601030101010101" pitchFamily="2" charset="-122"/>
              </a:rPr>
              <a:t>FS) </a:t>
            </a:r>
          </a:p>
          <a:p>
            <a:pPr lvl="2">
              <a:lnSpc>
                <a:spcPct val="150000"/>
              </a:lnSpc>
            </a:pPr>
            <a:r>
              <a:rPr lang="en-US" altLang="zh-CN" sz="1400" dirty="0">
                <a:latin typeface="方正姚体" panose="02010601030101010101" pitchFamily="2" charset="-122"/>
                <a:ea typeface="方正姚体" panose="02010601030101010101" pitchFamily="2" charset="-122"/>
              </a:rPr>
              <a:t>Start-Start</a:t>
            </a:r>
            <a:r>
              <a:rPr lang="zh-CN" altLang="en-US" sz="1400" dirty="0">
                <a:latin typeface="方正姚体" panose="02010601030101010101" pitchFamily="2" charset="-122"/>
                <a:ea typeface="方正姚体" panose="02010601030101010101" pitchFamily="2" charset="-122"/>
              </a:rPr>
              <a:t>（</a:t>
            </a:r>
            <a:r>
              <a:rPr lang="en-US" altLang="zh-CN" sz="1400" dirty="0">
                <a:latin typeface="方正姚体" panose="02010601030101010101" pitchFamily="2" charset="-122"/>
                <a:ea typeface="方正姚体" panose="02010601030101010101" pitchFamily="2" charset="-122"/>
              </a:rPr>
              <a:t>SS</a:t>
            </a:r>
            <a:r>
              <a:rPr lang="zh-CN" altLang="en-US" sz="1400" dirty="0">
                <a:latin typeface="方正姚体" panose="02010601030101010101" pitchFamily="2" charset="-122"/>
                <a:ea typeface="方正姚体" panose="02010601030101010101" pitchFamily="2" charset="-122"/>
              </a:rPr>
              <a:t>）、</a:t>
            </a:r>
            <a:r>
              <a:rPr lang="en-US" altLang="zh-CN" sz="1400" dirty="0">
                <a:latin typeface="方正姚体" panose="02010601030101010101" pitchFamily="2" charset="-122"/>
                <a:ea typeface="方正姚体" panose="02010601030101010101" pitchFamily="2" charset="-122"/>
              </a:rPr>
              <a:t>Start-Finish</a:t>
            </a:r>
            <a:r>
              <a:rPr lang="zh-CN" altLang="en-US" sz="1400" dirty="0">
                <a:latin typeface="方正姚体" panose="02010601030101010101" pitchFamily="2" charset="-122"/>
                <a:ea typeface="方正姚体" panose="02010601030101010101" pitchFamily="2" charset="-122"/>
              </a:rPr>
              <a:t>（</a:t>
            </a:r>
            <a:r>
              <a:rPr lang="en-US" altLang="zh-CN" sz="1400" dirty="0">
                <a:latin typeface="方正姚体" panose="02010601030101010101" pitchFamily="2" charset="-122"/>
                <a:ea typeface="方正姚体" panose="02010601030101010101" pitchFamily="2" charset="-122"/>
              </a:rPr>
              <a:t>SF</a:t>
            </a:r>
            <a:r>
              <a:rPr lang="zh-CN" altLang="en-US" sz="1400" dirty="0">
                <a:latin typeface="方正姚体" panose="02010601030101010101" pitchFamily="2" charset="-122"/>
                <a:ea typeface="方正姚体" panose="02010601030101010101" pitchFamily="2" charset="-122"/>
              </a:rPr>
              <a:t>）、</a:t>
            </a:r>
            <a:r>
              <a:rPr lang="en-US" altLang="zh-CN" sz="1400" dirty="0">
                <a:latin typeface="方正姚体" panose="02010601030101010101" pitchFamily="2" charset="-122"/>
                <a:ea typeface="方正姚体" panose="02010601030101010101" pitchFamily="2" charset="-122"/>
              </a:rPr>
              <a:t>Finish-Finish</a:t>
            </a:r>
            <a:r>
              <a:rPr lang="zh-CN" altLang="en-US" sz="1400" dirty="0">
                <a:latin typeface="方正姚体" panose="02010601030101010101" pitchFamily="2" charset="-122"/>
                <a:ea typeface="方正姚体" panose="02010601030101010101" pitchFamily="2" charset="-122"/>
              </a:rPr>
              <a:t>（</a:t>
            </a:r>
            <a:r>
              <a:rPr lang="en-US" altLang="zh-CN" sz="1400" dirty="0">
                <a:latin typeface="方正姚体" panose="02010601030101010101" pitchFamily="2" charset="-122"/>
                <a:ea typeface="方正姚体" panose="02010601030101010101" pitchFamily="2" charset="-122"/>
              </a:rPr>
              <a:t>FF</a:t>
            </a:r>
            <a:r>
              <a:rPr lang="zh-CN" altLang="en-US" sz="1400" dirty="0">
                <a:latin typeface="方正姚体" panose="02010601030101010101" pitchFamily="2" charset="-122"/>
                <a:ea typeface="方正姚体" panose="02010601030101010101" pitchFamily="2" charset="-122"/>
              </a:rPr>
              <a:t>）</a:t>
            </a:r>
            <a:endParaRPr lang="en-US" altLang="zh-CN" sz="1400" dirty="0">
              <a:latin typeface="方正姚体" panose="02010601030101010101" pitchFamily="2" charset="-122"/>
              <a:ea typeface="方正姚体" panose="02010601030101010101" pitchFamily="2" charset="-122"/>
            </a:endParaRPr>
          </a:p>
          <a:p>
            <a:pPr marL="687600" lvl="2">
              <a:lnSpc>
                <a:spcPct val="150000"/>
              </a:lnSpc>
              <a:spcBef>
                <a:spcPts val="0"/>
              </a:spcBef>
            </a:pPr>
            <a:r>
              <a:rPr lang="en-US" altLang="zh-CN" sz="1800" dirty="0">
                <a:latin typeface="方正姚体" panose="02010601030101010101" pitchFamily="2" charset="-122"/>
                <a:ea typeface="方正姚体" panose="02010601030101010101" pitchFamily="2" charset="-122"/>
              </a:rPr>
              <a:t>Resource Available</a:t>
            </a:r>
            <a:endParaRPr lang="en-US" sz="1800" dirty="0">
              <a:latin typeface="方正姚体" panose="02010601030101010101" pitchFamily="2" charset="-122"/>
              <a:ea typeface="方正姚体" panose="02010601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386400171"/>
              </p:ext>
            </p:extLst>
          </p:nvPr>
        </p:nvGraphicFramePr>
        <p:xfrm>
          <a:off x="5278581" y="1499329"/>
          <a:ext cx="6313618" cy="4836160"/>
        </p:xfrm>
        <a:graphic>
          <a:graphicData uri="http://schemas.openxmlformats.org/drawingml/2006/table">
            <a:tbl>
              <a:tblPr firstRow="1" bandRow="1">
                <a:tableStyleId>{5940675A-B579-460E-94D1-54222C63F5DA}</a:tableStyleId>
              </a:tblPr>
              <a:tblGrid>
                <a:gridCol w="817419">
                  <a:extLst>
                    <a:ext uri="{9D8B030D-6E8A-4147-A177-3AD203B41FA5}">
                      <a16:colId xmlns:a16="http://schemas.microsoft.com/office/drawing/2014/main" val="2261963327"/>
                    </a:ext>
                  </a:extLst>
                </a:gridCol>
                <a:gridCol w="1385455">
                  <a:extLst>
                    <a:ext uri="{9D8B030D-6E8A-4147-A177-3AD203B41FA5}">
                      <a16:colId xmlns:a16="http://schemas.microsoft.com/office/drawing/2014/main" val="3765170360"/>
                    </a:ext>
                  </a:extLst>
                </a:gridCol>
                <a:gridCol w="1814945">
                  <a:extLst>
                    <a:ext uri="{9D8B030D-6E8A-4147-A177-3AD203B41FA5}">
                      <a16:colId xmlns:a16="http://schemas.microsoft.com/office/drawing/2014/main" val="395360657"/>
                    </a:ext>
                  </a:extLst>
                </a:gridCol>
                <a:gridCol w="1163782">
                  <a:extLst>
                    <a:ext uri="{9D8B030D-6E8A-4147-A177-3AD203B41FA5}">
                      <a16:colId xmlns:a16="http://schemas.microsoft.com/office/drawing/2014/main" val="1910434709"/>
                    </a:ext>
                  </a:extLst>
                </a:gridCol>
                <a:gridCol w="1132017">
                  <a:extLst>
                    <a:ext uri="{9D8B030D-6E8A-4147-A177-3AD203B41FA5}">
                      <a16:colId xmlns:a16="http://schemas.microsoft.com/office/drawing/2014/main" val="3996729540"/>
                    </a:ext>
                  </a:extLst>
                </a:gridCol>
              </a:tblGrid>
              <a:tr h="339059">
                <a:tc>
                  <a:txBody>
                    <a:bodyPr/>
                    <a:lstStyle/>
                    <a:p>
                      <a:pPr algn="ctr"/>
                      <a:r>
                        <a:rPr lang="en-US" altLang="zh-CN" sz="1400" dirty="0">
                          <a:latin typeface="方正姚体" panose="02010601030101010101" pitchFamily="2" charset="-122"/>
                          <a:ea typeface="方正姚体" panose="02010601030101010101" pitchFamily="2" charset="-122"/>
                        </a:rPr>
                        <a:t>Activity</a:t>
                      </a:r>
                      <a:endParaRPr lang="zh-CN" altLang="en-US" sz="1400" dirty="0">
                        <a:latin typeface="方正姚体" panose="02010601030101010101" pitchFamily="2" charset="-122"/>
                        <a:ea typeface="方正姚体" panose="02010601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rPr>
                        <a:t>Immediate </a:t>
                      </a:r>
                      <a:r>
                        <a:rPr lang="en-US" altLang="zh-CN" sz="1400" dirty="0" smtClean="0">
                          <a:latin typeface="方正姚体" panose="02010601030101010101" pitchFamily="2" charset="-122"/>
                          <a:ea typeface="方正姚体" panose="02010601030101010101" pitchFamily="2" charset="-122"/>
                        </a:rPr>
                        <a:t>Successor</a:t>
                      </a:r>
                      <a:endParaRPr lang="zh-CN" altLang="en-US" sz="1400" dirty="0">
                        <a:latin typeface="方正姚体" panose="02010601030101010101" pitchFamily="2" charset="-122"/>
                        <a:ea typeface="方正姚体" panose="02010601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rPr>
                        <a:t>Duration/Month</a:t>
                      </a:r>
                      <a:endParaRPr lang="zh-CN" altLang="en-US" sz="1400" dirty="0">
                        <a:latin typeface="方正姚体" panose="02010601030101010101" pitchFamily="2" charset="-122"/>
                        <a:ea typeface="方正姚体" panose="02010601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rPr>
                        <a:t>Resource</a:t>
                      </a:r>
                      <a:endParaRPr lang="zh-CN" altLang="en-US" sz="1400" dirty="0">
                        <a:latin typeface="方正姚体" panose="02010601030101010101" pitchFamily="2" charset="-122"/>
                        <a:ea typeface="方正姚体" panose="02010601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rPr>
                        <a:t>Cost</a:t>
                      </a:r>
                      <a:endParaRPr lang="zh-CN" altLang="en-US" sz="1400" dirty="0">
                        <a:latin typeface="方正姚体" panose="02010601030101010101" pitchFamily="2" charset="-122"/>
                        <a:ea typeface="方正姚体" panose="02010601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72498"/>
                  </a:ext>
                </a:extLst>
              </a:tr>
              <a:tr h="240804">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A</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B,C,D</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0</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0</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0</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4053596"/>
                  </a:ext>
                </a:extLst>
              </a:tr>
              <a:tr h="176127">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B</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E</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4</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7</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80</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9985386"/>
                  </a:ext>
                </a:extLst>
              </a:tr>
              <a:tr h="370840">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C</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J</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9</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3</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36</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7137913"/>
                  </a:ext>
                </a:extLst>
              </a:tr>
              <a:tr h="370840">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D</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F</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1</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2</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25</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069645"/>
                  </a:ext>
                </a:extLst>
              </a:tr>
              <a:tr h="370840">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E</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I</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4</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7</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80</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6057972"/>
                  </a:ext>
                </a:extLst>
              </a:tr>
              <a:tr h="370840">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F</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G</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5</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2</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20</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2054265"/>
                  </a:ext>
                </a:extLst>
              </a:tr>
              <a:tr h="370840">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G</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H,K</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1</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9</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120</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9440882"/>
                  </a:ext>
                </a:extLst>
              </a:tr>
              <a:tr h="370840">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H</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L</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7</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2</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21</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0946891"/>
                  </a:ext>
                </a:extLst>
              </a:tr>
              <a:tr h="370840">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I</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L</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8</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1</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8</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0294746"/>
                  </a:ext>
                </a:extLst>
              </a:tr>
              <a:tr h="370840">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J</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L</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3</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1</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6</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2787434"/>
                  </a:ext>
                </a:extLst>
              </a:tr>
              <a:tr h="370840">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K</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L</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3</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5</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60</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027286"/>
                  </a:ext>
                </a:extLst>
              </a:tr>
              <a:tr h="370840">
                <a:tc>
                  <a:txBody>
                    <a:bodyPr/>
                    <a:lstStyle/>
                    <a:p>
                      <a:pPr algn="ctr"/>
                      <a:r>
                        <a:rPr lang="en-US" altLang="zh-CN" sz="1400">
                          <a:latin typeface="方正姚体" panose="02010601030101010101" pitchFamily="2" charset="-122"/>
                          <a:ea typeface="方正姚体" panose="02010601030101010101" pitchFamily="2" charset="-122"/>
                          <a:cs typeface="Times New Roman" panose="02020603050405020304" pitchFamily="18" charset="0"/>
                        </a:rPr>
                        <a:t>L</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0</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0</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0</a:t>
                      </a:r>
                      <a:endParaRPr lang="zh-CN" altLang="en-US" sz="1400" dirty="0">
                        <a:latin typeface="方正姚体" panose="02010601030101010101" pitchFamily="2" charset="-122"/>
                        <a:ea typeface="方正姚体" panose="02010601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2613873"/>
                  </a:ext>
                </a:extLst>
              </a:tr>
            </a:tbl>
          </a:graphicData>
        </a:graphic>
      </p:graphicFrame>
      <p:sp>
        <p:nvSpPr>
          <p:cNvPr id="7" name="文本框 6"/>
          <p:cNvSpPr txBox="1"/>
          <p:nvPr/>
        </p:nvSpPr>
        <p:spPr>
          <a:xfrm>
            <a:off x="7771258" y="1139000"/>
            <a:ext cx="2605796" cy="338554"/>
          </a:xfrm>
          <a:prstGeom prst="rect">
            <a:avLst/>
          </a:prstGeom>
          <a:noFill/>
        </p:spPr>
        <p:txBody>
          <a:bodyPr wrap="square" rtlCol="0">
            <a:spAutoFit/>
          </a:bodyPr>
          <a:lstStyle/>
          <a:p>
            <a:r>
              <a:rPr lang="en-US" altLang="zh-CN" sz="1600" dirty="0">
                <a:latin typeface="方正姚体" panose="02010601030101010101" pitchFamily="2" charset="-122"/>
                <a:ea typeface="方正姚体" panose="02010601030101010101" pitchFamily="2" charset="-122"/>
              </a:rPr>
              <a:t>Activity Information</a:t>
            </a:r>
            <a:endParaRPr lang="zh-CN" altLang="en-US"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599979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Project </a:t>
            </a:r>
            <a:r>
              <a:rPr lang="en-US" altLang="zh-CN" kern="0" dirty="0" smtClean="0">
                <a:latin typeface="+mn-lt"/>
                <a:ea typeface="+mn-ea"/>
                <a:cs typeface="+mn-ea"/>
                <a:sym typeface="+mn-lt"/>
              </a:rPr>
              <a:t>network</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8" name="矩形 7"/>
              <p:cNvSpPr/>
              <p:nvPr/>
            </p:nvSpPr>
            <p:spPr>
              <a:xfrm>
                <a:off x="424719" y="921677"/>
                <a:ext cx="11398913" cy="3000821"/>
              </a:xfrm>
              <a:prstGeom prst="rect">
                <a:avLst/>
              </a:prstGeom>
            </p:spPr>
            <p:txBody>
              <a:bodyPr wrap="square">
                <a:spAutoFit/>
              </a:bodyPr>
              <a:lstStyle/>
              <a:p>
                <a:pPr algn="just">
                  <a:lnSpc>
                    <a:spcPct val="150000"/>
                  </a:lnSpc>
                </a:pPr>
                <a:r>
                  <a:rPr lang="en-US" altLang="zh-CN" dirty="0" smtClean="0">
                    <a:latin typeface="方正姚体" panose="02010601030101010101" pitchFamily="2" charset="-122"/>
                    <a:ea typeface="方正姚体" panose="02010601030101010101" pitchFamily="2" charset="-122"/>
                  </a:rPr>
                  <a:t>A network consists of nodes and arcs and incorporates all </a:t>
                </a:r>
                <a:r>
                  <a:rPr lang="en-US" altLang="zh-CN" dirty="0">
                    <a:latin typeface="方正姚体" panose="02010601030101010101" pitchFamily="2" charset="-122"/>
                    <a:ea typeface="方正姚体" panose="02010601030101010101" pitchFamily="2" charset="-122"/>
                  </a:rPr>
                  <a:t>the activities and their technological precedence relations. A network can </a:t>
                </a:r>
                <a:r>
                  <a:rPr lang="en-US" altLang="zh-CN" dirty="0" smtClean="0">
                    <a:latin typeface="方正姚体" panose="02010601030101010101" pitchFamily="2" charset="-122"/>
                    <a:ea typeface="方正姚体" panose="02010601030101010101" pitchFamily="2" charset="-122"/>
                  </a:rPr>
                  <a:t>be seen </a:t>
                </a:r>
                <a:r>
                  <a:rPr lang="en-US" altLang="zh-CN" dirty="0">
                    <a:latin typeface="方正姚体" panose="02010601030101010101" pitchFamily="2" charset="-122"/>
                    <a:ea typeface="方正姚体" panose="02010601030101010101" pitchFamily="2" charset="-122"/>
                  </a:rPr>
                  <a:t>as a </a:t>
                </a:r>
                <a:r>
                  <a:rPr lang="en-US" altLang="zh-CN" dirty="0" smtClean="0">
                    <a:latin typeface="方正姚体" panose="02010601030101010101" pitchFamily="2" charset="-122"/>
                    <a:ea typeface="方正姚体" panose="02010601030101010101" pitchFamily="2" charset="-122"/>
                  </a:rPr>
                  <a:t>graph </a:t>
                </a:r>
                <a14:m>
                  <m:oMath xmlns:m="http://schemas.openxmlformats.org/officeDocument/2006/math">
                    <m:r>
                      <a:rPr lang="en-US" altLang="zh-CN" b="0" i="1" smtClean="0">
                        <a:latin typeface="Cambria Math" panose="02040503050406030204" pitchFamily="18" charset="0"/>
                        <a:ea typeface="方正姚体" panose="02010601030101010101" pitchFamily="2" charset="-122"/>
                      </a:rPr>
                      <m:t>𝐺</m:t>
                    </m:r>
                    <m:r>
                      <a:rPr lang="en-US" altLang="zh-CN" b="0" i="1" smtClean="0">
                        <a:latin typeface="Cambria Math" panose="02040503050406030204" pitchFamily="18" charset="0"/>
                        <a:ea typeface="方正姚体" panose="02010601030101010101" pitchFamily="2" charset="-122"/>
                      </a:rPr>
                      <m:t>(</m:t>
                    </m:r>
                    <m:r>
                      <a:rPr lang="en-US" altLang="zh-CN" b="0" i="1" smtClean="0">
                        <a:latin typeface="Cambria Math" panose="02040503050406030204" pitchFamily="18" charset="0"/>
                        <a:ea typeface="方正姚体" panose="02010601030101010101" pitchFamily="2" charset="-122"/>
                      </a:rPr>
                      <m:t>𝑉</m:t>
                    </m:r>
                    <m:r>
                      <a:rPr lang="en-US" altLang="zh-CN" b="0" i="1" smtClean="0">
                        <a:latin typeface="Cambria Math" panose="02040503050406030204" pitchFamily="18" charset="0"/>
                        <a:ea typeface="方正姚体" panose="02010601030101010101" pitchFamily="2" charset="-122"/>
                      </a:rPr>
                      <m:t>,</m:t>
                    </m:r>
                    <m:r>
                      <a:rPr lang="en-US" altLang="zh-CN" b="0" i="1" smtClean="0">
                        <a:latin typeface="Cambria Math" panose="02040503050406030204" pitchFamily="18" charset="0"/>
                        <a:ea typeface="方正姚体" panose="02010601030101010101" pitchFamily="2" charset="-122"/>
                      </a:rPr>
                      <m:t>𝐸</m:t>
                    </m:r>
                    <m:r>
                      <a:rPr lang="en-US" altLang="zh-CN" b="0" i="1" smtClean="0">
                        <a:latin typeface="Cambria Math" panose="02040503050406030204" pitchFamily="18" charset="0"/>
                        <a:ea typeface="方正姚体" panose="02010601030101010101" pitchFamily="2" charset="-122"/>
                      </a:rPr>
                      <m:t>)</m:t>
                    </m:r>
                  </m:oMath>
                </a14:m>
                <a:r>
                  <a:rPr lang="zh-CN" altLang="en-US" dirty="0" smtClean="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where the set </a:t>
                </a:r>
                <a14:m>
                  <m:oMath xmlns:m="http://schemas.openxmlformats.org/officeDocument/2006/math">
                    <m:r>
                      <a:rPr lang="en-US" altLang="zh-CN" b="0" i="1" smtClean="0">
                        <a:latin typeface="Cambria Math" panose="02040503050406030204" pitchFamily="18" charset="0"/>
                        <a:ea typeface="方正姚体" panose="02010601030101010101" pitchFamily="2" charset="-122"/>
                      </a:rPr>
                      <m:t>𝑉</m:t>
                    </m:r>
                  </m:oMath>
                </a14:m>
                <a:r>
                  <a:rPr lang="en-US" altLang="zh-CN" dirty="0">
                    <a:latin typeface="方正姚体" panose="02010601030101010101" pitchFamily="2" charset="-122"/>
                    <a:ea typeface="方正姚体" panose="02010601030101010101" pitchFamily="2" charset="-122"/>
                  </a:rPr>
                  <a:t> is used to denote the set of nodes </a:t>
                </a:r>
                <a:r>
                  <a:rPr lang="en-US" altLang="zh-CN" dirty="0" smtClean="0">
                    <a:latin typeface="方正姚体" panose="02010601030101010101" pitchFamily="2" charset="-122"/>
                    <a:ea typeface="方正姚体" panose="02010601030101010101" pitchFamily="2" charset="-122"/>
                  </a:rPr>
                  <a:t>and </a:t>
                </a:r>
                <a14:m>
                  <m:oMath xmlns:m="http://schemas.openxmlformats.org/officeDocument/2006/math">
                    <m:r>
                      <a:rPr lang="en-US" altLang="zh-CN" b="0" i="1" smtClean="0">
                        <a:latin typeface="Cambria Math" panose="02040503050406030204" pitchFamily="18" charset="0"/>
                        <a:ea typeface="方正姚体" panose="02010601030101010101" pitchFamily="2" charset="-122"/>
                      </a:rPr>
                      <m:t>𝐸</m:t>
                    </m:r>
                  </m:oMath>
                </a14:m>
                <a:r>
                  <a:rPr lang="zh-CN" altLang="en-US" dirty="0" smtClean="0">
                    <a:latin typeface="方正姚体" panose="02010601030101010101" pitchFamily="2" charset="-122"/>
                    <a:ea typeface="方正姚体" panose="02010601030101010101" pitchFamily="2" charset="-122"/>
                  </a:rPr>
                  <a:t> </a:t>
                </a:r>
                <a:r>
                  <a:rPr lang="en-US" altLang="zh-CN" dirty="0" smtClean="0">
                    <a:latin typeface="方正姚体" panose="02010601030101010101" pitchFamily="2" charset="-122"/>
                    <a:ea typeface="方正姚体" panose="02010601030101010101" pitchFamily="2" charset="-122"/>
                  </a:rPr>
                  <a:t>to denote </a:t>
                </a:r>
                <a:r>
                  <a:rPr lang="en-US" altLang="zh-CN" dirty="0">
                    <a:latin typeface="方正姚体" panose="02010601030101010101" pitchFamily="2" charset="-122"/>
                    <a:ea typeface="方正姚体" panose="02010601030101010101" pitchFamily="2" charset="-122"/>
                  </a:rPr>
                  <a:t>the set of arcs</a:t>
                </a:r>
                <a:r>
                  <a:rPr lang="en-US" altLang="zh-CN" dirty="0" smtClean="0">
                    <a:latin typeface="方正姚体" panose="02010601030101010101" pitchFamily="2" charset="-122"/>
                    <a:ea typeface="方正姚体" panose="02010601030101010101" pitchFamily="2" charset="-122"/>
                  </a:rPr>
                  <a:t>.</a:t>
                </a:r>
              </a:p>
              <a:p>
                <a:pPr algn="just">
                  <a:lnSpc>
                    <a:spcPct val="150000"/>
                  </a:lnSpc>
                </a:pPr>
                <a:endParaRPr lang="en-US" altLang="zh-CN" dirty="0">
                  <a:latin typeface="方正姚体" panose="02010601030101010101" pitchFamily="2" charset="-122"/>
                  <a:ea typeface="方正姚体" panose="02010601030101010101" pitchFamily="2" charset="-122"/>
                </a:endParaRPr>
              </a:p>
              <a:p>
                <a:pPr algn="just">
                  <a:lnSpc>
                    <a:spcPct val="150000"/>
                  </a:lnSpc>
                </a:pPr>
                <a:r>
                  <a:rPr lang="en-US" altLang="zh-CN" dirty="0" smtClean="0">
                    <a:latin typeface="方正姚体" panose="02010601030101010101" pitchFamily="2" charset="-122"/>
                    <a:ea typeface="方正姚体" panose="02010601030101010101" pitchFamily="2" charset="-122"/>
                  </a:rPr>
                  <a:t>The set of </a:t>
                </a:r>
                <a:r>
                  <a:rPr lang="en-US" altLang="zh-CN" dirty="0">
                    <a:latin typeface="方正姚体" panose="02010601030101010101" pitchFamily="2" charset="-122"/>
                    <a:ea typeface="方正姚体" panose="02010601030101010101" pitchFamily="2" charset="-122"/>
                  </a:rPr>
                  <a:t>activities of a project and their corresponding technological precedence </a:t>
                </a:r>
                <a:r>
                  <a:rPr lang="en-US" altLang="zh-CN" dirty="0" smtClean="0">
                    <a:latin typeface="方正姚体" panose="02010601030101010101" pitchFamily="2" charset="-122"/>
                    <a:ea typeface="方正姚体" panose="02010601030101010101" pitchFamily="2" charset="-122"/>
                  </a:rPr>
                  <a:t>relations can </a:t>
                </a:r>
                <a:r>
                  <a:rPr lang="en-US" altLang="zh-CN" dirty="0">
                    <a:latin typeface="方正姚体" panose="02010601030101010101" pitchFamily="2" charset="-122"/>
                    <a:ea typeface="方正姚体" panose="02010601030101010101" pitchFamily="2" charset="-122"/>
                  </a:rPr>
                  <a:t>be displayed as a network using two formats</a:t>
                </a:r>
                <a:r>
                  <a:rPr lang="en-US" altLang="zh-CN" dirty="0" smtClean="0">
                    <a:latin typeface="方正姚体" panose="02010601030101010101" pitchFamily="2" charset="-122"/>
                    <a:ea typeface="方正姚体" panose="02010601030101010101" pitchFamily="2" charset="-122"/>
                  </a:rPr>
                  <a:t>:</a:t>
                </a:r>
              </a:p>
              <a:p>
                <a:pPr marL="285750" indent="-285750" algn="just">
                  <a:lnSpc>
                    <a:spcPct val="150000"/>
                  </a:lnSpc>
                  <a:buFont typeface="Arial" panose="020B0604020202020204" pitchFamily="34" charset="0"/>
                  <a:buChar char="•"/>
                </a:pPr>
                <a:r>
                  <a:rPr lang="en-US" altLang="zh-CN" dirty="0">
                    <a:latin typeface="方正姚体" panose="02010601030101010101" pitchFamily="2" charset="-122"/>
                    <a:ea typeface="方正姚体" panose="02010601030101010101" pitchFamily="2" charset="-122"/>
                  </a:rPr>
                  <a:t>an activity-on-the-node (AoN</a:t>
                </a:r>
                <a:r>
                  <a:rPr lang="en-US" altLang="zh-CN" dirty="0" smtClean="0">
                    <a:latin typeface="方正姚体" panose="02010601030101010101" pitchFamily="2" charset="-122"/>
                    <a:ea typeface="方正姚体" panose="02010601030101010101" pitchFamily="2" charset="-122"/>
                  </a:rPr>
                  <a:t>)</a:t>
                </a:r>
              </a:p>
              <a:p>
                <a:pPr marL="285750" indent="-285750" algn="just">
                  <a:lnSpc>
                    <a:spcPct val="150000"/>
                  </a:lnSpc>
                  <a:buFont typeface="Arial" panose="020B0604020202020204" pitchFamily="34" charset="0"/>
                  <a:buChar char="•"/>
                </a:pPr>
                <a:r>
                  <a:rPr lang="en-US" altLang="zh-CN" dirty="0" smtClean="0">
                    <a:latin typeface="方正姚体" panose="02010601030101010101" pitchFamily="2" charset="-122"/>
                    <a:ea typeface="方正姚体" panose="02010601030101010101" pitchFamily="2" charset="-122"/>
                  </a:rPr>
                  <a:t>an </a:t>
                </a:r>
                <a:r>
                  <a:rPr lang="en-US" altLang="zh-CN" dirty="0">
                    <a:latin typeface="方正姚体" panose="02010601030101010101" pitchFamily="2" charset="-122"/>
                    <a:ea typeface="方正姚体" panose="02010601030101010101" pitchFamily="2" charset="-122"/>
                  </a:rPr>
                  <a:t>activity-on-the-arc (AoA)</a:t>
                </a:r>
                <a:endParaRPr lang="zh-CN" altLang="en-US" dirty="0">
                  <a:latin typeface="方正姚体" panose="02010601030101010101" pitchFamily="2" charset="-122"/>
                  <a:ea typeface="方正姚体" panose="02010601030101010101" pitchFamily="2"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424719" y="921677"/>
                <a:ext cx="11398913" cy="3000821"/>
              </a:xfrm>
              <a:prstGeom prst="rect">
                <a:avLst/>
              </a:prstGeom>
              <a:blipFill>
                <a:blip r:embed="rId2"/>
                <a:stretch>
                  <a:fillRect l="-481" r="-428" b="-203"/>
                </a:stretch>
              </a:blipFill>
            </p:spPr>
            <p:txBody>
              <a:bodyPr/>
              <a:lstStyle/>
              <a:p>
                <a:r>
                  <a:rPr lang="zh-CN" altLang="en-US">
                    <a:noFill/>
                  </a:rPr>
                  <a:t> </a:t>
                </a:r>
              </a:p>
            </p:txBody>
          </p:sp>
        </mc:Fallback>
      </mc:AlternateContent>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4019" y="3990109"/>
            <a:ext cx="5730892" cy="2498959"/>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457" y="4073237"/>
            <a:ext cx="4521521" cy="2450062"/>
          </a:xfrm>
          <a:prstGeom prst="rect">
            <a:avLst/>
          </a:prstGeom>
        </p:spPr>
      </p:pic>
    </p:spTree>
    <p:extLst>
      <p:ext uri="{BB962C8B-B14F-4D97-AF65-F5344CB8AC3E}">
        <p14:creationId xmlns:p14="http://schemas.microsoft.com/office/powerpoint/2010/main" val="2262701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Activity on the </a:t>
            </a:r>
            <a:r>
              <a:rPr lang="en-US" altLang="zh-CN" kern="0" dirty="0" smtClean="0">
                <a:latin typeface="+mn-lt"/>
                <a:ea typeface="+mn-ea"/>
                <a:cs typeface="+mn-ea"/>
                <a:sym typeface="+mn-lt"/>
              </a:rPr>
              <a:t>node</a:t>
            </a:r>
            <a:endParaRPr lang="zh-CN" altLang="en-US" dirty="0">
              <a:latin typeface="+mn-lt"/>
              <a:ea typeface="+mn-ea"/>
              <a:cs typeface="+mn-ea"/>
              <a:sym typeface="+mn-lt"/>
            </a:endParaRPr>
          </a:p>
        </p:txBody>
      </p:sp>
      <p:sp>
        <p:nvSpPr>
          <p:cNvPr id="7" name="矩形 6"/>
          <p:cNvSpPr/>
          <p:nvPr/>
        </p:nvSpPr>
        <p:spPr>
          <a:xfrm>
            <a:off x="392899" y="922182"/>
            <a:ext cx="11396504" cy="2585323"/>
          </a:xfrm>
          <a:prstGeom prst="rect">
            <a:avLst/>
          </a:prstGeom>
        </p:spPr>
        <p:txBody>
          <a:bodyPr wrap="square">
            <a:spAutoFit/>
          </a:bodyPr>
          <a:lstStyle/>
          <a:p>
            <a:pPr algn="just">
              <a:lnSpc>
                <a:spcPct val="150000"/>
              </a:lnSpc>
            </a:pPr>
            <a:r>
              <a:rPr lang="en-US" altLang="zh-CN" dirty="0">
                <a:latin typeface="方正姚体" panose="02010601030101010101" pitchFamily="2" charset="-122"/>
                <a:ea typeface="方正姚体" panose="02010601030101010101" pitchFamily="2" charset="-122"/>
              </a:rPr>
              <a:t>An AoN network displays the activities by nodes and precedence relations by </a:t>
            </a:r>
            <a:r>
              <a:rPr lang="en-US" altLang="zh-CN" dirty="0" smtClean="0">
                <a:latin typeface="方正姚体" panose="02010601030101010101" pitchFamily="2" charset="-122"/>
                <a:ea typeface="方正姚体" panose="02010601030101010101" pitchFamily="2" charset="-122"/>
              </a:rPr>
              <a:t>arcs. The </a:t>
            </a:r>
            <a:r>
              <a:rPr lang="en-US" altLang="zh-CN" dirty="0">
                <a:latin typeface="方正姚体" panose="02010601030101010101" pitchFamily="2" charset="-122"/>
                <a:ea typeface="方正姚体" panose="02010601030101010101" pitchFamily="2" charset="-122"/>
              </a:rPr>
              <a:t>three </a:t>
            </a:r>
            <a:r>
              <a:rPr lang="en-US" altLang="zh-CN" dirty="0" smtClean="0">
                <a:latin typeface="方正姚体" panose="02010601030101010101" pitchFamily="2" charset="-122"/>
                <a:ea typeface="方正姚体" panose="02010601030101010101" pitchFamily="2" charset="-122"/>
              </a:rPr>
              <a:t>steps to </a:t>
            </a:r>
            <a:r>
              <a:rPr lang="en-US" altLang="zh-CN" dirty="0">
                <a:latin typeface="方正姚体" panose="02010601030101010101" pitchFamily="2" charset="-122"/>
                <a:ea typeface="方正姚体" panose="02010601030101010101" pitchFamily="2" charset="-122"/>
              </a:rPr>
              <a:t>follow in order to construct an AoN network are</a:t>
            </a:r>
            <a:r>
              <a:rPr lang="en-US" altLang="zh-CN" dirty="0" smtClean="0">
                <a:latin typeface="方正姚体" panose="02010601030101010101" pitchFamily="2" charset="-122"/>
                <a:ea typeface="方正姚体" panose="02010601030101010101" pitchFamily="2" charset="-122"/>
              </a:rPr>
              <a:t>:</a:t>
            </a:r>
          </a:p>
          <a:p>
            <a:pPr marL="342900" indent="-342900" algn="just">
              <a:lnSpc>
                <a:spcPct val="150000"/>
              </a:lnSpc>
              <a:buFont typeface="+mj-lt"/>
              <a:buAutoNum type="arabicPeriod"/>
            </a:pPr>
            <a:r>
              <a:rPr lang="en-US" altLang="zh-CN" dirty="0">
                <a:latin typeface="方正姚体" panose="02010601030101010101" pitchFamily="2" charset="-122"/>
                <a:ea typeface="方正姚体" panose="02010601030101010101" pitchFamily="2" charset="-122"/>
              </a:rPr>
              <a:t>Draw a node for each network activity</a:t>
            </a:r>
            <a:r>
              <a:rPr lang="en-US" altLang="zh-CN" dirty="0" smtClean="0">
                <a:latin typeface="方正姚体" panose="02010601030101010101" pitchFamily="2" charset="-122"/>
                <a:ea typeface="方正姚体" panose="02010601030101010101" pitchFamily="2" charset="-122"/>
              </a:rPr>
              <a:t>.</a:t>
            </a:r>
          </a:p>
          <a:p>
            <a:pPr marL="342900" indent="-342900" algn="just">
              <a:lnSpc>
                <a:spcPct val="150000"/>
              </a:lnSpc>
              <a:buFont typeface="+mj-lt"/>
              <a:buAutoNum type="arabicPeriod"/>
            </a:pPr>
            <a:r>
              <a:rPr lang="en-US" altLang="zh-CN" dirty="0">
                <a:latin typeface="方正姚体" panose="02010601030101010101" pitchFamily="2" charset="-122"/>
                <a:ea typeface="方正姚体" panose="02010601030101010101" pitchFamily="2" charset="-122"/>
              </a:rPr>
              <a:t>Draw an arc for each immediate precedence relation between two activities</a:t>
            </a:r>
            <a:r>
              <a:rPr lang="en-US" altLang="zh-CN" dirty="0" smtClean="0">
                <a:latin typeface="方正姚体" panose="02010601030101010101" pitchFamily="2" charset="-122"/>
                <a:ea typeface="方正姚体" panose="02010601030101010101" pitchFamily="2" charset="-122"/>
              </a:rPr>
              <a:t>.</a:t>
            </a:r>
          </a:p>
          <a:p>
            <a:pPr marL="342900" indent="-342900" algn="just">
              <a:lnSpc>
                <a:spcPct val="150000"/>
              </a:lnSpc>
              <a:buFont typeface="+mj-lt"/>
              <a:buAutoNum type="arabicPeriod"/>
            </a:pPr>
            <a:r>
              <a:rPr lang="en-US" altLang="zh-CN" dirty="0" smtClean="0">
                <a:latin typeface="方正姚体" panose="02010601030101010101" pitchFamily="2" charset="-122"/>
                <a:ea typeface="方正姚体" panose="02010601030101010101" pitchFamily="2" charset="-122"/>
              </a:rPr>
              <a:t>Possibly add a dummy start and dummy end node to force that the network begins with </a:t>
            </a:r>
            <a:r>
              <a:rPr lang="en-US" altLang="zh-CN" dirty="0">
                <a:latin typeface="方正姚体" panose="02010601030101010101" pitchFamily="2" charset="-122"/>
                <a:ea typeface="方正姚体" panose="02010601030101010101" pitchFamily="2" charset="-122"/>
              </a:rPr>
              <a:t>a single start activity and finishes with a single end activity.</a:t>
            </a:r>
            <a:endParaRPr lang="zh-CN" altLang="en-US" dirty="0">
              <a:latin typeface="方正姚体" panose="02010601030101010101" pitchFamily="2" charset="-122"/>
              <a:ea typeface="方正姚体" panose="02010601030101010101" pitchFamily="2"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1014443226"/>
              </p:ext>
            </p:extLst>
          </p:nvPr>
        </p:nvGraphicFramePr>
        <p:xfrm>
          <a:off x="6528932" y="3811846"/>
          <a:ext cx="4492102" cy="2529840"/>
        </p:xfrm>
        <a:graphic>
          <a:graphicData uri="http://schemas.openxmlformats.org/drawingml/2006/table">
            <a:tbl>
              <a:tblPr firstRow="1" bandRow="1">
                <a:tableStyleId>{5C22544A-7EE6-4342-B048-85BDC9FD1C3A}</a:tableStyleId>
              </a:tblPr>
              <a:tblGrid>
                <a:gridCol w="1146016">
                  <a:extLst>
                    <a:ext uri="{9D8B030D-6E8A-4147-A177-3AD203B41FA5}">
                      <a16:colId xmlns:a16="http://schemas.microsoft.com/office/drawing/2014/main" val="59903903"/>
                    </a:ext>
                  </a:extLst>
                </a:gridCol>
                <a:gridCol w="1901865">
                  <a:extLst>
                    <a:ext uri="{9D8B030D-6E8A-4147-A177-3AD203B41FA5}">
                      <a16:colId xmlns:a16="http://schemas.microsoft.com/office/drawing/2014/main" val="3991388415"/>
                    </a:ext>
                  </a:extLst>
                </a:gridCol>
                <a:gridCol w="1444221">
                  <a:extLst>
                    <a:ext uri="{9D8B030D-6E8A-4147-A177-3AD203B41FA5}">
                      <a16:colId xmlns:a16="http://schemas.microsoft.com/office/drawing/2014/main" val="3655963395"/>
                    </a:ext>
                  </a:extLst>
                </a:gridCol>
              </a:tblGrid>
              <a:tr h="275611">
                <a:tc>
                  <a:txBody>
                    <a:bodyPr/>
                    <a:lstStyle/>
                    <a:p>
                      <a:pPr algn="ctr"/>
                      <a:r>
                        <a:rPr lang="en-US" altLang="zh-CN" sz="1400" dirty="0" smtClean="0">
                          <a:latin typeface="方正姚体" panose="02010601030101010101" pitchFamily="2" charset="-122"/>
                          <a:ea typeface="方正姚体" panose="02010601030101010101" pitchFamily="2" charset="-122"/>
                        </a:rPr>
                        <a:t>Activity</a:t>
                      </a:r>
                      <a:endParaRPr lang="zh-CN" altLang="en-US" sz="1400" dirty="0">
                        <a:latin typeface="方正姚体" panose="02010601030101010101" pitchFamily="2" charset="-122"/>
                        <a:ea typeface="方正姚体" panose="02010601030101010101" pitchFamily="2" charset="-122"/>
                      </a:endParaRPr>
                    </a:p>
                  </a:txBody>
                  <a:tcPr/>
                </a:tc>
                <a:tc>
                  <a:txBody>
                    <a:bodyPr/>
                    <a:lstStyle/>
                    <a:p>
                      <a:pPr algn="ctr"/>
                      <a:r>
                        <a:rPr lang="en-US" altLang="zh-CN" sz="1400" dirty="0" smtClean="0">
                          <a:latin typeface="方正姚体" panose="02010601030101010101" pitchFamily="2" charset="-122"/>
                          <a:ea typeface="方正姚体" panose="02010601030101010101" pitchFamily="2" charset="-122"/>
                        </a:rPr>
                        <a:t>Predecessors</a:t>
                      </a:r>
                      <a:endParaRPr lang="zh-CN" altLang="en-US" sz="1400" dirty="0">
                        <a:latin typeface="方正姚体" panose="02010601030101010101" pitchFamily="2" charset="-122"/>
                        <a:ea typeface="方正姚体" panose="02010601030101010101" pitchFamily="2" charset="-122"/>
                      </a:endParaRPr>
                    </a:p>
                  </a:txBody>
                  <a:tcPr/>
                </a:tc>
                <a:tc>
                  <a:txBody>
                    <a:bodyPr/>
                    <a:lstStyle/>
                    <a:p>
                      <a:pPr algn="ctr"/>
                      <a:r>
                        <a:rPr lang="en-US" altLang="zh-CN" sz="1400" dirty="0" smtClean="0">
                          <a:latin typeface="方正姚体" panose="02010601030101010101" pitchFamily="2" charset="-122"/>
                          <a:ea typeface="方正姚体" panose="02010601030101010101" pitchFamily="2" charset="-122"/>
                        </a:rPr>
                        <a:t>Successors</a:t>
                      </a:r>
                      <a:endParaRPr lang="zh-CN" altLang="en-US" sz="14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4220247264"/>
                  </a:ext>
                </a:extLst>
              </a:tr>
              <a:tr h="370840">
                <a:tc>
                  <a:txBody>
                    <a:bodyPr/>
                    <a:lstStyle/>
                    <a:p>
                      <a:pPr algn="ctr"/>
                      <a:r>
                        <a:rPr lang="en-US" altLang="zh-CN" sz="1400" dirty="0" smtClean="0">
                          <a:latin typeface="方正姚体" panose="02010601030101010101" pitchFamily="2" charset="-122"/>
                          <a:ea typeface="方正姚体" panose="02010601030101010101" pitchFamily="2" charset="-122"/>
                        </a:rPr>
                        <a:t>A</a:t>
                      </a:r>
                      <a:endParaRPr lang="zh-CN" altLang="en-US" sz="1400" dirty="0">
                        <a:latin typeface="方正姚体" panose="02010601030101010101" pitchFamily="2" charset="-122"/>
                        <a:ea typeface="方正姚体" panose="02010601030101010101" pitchFamily="2" charset="-122"/>
                      </a:endParaRPr>
                    </a:p>
                  </a:txBody>
                  <a:tcPr anchor="ctr"/>
                </a:tc>
                <a:tc>
                  <a:txBody>
                    <a:bodyPr/>
                    <a:lstStyle/>
                    <a:p>
                      <a:pPr algn="ctr"/>
                      <a:endParaRPr lang="zh-CN" altLang="en-US" sz="1400" dirty="0">
                        <a:latin typeface="方正姚体" panose="02010601030101010101" pitchFamily="2" charset="-122"/>
                        <a:ea typeface="方正姚体" panose="02010601030101010101" pitchFamily="2" charset="-122"/>
                      </a:endParaRPr>
                    </a:p>
                  </a:txBody>
                  <a:tcPr/>
                </a:tc>
                <a:tc>
                  <a:txBody>
                    <a:bodyPr/>
                    <a:lstStyle/>
                    <a:p>
                      <a:pPr algn="ctr"/>
                      <a:r>
                        <a:rPr lang="en-US" altLang="zh-CN" sz="1400" dirty="0" smtClean="0">
                          <a:latin typeface="方正姚体" panose="02010601030101010101" pitchFamily="2" charset="-122"/>
                          <a:ea typeface="方正姚体" panose="02010601030101010101" pitchFamily="2" charset="-122"/>
                        </a:rPr>
                        <a:t>B,C</a:t>
                      </a:r>
                      <a:endParaRPr lang="zh-CN" altLang="en-US" sz="14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2870386387"/>
                  </a:ext>
                </a:extLst>
              </a:tr>
              <a:tr h="370840">
                <a:tc>
                  <a:txBody>
                    <a:bodyPr/>
                    <a:lstStyle/>
                    <a:p>
                      <a:pPr algn="ctr"/>
                      <a:r>
                        <a:rPr lang="en-US" altLang="zh-CN" sz="1400" dirty="0" smtClean="0">
                          <a:latin typeface="方正姚体" panose="02010601030101010101" pitchFamily="2" charset="-122"/>
                          <a:ea typeface="方正姚体" panose="02010601030101010101" pitchFamily="2" charset="-122"/>
                        </a:rPr>
                        <a:t>B</a:t>
                      </a:r>
                      <a:endParaRPr lang="zh-CN" altLang="en-US" sz="14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400" dirty="0" smtClean="0">
                          <a:latin typeface="方正姚体" panose="02010601030101010101" pitchFamily="2" charset="-122"/>
                          <a:ea typeface="方正姚体" panose="02010601030101010101" pitchFamily="2" charset="-122"/>
                        </a:rPr>
                        <a:t>A</a:t>
                      </a:r>
                      <a:endParaRPr lang="zh-CN" altLang="en-US" sz="1400" dirty="0">
                        <a:latin typeface="方正姚体" panose="02010601030101010101" pitchFamily="2" charset="-122"/>
                        <a:ea typeface="方正姚体" panose="02010601030101010101" pitchFamily="2" charset="-122"/>
                      </a:endParaRPr>
                    </a:p>
                  </a:txBody>
                  <a:tcPr/>
                </a:tc>
                <a:tc>
                  <a:txBody>
                    <a:bodyPr/>
                    <a:lstStyle/>
                    <a:p>
                      <a:pPr algn="ctr"/>
                      <a:r>
                        <a:rPr lang="en-US" altLang="zh-CN" sz="1400" dirty="0" smtClean="0">
                          <a:latin typeface="方正姚体" panose="02010601030101010101" pitchFamily="2" charset="-122"/>
                          <a:ea typeface="方正姚体" panose="02010601030101010101" pitchFamily="2" charset="-122"/>
                        </a:rPr>
                        <a:t>D</a:t>
                      </a:r>
                      <a:endParaRPr lang="zh-CN" altLang="en-US" sz="14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3350169978"/>
                  </a:ext>
                </a:extLst>
              </a:tr>
              <a:tr h="370840">
                <a:tc>
                  <a:txBody>
                    <a:bodyPr/>
                    <a:lstStyle/>
                    <a:p>
                      <a:pPr algn="ctr"/>
                      <a:r>
                        <a:rPr lang="en-US" altLang="zh-CN" sz="1400" dirty="0" smtClean="0">
                          <a:latin typeface="方正姚体" panose="02010601030101010101" pitchFamily="2" charset="-122"/>
                          <a:ea typeface="方正姚体" panose="02010601030101010101" pitchFamily="2" charset="-122"/>
                        </a:rPr>
                        <a:t>C</a:t>
                      </a:r>
                      <a:endParaRPr lang="zh-CN" altLang="en-US" sz="14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400" dirty="0" smtClean="0">
                          <a:latin typeface="方正姚体" panose="02010601030101010101" pitchFamily="2" charset="-122"/>
                          <a:ea typeface="方正姚体" panose="02010601030101010101" pitchFamily="2" charset="-122"/>
                        </a:rPr>
                        <a:t>A</a:t>
                      </a:r>
                      <a:endParaRPr lang="zh-CN" altLang="en-US" sz="1400" dirty="0">
                        <a:latin typeface="方正姚体" panose="02010601030101010101" pitchFamily="2" charset="-122"/>
                        <a:ea typeface="方正姚体" panose="02010601030101010101" pitchFamily="2" charset="-122"/>
                      </a:endParaRPr>
                    </a:p>
                  </a:txBody>
                  <a:tcPr/>
                </a:tc>
                <a:tc>
                  <a:txBody>
                    <a:bodyPr/>
                    <a:lstStyle/>
                    <a:p>
                      <a:pPr algn="ctr"/>
                      <a:r>
                        <a:rPr lang="en-US" altLang="zh-CN" sz="1400" dirty="0" smtClean="0">
                          <a:latin typeface="方正姚体" panose="02010601030101010101" pitchFamily="2" charset="-122"/>
                          <a:ea typeface="方正姚体" panose="02010601030101010101" pitchFamily="2" charset="-122"/>
                        </a:rPr>
                        <a:t>D,E</a:t>
                      </a:r>
                      <a:endParaRPr lang="zh-CN" altLang="en-US" sz="14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2463012605"/>
                  </a:ext>
                </a:extLst>
              </a:tr>
              <a:tr h="370840">
                <a:tc>
                  <a:txBody>
                    <a:bodyPr/>
                    <a:lstStyle/>
                    <a:p>
                      <a:pPr algn="ctr"/>
                      <a:r>
                        <a:rPr lang="en-US" altLang="zh-CN" sz="1400" dirty="0" smtClean="0">
                          <a:latin typeface="方正姚体" panose="02010601030101010101" pitchFamily="2" charset="-122"/>
                          <a:ea typeface="方正姚体" panose="02010601030101010101" pitchFamily="2" charset="-122"/>
                        </a:rPr>
                        <a:t>D</a:t>
                      </a:r>
                      <a:endParaRPr lang="zh-CN" altLang="en-US" sz="14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400" dirty="0" smtClean="0">
                          <a:latin typeface="方正姚体" panose="02010601030101010101" pitchFamily="2" charset="-122"/>
                          <a:ea typeface="方正姚体" panose="02010601030101010101" pitchFamily="2" charset="-122"/>
                        </a:rPr>
                        <a:t>B,C</a:t>
                      </a:r>
                      <a:endParaRPr lang="zh-CN" altLang="en-US" sz="1400" dirty="0">
                        <a:latin typeface="方正姚体" panose="02010601030101010101" pitchFamily="2" charset="-122"/>
                        <a:ea typeface="方正姚体" panose="02010601030101010101" pitchFamily="2" charset="-122"/>
                      </a:endParaRPr>
                    </a:p>
                  </a:txBody>
                  <a:tcPr/>
                </a:tc>
                <a:tc>
                  <a:txBody>
                    <a:bodyPr/>
                    <a:lstStyle/>
                    <a:p>
                      <a:pPr algn="ctr"/>
                      <a:r>
                        <a:rPr lang="en-US" altLang="zh-CN" sz="1400" dirty="0" smtClean="0">
                          <a:latin typeface="方正姚体" panose="02010601030101010101" pitchFamily="2" charset="-122"/>
                          <a:ea typeface="方正姚体" panose="02010601030101010101" pitchFamily="2" charset="-122"/>
                        </a:rPr>
                        <a:t>F</a:t>
                      </a:r>
                      <a:endParaRPr lang="zh-CN" altLang="en-US" sz="14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3910542792"/>
                  </a:ext>
                </a:extLst>
              </a:tr>
              <a:tr h="370840">
                <a:tc>
                  <a:txBody>
                    <a:bodyPr/>
                    <a:lstStyle/>
                    <a:p>
                      <a:pPr algn="ctr"/>
                      <a:r>
                        <a:rPr lang="en-US" altLang="zh-CN" sz="1400" dirty="0" smtClean="0">
                          <a:latin typeface="方正姚体" panose="02010601030101010101" pitchFamily="2" charset="-122"/>
                          <a:ea typeface="方正姚体" panose="02010601030101010101" pitchFamily="2" charset="-122"/>
                        </a:rPr>
                        <a:t>E</a:t>
                      </a:r>
                      <a:endParaRPr lang="zh-CN" altLang="en-US" sz="14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400" dirty="0" smtClean="0">
                          <a:latin typeface="方正姚体" panose="02010601030101010101" pitchFamily="2" charset="-122"/>
                          <a:ea typeface="方正姚体" panose="02010601030101010101" pitchFamily="2" charset="-122"/>
                        </a:rPr>
                        <a:t>C</a:t>
                      </a:r>
                      <a:endParaRPr lang="zh-CN" altLang="en-US" sz="1400" dirty="0">
                        <a:latin typeface="方正姚体" panose="02010601030101010101" pitchFamily="2" charset="-122"/>
                        <a:ea typeface="方正姚体" panose="02010601030101010101" pitchFamily="2" charset="-122"/>
                      </a:endParaRPr>
                    </a:p>
                  </a:txBody>
                  <a:tcPr/>
                </a:tc>
                <a:tc>
                  <a:txBody>
                    <a:bodyPr/>
                    <a:lstStyle/>
                    <a:p>
                      <a:pPr algn="ctr"/>
                      <a:endParaRPr lang="zh-CN" altLang="en-US" sz="14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829138084"/>
                  </a:ext>
                </a:extLst>
              </a:tr>
              <a:tr h="370840">
                <a:tc>
                  <a:txBody>
                    <a:bodyPr/>
                    <a:lstStyle/>
                    <a:p>
                      <a:pPr algn="ctr"/>
                      <a:r>
                        <a:rPr lang="en-US" altLang="zh-CN" sz="1400" dirty="0" smtClean="0">
                          <a:latin typeface="方正姚体" panose="02010601030101010101" pitchFamily="2" charset="-122"/>
                          <a:ea typeface="方正姚体" panose="02010601030101010101" pitchFamily="2" charset="-122"/>
                        </a:rPr>
                        <a:t>F</a:t>
                      </a:r>
                      <a:endParaRPr lang="zh-CN" altLang="en-US" sz="14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400" dirty="0" smtClean="0">
                          <a:latin typeface="方正姚体" panose="02010601030101010101" pitchFamily="2" charset="-122"/>
                          <a:ea typeface="方正姚体" panose="02010601030101010101" pitchFamily="2" charset="-122"/>
                        </a:rPr>
                        <a:t>D</a:t>
                      </a:r>
                      <a:endParaRPr lang="zh-CN" altLang="en-US" sz="1400" dirty="0">
                        <a:latin typeface="方正姚体" panose="02010601030101010101" pitchFamily="2" charset="-122"/>
                        <a:ea typeface="方正姚体" panose="02010601030101010101" pitchFamily="2" charset="-122"/>
                      </a:endParaRPr>
                    </a:p>
                  </a:txBody>
                  <a:tcPr/>
                </a:tc>
                <a:tc>
                  <a:txBody>
                    <a:bodyPr/>
                    <a:lstStyle/>
                    <a:p>
                      <a:pPr algn="ctr"/>
                      <a:endParaRPr lang="zh-CN" altLang="en-US" sz="14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657198424"/>
                  </a:ext>
                </a:extLst>
              </a:tr>
            </a:tbl>
          </a:graphicData>
        </a:graphic>
      </p:graphicFrame>
      <p:pic>
        <p:nvPicPr>
          <p:cNvPr id="12" name="图片 11"/>
          <p:cNvPicPr>
            <a:picLocks noChangeAspect="1"/>
          </p:cNvPicPr>
          <p:nvPr/>
        </p:nvPicPr>
        <p:blipFill>
          <a:blip r:embed="rId2"/>
          <a:stretch>
            <a:fillRect/>
          </a:stretch>
        </p:blipFill>
        <p:spPr>
          <a:xfrm>
            <a:off x="1173445" y="4236565"/>
            <a:ext cx="4061813" cy="1648137"/>
          </a:xfrm>
          <a:prstGeom prst="rect">
            <a:avLst/>
          </a:prstGeom>
        </p:spPr>
      </p:pic>
    </p:spTree>
    <p:extLst>
      <p:ext uri="{BB962C8B-B14F-4D97-AF65-F5344CB8AC3E}">
        <p14:creationId xmlns:p14="http://schemas.microsoft.com/office/powerpoint/2010/main" val="3286623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Rules for c</a:t>
            </a:r>
            <a:r>
              <a:rPr lang="en-US" altLang="zh-CN" kern="0" dirty="0" smtClean="0">
                <a:latin typeface="+mn-lt"/>
                <a:ea typeface="+mn-ea"/>
                <a:cs typeface="+mn-ea"/>
                <a:sym typeface="+mn-lt"/>
              </a:rPr>
              <a:t>onstructing </a:t>
            </a:r>
            <a:r>
              <a:rPr lang="en-US" altLang="zh-CN" kern="0" dirty="0">
                <a:latin typeface="+mn-lt"/>
                <a:ea typeface="+mn-ea"/>
                <a:cs typeface="+mn-ea"/>
                <a:sym typeface="+mn-lt"/>
              </a:rPr>
              <a:t>AoN n</a:t>
            </a:r>
            <a:r>
              <a:rPr lang="en-US" altLang="zh-CN" kern="0" dirty="0" smtClean="0">
                <a:latin typeface="+mn-lt"/>
                <a:ea typeface="+mn-ea"/>
                <a:cs typeface="+mn-ea"/>
                <a:sym typeface="+mn-lt"/>
              </a:rPr>
              <a:t>etworks</a:t>
            </a:r>
            <a:endParaRPr lang="zh-CN" altLang="en-US" dirty="0">
              <a:latin typeface="+mn-lt"/>
              <a:ea typeface="+mn-ea"/>
              <a:cs typeface="+mn-ea"/>
              <a:sym typeface="+mn-lt"/>
            </a:endParaRPr>
          </a:p>
        </p:txBody>
      </p:sp>
      <p:grpSp>
        <p:nvGrpSpPr>
          <p:cNvPr id="8" name="组合 7"/>
          <p:cNvGrpSpPr/>
          <p:nvPr/>
        </p:nvGrpSpPr>
        <p:grpSpPr>
          <a:xfrm>
            <a:off x="1551908" y="1171583"/>
            <a:ext cx="4367310" cy="496747"/>
            <a:chOff x="240507" y="1038983"/>
            <a:chExt cx="4367310" cy="496747"/>
          </a:xfrm>
        </p:grpSpPr>
        <p:sp>
          <p:nvSpPr>
            <p:cNvPr id="9" name="矩形 8"/>
            <p:cNvSpPr/>
            <p:nvPr/>
          </p:nvSpPr>
          <p:spPr>
            <a:xfrm>
              <a:off x="652888" y="1038983"/>
              <a:ext cx="3954929"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The logic between activities must be </a:t>
              </a:r>
              <a:r>
                <a:rPr lang="en-US" altLang="zh-CN" dirty="0" smtClean="0">
                  <a:latin typeface="方正姚体" panose="02010601030101010101" pitchFamily="2" charset="-122"/>
                  <a:ea typeface="方正姚体" panose="02010601030101010101" pitchFamily="2" charset="-122"/>
                </a:rPr>
                <a:t>right</a:t>
              </a:r>
              <a:endParaRPr lang="en-US" altLang="zh-CN" dirty="0">
                <a:latin typeface="方正姚体" panose="02010601030101010101" pitchFamily="2" charset="-122"/>
                <a:ea typeface="方正姚体" panose="02010601030101010101" pitchFamily="2" charset="-122"/>
              </a:endParaRPr>
            </a:p>
          </p:txBody>
        </p:sp>
        <p:grpSp>
          <p:nvGrpSpPr>
            <p:cNvPr id="10" name="组合 9"/>
            <p:cNvGrpSpPr/>
            <p:nvPr/>
          </p:nvGrpSpPr>
          <p:grpSpPr>
            <a:xfrm>
              <a:off x="240507" y="1045872"/>
              <a:ext cx="489858" cy="489858"/>
              <a:chOff x="801490" y="1902682"/>
              <a:chExt cx="489858" cy="489858"/>
            </a:xfrm>
          </p:grpSpPr>
          <p:sp>
            <p:nvSpPr>
              <p:cNvPr id="14" name="椭圆 13">
                <a:extLst>
                  <a:ext uri="{FF2B5EF4-FFF2-40B4-BE49-F238E27FC236}">
                    <a16:creationId xmlns:a16="http://schemas.microsoft.com/office/drawing/2014/main" id="{B9E3DBAE-FB62-404F-91E9-0DCF13278DF8}"/>
                  </a:ext>
                </a:extLst>
              </p:cNvPr>
              <p:cNvSpPr/>
              <p:nvPr/>
            </p:nvSpPr>
            <p:spPr>
              <a:xfrm>
                <a:off x="801490" y="190268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sp>
            <p:nvSpPr>
              <p:cNvPr id="15" name="任意多边形: 形状 138">
                <a:extLst>
                  <a:ext uri="{FF2B5EF4-FFF2-40B4-BE49-F238E27FC236}">
                    <a16:creationId xmlns:a16="http://schemas.microsoft.com/office/drawing/2014/main" id="{315D6878-4F66-4E26-A277-4A55C6D16140}"/>
                  </a:ext>
                </a:extLst>
              </p:cNvPr>
              <p:cNvSpPr>
                <a:spLocks/>
              </p:cNvSpPr>
              <p:nvPr/>
            </p:nvSpPr>
            <p:spPr bwMode="auto">
              <a:xfrm>
                <a:off x="956432" y="2053757"/>
                <a:ext cx="179973" cy="17997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grpSp>
      <p:grpSp>
        <p:nvGrpSpPr>
          <p:cNvPr id="16" name="组合 15"/>
          <p:cNvGrpSpPr/>
          <p:nvPr/>
        </p:nvGrpSpPr>
        <p:grpSpPr>
          <a:xfrm>
            <a:off x="1551908" y="2691436"/>
            <a:ext cx="1475493" cy="496747"/>
            <a:chOff x="238413" y="1876258"/>
            <a:chExt cx="1475493" cy="496747"/>
          </a:xfrm>
        </p:grpSpPr>
        <p:grpSp>
          <p:nvGrpSpPr>
            <p:cNvPr id="17" name="组合 16"/>
            <p:cNvGrpSpPr/>
            <p:nvPr/>
          </p:nvGrpSpPr>
          <p:grpSpPr>
            <a:xfrm>
              <a:off x="238413" y="1876258"/>
              <a:ext cx="1475493" cy="496747"/>
              <a:chOff x="240507" y="1038983"/>
              <a:chExt cx="1475493" cy="496747"/>
            </a:xfrm>
          </p:grpSpPr>
          <p:sp>
            <p:nvSpPr>
              <p:cNvPr id="19" name="矩形 18"/>
              <p:cNvSpPr/>
              <p:nvPr/>
            </p:nvSpPr>
            <p:spPr>
              <a:xfrm>
                <a:off x="652888" y="1038983"/>
                <a:ext cx="1063112"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No cycles</a:t>
                </a:r>
              </a:p>
            </p:txBody>
          </p:sp>
          <p:sp>
            <p:nvSpPr>
              <p:cNvPr id="20" name="椭圆 19">
                <a:extLst>
                  <a:ext uri="{FF2B5EF4-FFF2-40B4-BE49-F238E27FC236}">
                    <a16:creationId xmlns:a16="http://schemas.microsoft.com/office/drawing/2014/main" id="{B9E3DBAE-FB62-404F-91E9-0DCF13278DF8}"/>
                  </a:ext>
                </a:extLst>
              </p:cNvPr>
              <p:cNvSpPr/>
              <p:nvPr/>
            </p:nvSpPr>
            <p:spPr>
              <a:xfrm>
                <a:off x="240507" y="104587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grpSp>
        <p:sp>
          <p:nvSpPr>
            <p:cNvPr id="18" name="任意多边形: 形状 136">
              <a:extLst>
                <a:ext uri="{FF2B5EF4-FFF2-40B4-BE49-F238E27FC236}">
                  <a16:creationId xmlns:a16="http://schemas.microsoft.com/office/drawing/2014/main" id="{F217D07D-4239-4679-A048-D56683BD44B2}"/>
                </a:ext>
              </a:extLst>
            </p:cNvPr>
            <p:cNvSpPr>
              <a:spLocks/>
            </p:cNvSpPr>
            <p:nvPr/>
          </p:nvSpPr>
          <p:spPr bwMode="auto">
            <a:xfrm>
              <a:off x="373237" y="2013900"/>
              <a:ext cx="219920" cy="185553"/>
            </a:xfrm>
            <a:custGeom>
              <a:avLst/>
              <a:gdLst>
                <a:gd name="connsiteX0" fmla="*/ 19050 w 331788"/>
                <a:gd name="connsiteY0" fmla="*/ 213226 h 286251"/>
                <a:gd name="connsiteX1" fmla="*/ 151105 w 331788"/>
                <a:gd name="connsiteY1" fmla="*/ 213226 h 286251"/>
                <a:gd name="connsiteX2" fmla="*/ 151105 w 331788"/>
                <a:gd name="connsiteY2" fmla="*/ 278564 h 286251"/>
                <a:gd name="connsiteX3" fmla="*/ 152400 w 331788"/>
                <a:gd name="connsiteY3" fmla="*/ 286251 h 286251"/>
                <a:gd name="connsiteX4" fmla="*/ 25523 w 331788"/>
                <a:gd name="connsiteY4" fmla="*/ 286251 h 286251"/>
                <a:gd name="connsiteX5" fmla="*/ 19050 w 331788"/>
                <a:gd name="connsiteY5" fmla="*/ 278564 h 286251"/>
                <a:gd name="connsiteX6" fmla="*/ 19050 w 331788"/>
                <a:gd name="connsiteY6" fmla="*/ 213226 h 286251"/>
                <a:gd name="connsiteX7" fmla="*/ 185265 w 331788"/>
                <a:gd name="connsiteY7" fmla="*/ 165601 h 286251"/>
                <a:gd name="connsiteX8" fmla="*/ 308448 w 331788"/>
                <a:gd name="connsiteY8" fmla="*/ 165601 h 286251"/>
                <a:gd name="connsiteX9" fmla="*/ 313635 w 331788"/>
                <a:gd name="connsiteY9" fmla="*/ 165601 h 286251"/>
                <a:gd name="connsiteX10" fmla="*/ 331788 w 331788"/>
                <a:gd name="connsiteY10" fmla="*/ 187421 h 286251"/>
                <a:gd name="connsiteX11" fmla="*/ 331788 w 331788"/>
                <a:gd name="connsiteY11" fmla="*/ 278550 h 286251"/>
                <a:gd name="connsiteX12" fmla="*/ 324008 w 331788"/>
                <a:gd name="connsiteY12" fmla="*/ 286251 h 286251"/>
                <a:gd name="connsiteX13" fmla="*/ 169705 w 331788"/>
                <a:gd name="connsiteY13" fmla="*/ 286251 h 286251"/>
                <a:gd name="connsiteX14" fmla="*/ 161925 w 331788"/>
                <a:gd name="connsiteY14" fmla="*/ 278550 h 286251"/>
                <a:gd name="connsiteX15" fmla="*/ 161925 w 331788"/>
                <a:gd name="connsiteY15" fmla="*/ 187421 h 286251"/>
                <a:gd name="connsiteX16" fmla="*/ 168408 w 331788"/>
                <a:gd name="connsiteY16" fmla="*/ 173302 h 286251"/>
                <a:gd name="connsiteX17" fmla="*/ 174892 w 331788"/>
                <a:gd name="connsiteY17" fmla="*/ 166885 h 286251"/>
                <a:gd name="connsiteX18" fmla="*/ 185265 w 331788"/>
                <a:gd name="connsiteY18" fmla="*/ 165601 h 286251"/>
                <a:gd name="connsiteX19" fmla="*/ 59302 w 331788"/>
                <a:gd name="connsiteY19" fmla="*/ 117976 h 286251"/>
                <a:gd name="connsiteX20" fmla="*/ 78640 w 331788"/>
                <a:gd name="connsiteY20" fmla="*/ 117976 h 286251"/>
                <a:gd name="connsiteX21" fmla="*/ 86375 w 331788"/>
                <a:gd name="connsiteY21" fmla="*/ 123154 h 286251"/>
                <a:gd name="connsiteX22" fmla="*/ 94110 w 331788"/>
                <a:gd name="connsiteY22" fmla="*/ 160692 h 286251"/>
                <a:gd name="connsiteX23" fmla="*/ 95399 w 331788"/>
                <a:gd name="connsiteY23" fmla="*/ 165870 h 286251"/>
                <a:gd name="connsiteX24" fmla="*/ 96688 w 331788"/>
                <a:gd name="connsiteY24" fmla="*/ 169753 h 286251"/>
                <a:gd name="connsiteX25" fmla="*/ 96688 w 331788"/>
                <a:gd name="connsiteY25" fmla="*/ 172342 h 286251"/>
                <a:gd name="connsiteX26" fmla="*/ 103134 w 331788"/>
                <a:gd name="connsiteY26" fmla="*/ 172342 h 286251"/>
                <a:gd name="connsiteX27" fmla="*/ 103134 w 331788"/>
                <a:gd name="connsiteY27" fmla="*/ 165870 h 286251"/>
                <a:gd name="connsiteX28" fmla="*/ 103134 w 331788"/>
                <a:gd name="connsiteY28" fmla="*/ 164576 h 286251"/>
                <a:gd name="connsiteX29" fmla="*/ 104424 w 331788"/>
                <a:gd name="connsiteY29" fmla="*/ 160692 h 286251"/>
                <a:gd name="connsiteX30" fmla="*/ 112159 w 331788"/>
                <a:gd name="connsiteY30" fmla="*/ 134804 h 286251"/>
                <a:gd name="connsiteX31" fmla="*/ 107002 w 331788"/>
                <a:gd name="connsiteY31" fmla="*/ 121859 h 286251"/>
                <a:gd name="connsiteX32" fmla="*/ 109580 w 331788"/>
                <a:gd name="connsiteY32" fmla="*/ 117976 h 286251"/>
                <a:gd name="connsiteX33" fmla="*/ 121183 w 331788"/>
                <a:gd name="connsiteY33" fmla="*/ 117976 h 286251"/>
                <a:gd name="connsiteX34" fmla="*/ 125050 w 331788"/>
                <a:gd name="connsiteY34" fmla="*/ 121859 h 286251"/>
                <a:gd name="connsiteX35" fmla="*/ 118605 w 331788"/>
                <a:gd name="connsiteY35" fmla="*/ 134804 h 286251"/>
                <a:gd name="connsiteX36" fmla="*/ 126340 w 331788"/>
                <a:gd name="connsiteY36" fmla="*/ 160692 h 286251"/>
                <a:gd name="connsiteX37" fmla="*/ 126340 w 331788"/>
                <a:gd name="connsiteY37" fmla="*/ 165870 h 286251"/>
                <a:gd name="connsiteX38" fmla="*/ 127629 w 331788"/>
                <a:gd name="connsiteY38" fmla="*/ 165870 h 286251"/>
                <a:gd name="connsiteX39" fmla="*/ 127629 w 331788"/>
                <a:gd name="connsiteY39" fmla="*/ 172342 h 286251"/>
                <a:gd name="connsiteX40" fmla="*/ 134075 w 331788"/>
                <a:gd name="connsiteY40" fmla="*/ 172342 h 286251"/>
                <a:gd name="connsiteX41" fmla="*/ 134075 w 331788"/>
                <a:gd name="connsiteY41" fmla="*/ 169753 h 286251"/>
                <a:gd name="connsiteX42" fmla="*/ 135364 w 331788"/>
                <a:gd name="connsiteY42" fmla="*/ 165870 h 286251"/>
                <a:gd name="connsiteX43" fmla="*/ 136653 w 331788"/>
                <a:gd name="connsiteY43" fmla="*/ 160692 h 286251"/>
                <a:gd name="connsiteX44" fmla="*/ 144388 w 331788"/>
                <a:gd name="connsiteY44" fmla="*/ 123154 h 286251"/>
                <a:gd name="connsiteX45" fmla="*/ 152123 w 331788"/>
                <a:gd name="connsiteY45" fmla="*/ 117976 h 286251"/>
                <a:gd name="connsiteX46" fmla="*/ 171461 w 331788"/>
                <a:gd name="connsiteY46" fmla="*/ 117976 h 286251"/>
                <a:gd name="connsiteX47" fmla="*/ 192088 w 331788"/>
                <a:gd name="connsiteY47" fmla="*/ 138687 h 286251"/>
                <a:gd name="connsiteX48" fmla="*/ 192088 w 331788"/>
                <a:gd name="connsiteY48" fmla="*/ 152926 h 286251"/>
                <a:gd name="connsiteX49" fmla="*/ 184353 w 331788"/>
                <a:gd name="connsiteY49" fmla="*/ 152926 h 286251"/>
                <a:gd name="connsiteX50" fmla="*/ 163726 w 331788"/>
                <a:gd name="connsiteY50" fmla="*/ 160692 h 286251"/>
                <a:gd name="connsiteX51" fmla="*/ 158569 w 331788"/>
                <a:gd name="connsiteY51" fmla="*/ 165870 h 286251"/>
                <a:gd name="connsiteX52" fmla="*/ 154702 w 331788"/>
                <a:gd name="connsiteY52" fmla="*/ 172342 h 286251"/>
                <a:gd name="connsiteX53" fmla="*/ 150834 w 331788"/>
                <a:gd name="connsiteY53" fmla="*/ 186581 h 286251"/>
                <a:gd name="connsiteX54" fmla="*/ 150834 w 331788"/>
                <a:gd name="connsiteY54" fmla="*/ 202114 h 286251"/>
                <a:gd name="connsiteX55" fmla="*/ 10313 w 331788"/>
                <a:gd name="connsiteY55" fmla="*/ 202114 h 286251"/>
                <a:gd name="connsiteX56" fmla="*/ 0 w 331788"/>
                <a:gd name="connsiteY56" fmla="*/ 190464 h 286251"/>
                <a:gd name="connsiteX57" fmla="*/ 0 w 331788"/>
                <a:gd name="connsiteY57" fmla="*/ 182698 h 286251"/>
                <a:gd name="connsiteX58" fmla="*/ 10313 w 331788"/>
                <a:gd name="connsiteY58" fmla="*/ 172342 h 286251"/>
                <a:gd name="connsiteX59" fmla="*/ 38675 w 331788"/>
                <a:gd name="connsiteY59" fmla="*/ 172342 h 286251"/>
                <a:gd name="connsiteX60" fmla="*/ 38675 w 331788"/>
                <a:gd name="connsiteY60" fmla="*/ 138687 h 286251"/>
                <a:gd name="connsiteX61" fmla="*/ 59302 w 331788"/>
                <a:gd name="connsiteY61" fmla="*/ 117976 h 286251"/>
                <a:gd name="connsiteX62" fmla="*/ 206838 w 331788"/>
                <a:gd name="connsiteY62" fmla="*/ 33838 h 286251"/>
                <a:gd name="connsiteX63" fmla="*/ 208124 w 331788"/>
                <a:gd name="connsiteY63" fmla="*/ 33838 h 286251"/>
                <a:gd name="connsiteX64" fmla="*/ 278858 w 331788"/>
                <a:gd name="connsiteY64" fmla="*/ 48038 h 286251"/>
                <a:gd name="connsiteX65" fmla="*/ 296863 w 331788"/>
                <a:gd name="connsiteY65" fmla="*/ 69984 h 286251"/>
                <a:gd name="connsiteX66" fmla="*/ 296863 w 331788"/>
                <a:gd name="connsiteY66" fmla="*/ 99676 h 286251"/>
                <a:gd name="connsiteX67" fmla="*/ 246706 w 331788"/>
                <a:gd name="connsiteY67" fmla="*/ 151313 h 286251"/>
                <a:gd name="connsiteX68" fmla="*/ 195263 w 331788"/>
                <a:gd name="connsiteY68" fmla="*/ 99676 h 286251"/>
                <a:gd name="connsiteX69" fmla="*/ 195263 w 331788"/>
                <a:gd name="connsiteY69" fmla="*/ 45456 h 286251"/>
                <a:gd name="connsiteX70" fmla="*/ 206838 w 331788"/>
                <a:gd name="connsiteY70" fmla="*/ 33838 h 286251"/>
                <a:gd name="connsiteX71" fmla="*/ 150465 w 331788"/>
                <a:gd name="connsiteY71" fmla="*/ 198 h 286251"/>
                <a:gd name="connsiteX72" fmla="*/ 163513 w 331788"/>
                <a:gd name="connsiteY72" fmla="*/ 10479 h 286251"/>
                <a:gd name="connsiteX73" fmla="*/ 163513 w 331788"/>
                <a:gd name="connsiteY73" fmla="*/ 60599 h 286251"/>
                <a:gd name="connsiteX74" fmla="*/ 116540 w 331788"/>
                <a:gd name="connsiteY74" fmla="*/ 106863 h 286251"/>
                <a:gd name="connsiteX75" fmla="*/ 68263 w 331788"/>
                <a:gd name="connsiteY75" fmla="*/ 60599 h 286251"/>
                <a:gd name="connsiteX76" fmla="*/ 68263 w 331788"/>
                <a:gd name="connsiteY76" fmla="*/ 33611 h 286251"/>
                <a:gd name="connsiteX77" fmla="*/ 85225 w 331788"/>
                <a:gd name="connsiteY77" fmla="*/ 13049 h 286251"/>
                <a:gd name="connsiteX78" fmla="*/ 150465 w 331788"/>
                <a:gd name="connsiteY78" fmla="*/ 198 h 2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286251">
                  <a:moveTo>
                    <a:pt x="19050" y="213226"/>
                  </a:moveTo>
                  <a:lnTo>
                    <a:pt x="151105" y="213226"/>
                  </a:lnTo>
                  <a:cubicBezTo>
                    <a:pt x="151105" y="213226"/>
                    <a:pt x="151105" y="213226"/>
                    <a:pt x="151105" y="278564"/>
                  </a:cubicBezTo>
                  <a:cubicBezTo>
                    <a:pt x="151105" y="281126"/>
                    <a:pt x="152400" y="283689"/>
                    <a:pt x="152400" y="286251"/>
                  </a:cubicBezTo>
                  <a:cubicBezTo>
                    <a:pt x="152400" y="286251"/>
                    <a:pt x="152400" y="286251"/>
                    <a:pt x="25523" y="286251"/>
                  </a:cubicBezTo>
                  <a:cubicBezTo>
                    <a:pt x="21639" y="286251"/>
                    <a:pt x="19050" y="282408"/>
                    <a:pt x="19050" y="278564"/>
                  </a:cubicBezTo>
                  <a:cubicBezTo>
                    <a:pt x="19050" y="278564"/>
                    <a:pt x="19050" y="278564"/>
                    <a:pt x="19050" y="213226"/>
                  </a:cubicBezTo>
                  <a:close/>
                  <a:moveTo>
                    <a:pt x="185265" y="165601"/>
                  </a:moveTo>
                  <a:lnTo>
                    <a:pt x="308448" y="165601"/>
                  </a:lnTo>
                  <a:cubicBezTo>
                    <a:pt x="309745" y="165601"/>
                    <a:pt x="312338" y="165601"/>
                    <a:pt x="313635" y="165601"/>
                  </a:cubicBezTo>
                  <a:cubicBezTo>
                    <a:pt x="324008" y="168168"/>
                    <a:pt x="331788" y="177153"/>
                    <a:pt x="331788" y="187421"/>
                  </a:cubicBezTo>
                  <a:cubicBezTo>
                    <a:pt x="331788" y="187421"/>
                    <a:pt x="331788" y="187421"/>
                    <a:pt x="331788" y="278550"/>
                  </a:cubicBezTo>
                  <a:cubicBezTo>
                    <a:pt x="331788" y="282401"/>
                    <a:pt x="327898" y="286251"/>
                    <a:pt x="324008" y="286251"/>
                  </a:cubicBezTo>
                  <a:cubicBezTo>
                    <a:pt x="324008" y="286251"/>
                    <a:pt x="324008" y="286251"/>
                    <a:pt x="169705" y="286251"/>
                  </a:cubicBezTo>
                  <a:cubicBezTo>
                    <a:pt x="165815" y="286251"/>
                    <a:pt x="161925" y="282401"/>
                    <a:pt x="161925" y="278550"/>
                  </a:cubicBezTo>
                  <a:cubicBezTo>
                    <a:pt x="161925" y="278550"/>
                    <a:pt x="161925" y="278550"/>
                    <a:pt x="161925" y="187421"/>
                  </a:cubicBezTo>
                  <a:cubicBezTo>
                    <a:pt x="161925" y="182287"/>
                    <a:pt x="164518" y="177153"/>
                    <a:pt x="168408" y="173302"/>
                  </a:cubicBezTo>
                  <a:cubicBezTo>
                    <a:pt x="169705" y="170735"/>
                    <a:pt x="172298" y="168168"/>
                    <a:pt x="174892" y="166885"/>
                  </a:cubicBezTo>
                  <a:cubicBezTo>
                    <a:pt x="177485" y="165601"/>
                    <a:pt x="181375" y="165601"/>
                    <a:pt x="185265" y="165601"/>
                  </a:cubicBezTo>
                  <a:close/>
                  <a:moveTo>
                    <a:pt x="59302" y="117976"/>
                  </a:moveTo>
                  <a:cubicBezTo>
                    <a:pt x="59302" y="117976"/>
                    <a:pt x="59302" y="117976"/>
                    <a:pt x="78640" y="117976"/>
                  </a:cubicBezTo>
                  <a:cubicBezTo>
                    <a:pt x="82507" y="117976"/>
                    <a:pt x="85086" y="120565"/>
                    <a:pt x="86375" y="123154"/>
                  </a:cubicBezTo>
                  <a:cubicBezTo>
                    <a:pt x="86375" y="123154"/>
                    <a:pt x="86375" y="123154"/>
                    <a:pt x="94110" y="160692"/>
                  </a:cubicBezTo>
                  <a:cubicBezTo>
                    <a:pt x="94110" y="160692"/>
                    <a:pt x="94110" y="160692"/>
                    <a:pt x="95399" y="165870"/>
                  </a:cubicBezTo>
                  <a:cubicBezTo>
                    <a:pt x="95399" y="165870"/>
                    <a:pt x="95399" y="165870"/>
                    <a:pt x="96688" y="169753"/>
                  </a:cubicBezTo>
                  <a:cubicBezTo>
                    <a:pt x="96688" y="171048"/>
                    <a:pt x="96688" y="171048"/>
                    <a:pt x="96688" y="172342"/>
                  </a:cubicBezTo>
                  <a:cubicBezTo>
                    <a:pt x="96688" y="172342"/>
                    <a:pt x="96688" y="172342"/>
                    <a:pt x="103134" y="172342"/>
                  </a:cubicBezTo>
                  <a:cubicBezTo>
                    <a:pt x="103134" y="169753"/>
                    <a:pt x="103134" y="168459"/>
                    <a:pt x="103134" y="165870"/>
                  </a:cubicBezTo>
                  <a:cubicBezTo>
                    <a:pt x="103134" y="165870"/>
                    <a:pt x="103134" y="165870"/>
                    <a:pt x="103134" y="164576"/>
                  </a:cubicBezTo>
                  <a:cubicBezTo>
                    <a:pt x="103134" y="164576"/>
                    <a:pt x="103134" y="164576"/>
                    <a:pt x="104424" y="160692"/>
                  </a:cubicBezTo>
                  <a:cubicBezTo>
                    <a:pt x="104424" y="160692"/>
                    <a:pt x="104424" y="160692"/>
                    <a:pt x="112159" y="134804"/>
                  </a:cubicBezTo>
                  <a:cubicBezTo>
                    <a:pt x="112159" y="134804"/>
                    <a:pt x="112159" y="134804"/>
                    <a:pt x="107002" y="121859"/>
                  </a:cubicBezTo>
                  <a:cubicBezTo>
                    <a:pt x="105713" y="120565"/>
                    <a:pt x="107002" y="117976"/>
                    <a:pt x="109580" y="117976"/>
                  </a:cubicBezTo>
                  <a:cubicBezTo>
                    <a:pt x="109580" y="117976"/>
                    <a:pt x="109580" y="117976"/>
                    <a:pt x="121183" y="117976"/>
                  </a:cubicBezTo>
                  <a:cubicBezTo>
                    <a:pt x="123761" y="117976"/>
                    <a:pt x="125050" y="120565"/>
                    <a:pt x="125050" y="121859"/>
                  </a:cubicBezTo>
                  <a:cubicBezTo>
                    <a:pt x="125050" y="121859"/>
                    <a:pt x="125050" y="121859"/>
                    <a:pt x="118605" y="134804"/>
                  </a:cubicBezTo>
                  <a:cubicBezTo>
                    <a:pt x="118605" y="134804"/>
                    <a:pt x="118605" y="134804"/>
                    <a:pt x="126340" y="160692"/>
                  </a:cubicBezTo>
                  <a:cubicBezTo>
                    <a:pt x="126340" y="160692"/>
                    <a:pt x="126340" y="160692"/>
                    <a:pt x="126340" y="165870"/>
                  </a:cubicBezTo>
                  <a:cubicBezTo>
                    <a:pt x="127629" y="165870"/>
                    <a:pt x="127629" y="165870"/>
                    <a:pt x="127629" y="165870"/>
                  </a:cubicBezTo>
                  <a:cubicBezTo>
                    <a:pt x="127629" y="168459"/>
                    <a:pt x="127629" y="169753"/>
                    <a:pt x="127629" y="172342"/>
                  </a:cubicBezTo>
                  <a:cubicBezTo>
                    <a:pt x="127629" y="172342"/>
                    <a:pt x="127629" y="172342"/>
                    <a:pt x="134075" y="172342"/>
                  </a:cubicBezTo>
                  <a:cubicBezTo>
                    <a:pt x="134075" y="171048"/>
                    <a:pt x="134075" y="171048"/>
                    <a:pt x="134075" y="169753"/>
                  </a:cubicBezTo>
                  <a:cubicBezTo>
                    <a:pt x="134075" y="169753"/>
                    <a:pt x="134075" y="169753"/>
                    <a:pt x="135364" y="165870"/>
                  </a:cubicBezTo>
                  <a:cubicBezTo>
                    <a:pt x="135364" y="165870"/>
                    <a:pt x="135364" y="165870"/>
                    <a:pt x="136653" y="160692"/>
                  </a:cubicBezTo>
                  <a:cubicBezTo>
                    <a:pt x="136653" y="160692"/>
                    <a:pt x="136653" y="160692"/>
                    <a:pt x="144388" y="123154"/>
                  </a:cubicBezTo>
                  <a:cubicBezTo>
                    <a:pt x="145677" y="120565"/>
                    <a:pt x="148256" y="117976"/>
                    <a:pt x="152123" y="117976"/>
                  </a:cubicBezTo>
                  <a:cubicBezTo>
                    <a:pt x="152123" y="117976"/>
                    <a:pt x="152123" y="117976"/>
                    <a:pt x="171461" y="117976"/>
                  </a:cubicBezTo>
                  <a:cubicBezTo>
                    <a:pt x="183064" y="117976"/>
                    <a:pt x="192088" y="127037"/>
                    <a:pt x="192088" y="138687"/>
                  </a:cubicBezTo>
                  <a:cubicBezTo>
                    <a:pt x="192088" y="138687"/>
                    <a:pt x="192088" y="138687"/>
                    <a:pt x="192088" y="152926"/>
                  </a:cubicBezTo>
                  <a:cubicBezTo>
                    <a:pt x="192088" y="152926"/>
                    <a:pt x="192088" y="152926"/>
                    <a:pt x="184353" y="152926"/>
                  </a:cubicBezTo>
                  <a:cubicBezTo>
                    <a:pt x="176618" y="152926"/>
                    <a:pt x="168883" y="156809"/>
                    <a:pt x="163726" y="160692"/>
                  </a:cubicBezTo>
                  <a:cubicBezTo>
                    <a:pt x="161148" y="161987"/>
                    <a:pt x="159858" y="164576"/>
                    <a:pt x="158569" y="165870"/>
                  </a:cubicBezTo>
                  <a:cubicBezTo>
                    <a:pt x="157280" y="168459"/>
                    <a:pt x="155991" y="169753"/>
                    <a:pt x="154702" y="172342"/>
                  </a:cubicBezTo>
                  <a:cubicBezTo>
                    <a:pt x="152123" y="176225"/>
                    <a:pt x="150834" y="181403"/>
                    <a:pt x="150834" y="186581"/>
                  </a:cubicBezTo>
                  <a:cubicBezTo>
                    <a:pt x="150834" y="186581"/>
                    <a:pt x="150834" y="186581"/>
                    <a:pt x="150834" y="202114"/>
                  </a:cubicBezTo>
                  <a:cubicBezTo>
                    <a:pt x="150834" y="202114"/>
                    <a:pt x="150834" y="202114"/>
                    <a:pt x="10313" y="202114"/>
                  </a:cubicBezTo>
                  <a:cubicBezTo>
                    <a:pt x="5157" y="202114"/>
                    <a:pt x="0" y="196936"/>
                    <a:pt x="0" y="190464"/>
                  </a:cubicBezTo>
                  <a:cubicBezTo>
                    <a:pt x="0" y="190464"/>
                    <a:pt x="0" y="190464"/>
                    <a:pt x="0" y="182698"/>
                  </a:cubicBezTo>
                  <a:cubicBezTo>
                    <a:pt x="0" y="176225"/>
                    <a:pt x="5157" y="172342"/>
                    <a:pt x="10313" y="172342"/>
                  </a:cubicBezTo>
                  <a:cubicBezTo>
                    <a:pt x="10313" y="172342"/>
                    <a:pt x="10313" y="172342"/>
                    <a:pt x="38675" y="172342"/>
                  </a:cubicBezTo>
                  <a:cubicBezTo>
                    <a:pt x="38675" y="172342"/>
                    <a:pt x="38675" y="172342"/>
                    <a:pt x="38675" y="138687"/>
                  </a:cubicBezTo>
                  <a:cubicBezTo>
                    <a:pt x="38675" y="127037"/>
                    <a:pt x="47700" y="117976"/>
                    <a:pt x="59302" y="117976"/>
                  </a:cubicBezTo>
                  <a:close/>
                  <a:moveTo>
                    <a:pt x="206838" y="33838"/>
                  </a:moveTo>
                  <a:cubicBezTo>
                    <a:pt x="206838" y="33838"/>
                    <a:pt x="208124" y="33838"/>
                    <a:pt x="208124" y="33838"/>
                  </a:cubicBezTo>
                  <a:cubicBezTo>
                    <a:pt x="223557" y="36420"/>
                    <a:pt x="258281" y="44166"/>
                    <a:pt x="278858" y="48038"/>
                  </a:cubicBezTo>
                  <a:cubicBezTo>
                    <a:pt x="289147" y="50620"/>
                    <a:pt x="296863" y="59657"/>
                    <a:pt x="296863" y="69984"/>
                  </a:cubicBezTo>
                  <a:cubicBezTo>
                    <a:pt x="296863" y="69984"/>
                    <a:pt x="296863" y="69984"/>
                    <a:pt x="296863" y="99676"/>
                  </a:cubicBezTo>
                  <a:cubicBezTo>
                    <a:pt x="296863" y="128076"/>
                    <a:pt x="275000" y="151313"/>
                    <a:pt x="246706" y="151313"/>
                  </a:cubicBezTo>
                  <a:cubicBezTo>
                    <a:pt x="218412" y="151313"/>
                    <a:pt x="195263" y="128076"/>
                    <a:pt x="195263" y="99676"/>
                  </a:cubicBezTo>
                  <a:cubicBezTo>
                    <a:pt x="195263" y="99676"/>
                    <a:pt x="195263" y="99676"/>
                    <a:pt x="195263" y="45456"/>
                  </a:cubicBezTo>
                  <a:cubicBezTo>
                    <a:pt x="195263" y="39002"/>
                    <a:pt x="200407" y="33838"/>
                    <a:pt x="206838" y="33838"/>
                  </a:cubicBezTo>
                  <a:close/>
                  <a:moveTo>
                    <a:pt x="150465" y="198"/>
                  </a:moveTo>
                  <a:cubicBezTo>
                    <a:pt x="156989" y="-1087"/>
                    <a:pt x="163513" y="4053"/>
                    <a:pt x="163513" y="10479"/>
                  </a:cubicBezTo>
                  <a:cubicBezTo>
                    <a:pt x="163513" y="10479"/>
                    <a:pt x="163513" y="10479"/>
                    <a:pt x="163513" y="60599"/>
                  </a:cubicBezTo>
                  <a:cubicBezTo>
                    <a:pt x="163513" y="86301"/>
                    <a:pt x="142636" y="106863"/>
                    <a:pt x="116540" y="106863"/>
                  </a:cubicBezTo>
                  <a:cubicBezTo>
                    <a:pt x="90444" y="106863"/>
                    <a:pt x="68263" y="86301"/>
                    <a:pt x="68263" y="60599"/>
                  </a:cubicBezTo>
                  <a:cubicBezTo>
                    <a:pt x="68263" y="60599"/>
                    <a:pt x="68263" y="60599"/>
                    <a:pt x="68263" y="33611"/>
                  </a:cubicBezTo>
                  <a:cubicBezTo>
                    <a:pt x="68263" y="23330"/>
                    <a:pt x="76092" y="14334"/>
                    <a:pt x="85225" y="13049"/>
                  </a:cubicBezTo>
                  <a:cubicBezTo>
                    <a:pt x="104797" y="9194"/>
                    <a:pt x="137417" y="2768"/>
                    <a:pt x="150465" y="198"/>
                  </a:cubicBez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pic>
        <p:nvPicPr>
          <p:cNvPr id="21" name="图片 20"/>
          <p:cNvPicPr>
            <a:picLocks noChangeAspect="1"/>
          </p:cNvPicPr>
          <p:nvPr/>
        </p:nvPicPr>
        <p:blipFill>
          <a:blip r:embed="rId2"/>
          <a:stretch>
            <a:fillRect/>
          </a:stretch>
        </p:blipFill>
        <p:spPr>
          <a:xfrm>
            <a:off x="3425661" y="2382678"/>
            <a:ext cx="1032184" cy="1325997"/>
          </a:xfrm>
          <a:prstGeom prst="rect">
            <a:avLst/>
          </a:prstGeom>
        </p:spPr>
      </p:pic>
      <p:grpSp>
        <p:nvGrpSpPr>
          <p:cNvPr id="22" name="组合 21"/>
          <p:cNvGrpSpPr/>
          <p:nvPr/>
        </p:nvGrpSpPr>
        <p:grpSpPr>
          <a:xfrm>
            <a:off x="1551908" y="3960651"/>
            <a:ext cx="6281184" cy="489858"/>
            <a:chOff x="238413" y="3000093"/>
            <a:chExt cx="6281184" cy="489858"/>
          </a:xfrm>
        </p:grpSpPr>
        <p:grpSp>
          <p:nvGrpSpPr>
            <p:cNvPr id="23" name="组合 22"/>
            <p:cNvGrpSpPr/>
            <p:nvPr/>
          </p:nvGrpSpPr>
          <p:grpSpPr>
            <a:xfrm>
              <a:off x="238413" y="3000093"/>
              <a:ext cx="6281184" cy="489858"/>
              <a:chOff x="240507" y="1045872"/>
              <a:chExt cx="6281184" cy="489858"/>
            </a:xfrm>
          </p:grpSpPr>
          <p:sp>
            <p:nvSpPr>
              <p:cNvPr id="25" name="矩形 24"/>
              <p:cNvSpPr/>
              <p:nvPr/>
            </p:nvSpPr>
            <p:spPr>
              <a:xfrm>
                <a:off x="694455" y="1050501"/>
                <a:ext cx="5827236"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No two-headed arrows and no connecting lines without arrow</a:t>
                </a:r>
              </a:p>
            </p:txBody>
          </p:sp>
          <p:sp>
            <p:nvSpPr>
              <p:cNvPr id="26" name="椭圆 25">
                <a:extLst>
                  <a:ext uri="{FF2B5EF4-FFF2-40B4-BE49-F238E27FC236}">
                    <a16:creationId xmlns:a16="http://schemas.microsoft.com/office/drawing/2014/main" id="{B9E3DBAE-FB62-404F-91E9-0DCF13278DF8}"/>
                  </a:ext>
                </a:extLst>
              </p:cNvPr>
              <p:cNvSpPr/>
              <p:nvPr/>
            </p:nvSpPr>
            <p:spPr>
              <a:xfrm>
                <a:off x="240507" y="104587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grpSp>
        <p:sp>
          <p:nvSpPr>
            <p:cNvPr id="24" name="任意多边形: 形状 134">
              <a:extLst>
                <a:ext uri="{FF2B5EF4-FFF2-40B4-BE49-F238E27FC236}">
                  <a16:creationId xmlns:a16="http://schemas.microsoft.com/office/drawing/2014/main" id="{AAF26187-F760-4B35-88B0-1E5E71844F81}"/>
                </a:ext>
              </a:extLst>
            </p:cNvPr>
            <p:cNvSpPr>
              <a:spLocks/>
            </p:cNvSpPr>
            <p:nvPr/>
          </p:nvSpPr>
          <p:spPr bwMode="auto">
            <a:xfrm>
              <a:off x="413184" y="3155035"/>
              <a:ext cx="179973" cy="179973"/>
            </a:xfrm>
            <a:custGeom>
              <a:avLst/>
              <a:gdLst>
                <a:gd name="connsiteX0" fmla="*/ 65088 w 331788"/>
                <a:gd name="connsiteY0" fmla="*/ 223838 h 331788"/>
                <a:gd name="connsiteX1" fmla="*/ 276226 w 331788"/>
                <a:gd name="connsiteY1" fmla="*/ 223838 h 331788"/>
                <a:gd name="connsiteX2" fmla="*/ 276226 w 331788"/>
                <a:gd name="connsiteY2" fmla="*/ 265113 h 331788"/>
                <a:gd name="connsiteX3" fmla="*/ 65088 w 331788"/>
                <a:gd name="connsiteY3" fmla="*/ 265113 h 331788"/>
                <a:gd name="connsiteX4" fmla="*/ 65088 w 331788"/>
                <a:gd name="connsiteY4" fmla="*/ 157163 h 331788"/>
                <a:gd name="connsiteX5" fmla="*/ 163513 w 331788"/>
                <a:gd name="connsiteY5" fmla="*/ 157163 h 331788"/>
                <a:gd name="connsiteX6" fmla="*/ 163513 w 331788"/>
                <a:gd name="connsiteY6" fmla="*/ 198438 h 331788"/>
                <a:gd name="connsiteX7" fmla="*/ 65088 w 331788"/>
                <a:gd name="connsiteY7" fmla="*/ 198438 h 331788"/>
                <a:gd name="connsiteX8" fmla="*/ 65088 w 331788"/>
                <a:gd name="connsiteY8" fmla="*/ 90488 h 331788"/>
                <a:gd name="connsiteX9" fmla="*/ 209551 w 331788"/>
                <a:gd name="connsiteY9" fmla="*/ 90488 h 331788"/>
                <a:gd name="connsiteX10" fmla="*/ 209551 w 331788"/>
                <a:gd name="connsiteY10" fmla="*/ 133351 h 331788"/>
                <a:gd name="connsiteX11" fmla="*/ 65088 w 331788"/>
                <a:gd name="connsiteY11" fmla="*/ 133351 h 331788"/>
                <a:gd name="connsiteX12" fmla="*/ 65088 w 331788"/>
                <a:gd name="connsiteY12" fmla="*/ 25400 h 331788"/>
                <a:gd name="connsiteX13" fmla="*/ 142876 w 331788"/>
                <a:gd name="connsiteY13" fmla="*/ 25400 h 331788"/>
                <a:gd name="connsiteX14" fmla="*/ 142876 w 331788"/>
                <a:gd name="connsiteY14" fmla="*/ 66675 h 331788"/>
                <a:gd name="connsiteX15" fmla="*/ 65088 w 331788"/>
                <a:gd name="connsiteY15" fmla="*/ 66675 h 331788"/>
                <a:gd name="connsiteX16" fmla="*/ 0 w 331788"/>
                <a:gd name="connsiteY16" fmla="*/ 0 h 331788"/>
                <a:gd name="connsiteX17" fmla="*/ 38100 w 331788"/>
                <a:gd name="connsiteY17" fmla="*/ 0 h 331788"/>
                <a:gd name="connsiteX18" fmla="*/ 38100 w 331788"/>
                <a:gd name="connsiteY18" fmla="*/ 293688 h 331788"/>
                <a:gd name="connsiteX19" fmla="*/ 331788 w 331788"/>
                <a:gd name="connsiteY19" fmla="*/ 293688 h 331788"/>
                <a:gd name="connsiteX20" fmla="*/ 331788 w 331788"/>
                <a:gd name="connsiteY20" fmla="*/ 331788 h 331788"/>
                <a:gd name="connsiteX21" fmla="*/ 0 w 331788"/>
                <a:gd name="connsiteY21"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31788">
                  <a:moveTo>
                    <a:pt x="65088" y="223838"/>
                  </a:moveTo>
                  <a:lnTo>
                    <a:pt x="276226" y="223838"/>
                  </a:lnTo>
                  <a:lnTo>
                    <a:pt x="276226" y="265113"/>
                  </a:lnTo>
                  <a:lnTo>
                    <a:pt x="65088" y="265113"/>
                  </a:lnTo>
                  <a:close/>
                  <a:moveTo>
                    <a:pt x="65088" y="157163"/>
                  </a:moveTo>
                  <a:lnTo>
                    <a:pt x="163513" y="157163"/>
                  </a:lnTo>
                  <a:lnTo>
                    <a:pt x="163513" y="198438"/>
                  </a:lnTo>
                  <a:lnTo>
                    <a:pt x="65088" y="198438"/>
                  </a:lnTo>
                  <a:close/>
                  <a:moveTo>
                    <a:pt x="65088" y="90488"/>
                  </a:moveTo>
                  <a:lnTo>
                    <a:pt x="209551" y="90488"/>
                  </a:lnTo>
                  <a:lnTo>
                    <a:pt x="209551" y="133351"/>
                  </a:lnTo>
                  <a:lnTo>
                    <a:pt x="65088" y="133351"/>
                  </a:lnTo>
                  <a:close/>
                  <a:moveTo>
                    <a:pt x="65088" y="25400"/>
                  </a:moveTo>
                  <a:lnTo>
                    <a:pt x="142876" y="25400"/>
                  </a:lnTo>
                  <a:lnTo>
                    <a:pt x="142876" y="66675"/>
                  </a:lnTo>
                  <a:lnTo>
                    <a:pt x="65088" y="66675"/>
                  </a:lnTo>
                  <a:close/>
                  <a:moveTo>
                    <a:pt x="0" y="0"/>
                  </a:moveTo>
                  <a:lnTo>
                    <a:pt x="38100" y="0"/>
                  </a:lnTo>
                  <a:lnTo>
                    <a:pt x="38100" y="293688"/>
                  </a:lnTo>
                  <a:lnTo>
                    <a:pt x="331788" y="293688"/>
                  </a:lnTo>
                  <a:lnTo>
                    <a:pt x="331788" y="331788"/>
                  </a:lnTo>
                  <a:lnTo>
                    <a:pt x="0" y="331788"/>
                  </a:ln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pic>
        <p:nvPicPr>
          <p:cNvPr id="27" name="图片 26"/>
          <p:cNvPicPr>
            <a:picLocks noChangeAspect="1"/>
          </p:cNvPicPr>
          <p:nvPr/>
        </p:nvPicPr>
        <p:blipFill>
          <a:blip r:embed="rId3"/>
          <a:stretch>
            <a:fillRect/>
          </a:stretch>
        </p:blipFill>
        <p:spPr>
          <a:xfrm>
            <a:off x="8084388" y="4070500"/>
            <a:ext cx="1325186" cy="435214"/>
          </a:xfrm>
          <a:prstGeom prst="rect">
            <a:avLst/>
          </a:prstGeom>
        </p:spPr>
      </p:pic>
      <p:pic>
        <p:nvPicPr>
          <p:cNvPr id="28" name="图片 27"/>
          <p:cNvPicPr>
            <a:picLocks noChangeAspect="1"/>
          </p:cNvPicPr>
          <p:nvPr/>
        </p:nvPicPr>
        <p:blipFill>
          <a:blip r:embed="rId4"/>
          <a:stretch>
            <a:fillRect/>
          </a:stretch>
        </p:blipFill>
        <p:spPr>
          <a:xfrm>
            <a:off x="9733712" y="4053005"/>
            <a:ext cx="1378456" cy="452709"/>
          </a:xfrm>
          <a:prstGeom prst="rect">
            <a:avLst/>
          </a:prstGeom>
        </p:spPr>
      </p:pic>
      <p:grpSp>
        <p:nvGrpSpPr>
          <p:cNvPr id="29" name="组合 28"/>
          <p:cNvGrpSpPr/>
          <p:nvPr/>
        </p:nvGrpSpPr>
        <p:grpSpPr>
          <a:xfrm>
            <a:off x="1551908" y="5207805"/>
            <a:ext cx="5111103" cy="496747"/>
            <a:chOff x="238413" y="3781293"/>
            <a:chExt cx="5111103" cy="496747"/>
          </a:xfrm>
        </p:grpSpPr>
        <p:grpSp>
          <p:nvGrpSpPr>
            <p:cNvPr id="30" name="组合 29"/>
            <p:cNvGrpSpPr/>
            <p:nvPr/>
          </p:nvGrpSpPr>
          <p:grpSpPr>
            <a:xfrm>
              <a:off x="238413" y="3781293"/>
              <a:ext cx="5111103" cy="496747"/>
              <a:chOff x="240507" y="1038983"/>
              <a:chExt cx="5111103" cy="496747"/>
            </a:xfrm>
          </p:grpSpPr>
          <p:sp>
            <p:nvSpPr>
              <p:cNvPr id="32" name="矩形 31"/>
              <p:cNvSpPr/>
              <p:nvPr/>
            </p:nvSpPr>
            <p:spPr>
              <a:xfrm>
                <a:off x="652888" y="1038983"/>
                <a:ext cx="4698722"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No arrow line without a start node or an end node</a:t>
                </a:r>
              </a:p>
            </p:txBody>
          </p:sp>
          <p:sp>
            <p:nvSpPr>
              <p:cNvPr id="33" name="椭圆 32">
                <a:extLst>
                  <a:ext uri="{FF2B5EF4-FFF2-40B4-BE49-F238E27FC236}">
                    <a16:creationId xmlns:a16="http://schemas.microsoft.com/office/drawing/2014/main" id="{B9E3DBAE-FB62-404F-91E9-0DCF13278DF8}"/>
                  </a:ext>
                </a:extLst>
              </p:cNvPr>
              <p:cNvSpPr/>
              <p:nvPr/>
            </p:nvSpPr>
            <p:spPr>
              <a:xfrm>
                <a:off x="240507" y="104587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grpSp>
        <p:sp>
          <p:nvSpPr>
            <p:cNvPr id="31" name="任意多边形: 形状 118">
              <a:extLst>
                <a:ext uri="{FF2B5EF4-FFF2-40B4-BE49-F238E27FC236}">
                  <a16:creationId xmlns:a16="http://schemas.microsoft.com/office/drawing/2014/main" id="{3C17ED75-E95B-4793-A23F-23B66D18B465}"/>
                </a:ext>
              </a:extLst>
            </p:cNvPr>
            <p:cNvSpPr>
              <a:spLocks/>
            </p:cNvSpPr>
            <p:nvPr/>
          </p:nvSpPr>
          <p:spPr bwMode="auto">
            <a:xfrm>
              <a:off x="381028" y="3928061"/>
              <a:ext cx="212129" cy="210099"/>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rgbClr val="FFFFFF"/>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25400" cap="flat">
                  <a:solidFill>
                    <a:schemeClr val="tx1"/>
                  </a:solidFill>
                  <a:miter lim="800000"/>
                  <a:headEnd type="none" w="med" len="med"/>
                  <a:tailEnd type="none" w="med" len="med"/>
                </a14:hiddenLine>
              </a:ext>
            </a:ex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pic>
        <p:nvPicPr>
          <p:cNvPr id="34" name="图片 33"/>
          <p:cNvPicPr>
            <a:picLocks noChangeAspect="1"/>
          </p:cNvPicPr>
          <p:nvPr/>
        </p:nvPicPr>
        <p:blipFill>
          <a:blip r:embed="rId5"/>
          <a:stretch>
            <a:fillRect/>
          </a:stretch>
        </p:blipFill>
        <p:spPr>
          <a:xfrm>
            <a:off x="7075392" y="5234037"/>
            <a:ext cx="1119979" cy="422993"/>
          </a:xfrm>
          <a:prstGeom prst="rect">
            <a:avLst/>
          </a:prstGeom>
        </p:spPr>
      </p:pic>
      <p:pic>
        <p:nvPicPr>
          <p:cNvPr id="35" name="图片 34"/>
          <p:cNvPicPr>
            <a:picLocks noChangeAspect="1"/>
          </p:cNvPicPr>
          <p:nvPr/>
        </p:nvPicPr>
        <p:blipFill>
          <a:blip r:embed="rId6"/>
          <a:stretch>
            <a:fillRect/>
          </a:stretch>
        </p:blipFill>
        <p:spPr>
          <a:xfrm>
            <a:off x="8723712" y="5234037"/>
            <a:ext cx="1107668" cy="422828"/>
          </a:xfrm>
          <a:prstGeom prst="rect">
            <a:avLst/>
          </a:prstGeom>
        </p:spPr>
      </p:pic>
    </p:spTree>
    <p:extLst>
      <p:ext uri="{BB962C8B-B14F-4D97-AF65-F5344CB8AC3E}">
        <p14:creationId xmlns:p14="http://schemas.microsoft.com/office/powerpoint/2010/main" val="1308833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Before the class</a:t>
            </a:r>
            <a:endParaRPr lang="zh-CN" altLang="en-US" dirty="0">
              <a:latin typeface="+mn-lt"/>
              <a:ea typeface="+mn-ea"/>
              <a:cs typeface="+mn-ea"/>
              <a:sym typeface="+mn-lt"/>
            </a:endParaRPr>
          </a:p>
        </p:txBody>
      </p:sp>
      <p:sp>
        <p:nvSpPr>
          <p:cNvPr id="2" name="文本框 1">
            <a:extLst>
              <a:ext uri="{FF2B5EF4-FFF2-40B4-BE49-F238E27FC236}">
                <a16:creationId xmlns:a16="http://schemas.microsoft.com/office/drawing/2014/main" id="{AE0EAD6D-F49D-4CF9-8CD4-8F748161EDF0}"/>
              </a:ext>
            </a:extLst>
          </p:cNvPr>
          <p:cNvSpPr txBox="1"/>
          <p:nvPr/>
        </p:nvSpPr>
        <p:spPr>
          <a:xfrm>
            <a:off x="985421" y="5212581"/>
            <a:ext cx="10369119" cy="553998"/>
          </a:xfrm>
          <a:prstGeom prst="rect">
            <a:avLst/>
          </a:prstGeom>
          <a:noFill/>
        </p:spPr>
        <p:txBody>
          <a:bodyPr wrap="square" rtlCol="0">
            <a:spAutoFit/>
          </a:bodyPr>
          <a:lstStyle/>
          <a:p>
            <a:pPr>
              <a:lnSpc>
                <a:spcPct val="150000"/>
              </a:lnSpc>
            </a:pPr>
            <a:r>
              <a:rPr lang="en-US" altLang="zh-CN" sz="2000" b="1" dirty="0" smtClean="0"/>
              <a:t>The </a:t>
            </a:r>
            <a:r>
              <a:rPr lang="en-US" altLang="zh-CN" sz="2000" b="1" dirty="0"/>
              <a:t>grade for this class will be given depending on class</a:t>
            </a:r>
            <a:r>
              <a:rPr lang="zh-CN" altLang="en-US" sz="2000" b="1" dirty="0"/>
              <a:t> </a:t>
            </a:r>
            <a:r>
              <a:rPr lang="en-US" altLang="zh-CN" sz="2000" b="1" dirty="0" smtClean="0"/>
              <a:t>attendance and </a:t>
            </a:r>
            <a:r>
              <a:rPr lang="en-US" altLang="zh-CN" sz="2000" b="1" dirty="0"/>
              <a:t>homework.</a:t>
            </a:r>
          </a:p>
        </p:txBody>
      </p:sp>
      <p:sp>
        <p:nvSpPr>
          <p:cNvPr id="4" name="文本框 3"/>
          <p:cNvSpPr txBox="1"/>
          <p:nvPr/>
        </p:nvSpPr>
        <p:spPr>
          <a:xfrm>
            <a:off x="2571322" y="1398516"/>
            <a:ext cx="7296912" cy="3292633"/>
          </a:xfrm>
          <a:prstGeom prst="rect">
            <a:avLst/>
          </a:prstGeom>
          <a:noFill/>
        </p:spPr>
        <p:txBody>
          <a:bodyPr wrap="square" rtlCol="0">
            <a:spAutoFit/>
          </a:bodyPr>
          <a:lstStyle/>
          <a:p>
            <a:pPr>
              <a:lnSpc>
                <a:spcPts val="2800"/>
              </a:lnSpc>
            </a:pPr>
            <a:r>
              <a:rPr lang="en-US" altLang="zh-CN" dirty="0"/>
              <a:t>Clsss: </a:t>
            </a:r>
          </a:p>
          <a:p>
            <a:pPr marL="342900" indent="-342900">
              <a:lnSpc>
                <a:spcPts val="2800"/>
              </a:lnSpc>
              <a:buFont typeface="Arial" panose="020B0604020202020204" pitchFamily="34" charset="0"/>
              <a:buChar char="•"/>
            </a:pPr>
            <a:r>
              <a:rPr lang="en-US" altLang="zh-CN" dirty="0"/>
              <a:t>4 times, </a:t>
            </a:r>
          </a:p>
          <a:p>
            <a:pPr marL="342900" indent="-342900">
              <a:lnSpc>
                <a:spcPts val="2800"/>
              </a:lnSpc>
              <a:buFont typeface="Arial" panose="020B0604020202020204" pitchFamily="34" charset="0"/>
              <a:buChar char="•"/>
            </a:pPr>
            <a:r>
              <a:rPr lang="en-US" altLang="zh-CN" dirty="0" smtClean="0"/>
              <a:t>Online </a:t>
            </a:r>
            <a:r>
              <a:rPr lang="en-US" altLang="zh-CN" dirty="0"/>
              <a:t>class, </a:t>
            </a:r>
          </a:p>
          <a:p>
            <a:pPr marL="342900" indent="-342900">
              <a:lnSpc>
                <a:spcPts val="2800"/>
              </a:lnSpc>
              <a:buFont typeface="Arial" panose="020B0604020202020204" pitchFamily="34" charset="0"/>
              <a:buChar char="•"/>
            </a:pPr>
            <a:r>
              <a:rPr lang="en-US" altLang="zh-CN" dirty="0" smtClean="0"/>
              <a:t>No </a:t>
            </a:r>
            <a:r>
              <a:rPr lang="en-US" altLang="zh-CN" dirty="0"/>
              <a:t>examination,</a:t>
            </a:r>
          </a:p>
          <a:p>
            <a:pPr marL="342900" indent="-342900">
              <a:lnSpc>
                <a:spcPts val="2800"/>
              </a:lnSpc>
              <a:buFont typeface="Arial" panose="020B0604020202020204" pitchFamily="34" charset="0"/>
              <a:buChar char="•"/>
            </a:pPr>
            <a:r>
              <a:rPr lang="en-US" altLang="zh-CN" dirty="0"/>
              <a:t>C</a:t>
            </a:r>
            <a:r>
              <a:rPr lang="en-US" altLang="zh-CN" dirty="0" smtClean="0"/>
              <a:t>lass </a:t>
            </a:r>
            <a:r>
              <a:rPr lang="en-US" altLang="zh-CN" dirty="0"/>
              <a:t>homework (3 times). </a:t>
            </a:r>
          </a:p>
          <a:p>
            <a:pPr>
              <a:lnSpc>
                <a:spcPts val="2800"/>
              </a:lnSpc>
            </a:pPr>
            <a:r>
              <a:rPr lang="en-US" altLang="zh-CN" dirty="0">
                <a:solidFill>
                  <a:srgbClr val="FF0000"/>
                </a:solidFill>
              </a:rPr>
              <a:t>Requirement:</a:t>
            </a:r>
          </a:p>
          <a:p>
            <a:pPr marL="342900" indent="-342900">
              <a:lnSpc>
                <a:spcPts val="2800"/>
              </a:lnSpc>
              <a:buFont typeface="Arial" panose="020B0604020202020204" pitchFamily="34" charset="0"/>
              <a:buChar char="•"/>
            </a:pPr>
            <a:r>
              <a:rPr lang="en-US" altLang="zh-CN" dirty="0">
                <a:solidFill>
                  <a:srgbClr val="FF0000"/>
                </a:solidFill>
              </a:rPr>
              <a:t>Attend the class on time,</a:t>
            </a:r>
          </a:p>
          <a:p>
            <a:pPr marL="342900" indent="-342900">
              <a:lnSpc>
                <a:spcPts val="2800"/>
              </a:lnSpc>
              <a:buFont typeface="Arial" panose="020B0604020202020204" pitchFamily="34" charset="0"/>
              <a:buChar char="•"/>
            </a:pPr>
            <a:r>
              <a:rPr lang="en-US" altLang="zh-CN" dirty="0">
                <a:solidFill>
                  <a:srgbClr val="FF0000"/>
                </a:solidFill>
              </a:rPr>
              <a:t>Finish the homework by yourself (no copy, no plagiarization),</a:t>
            </a:r>
          </a:p>
          <a:p>
            <a:pPr marL="342900" indent="-342900">
              <a:lnSpc>
                <a:spcPts val="2800"/>
              </a:lnSpc>
              <a:buFont typeface="Arial" panose="020B0604020202020204" pitchFamily="34" charset="0"/>
              <a:buChar char="•"/>
            </a:pPr>
            <a:r>
              <a:rPr lang="en-US" altLang="zh-CN" dirty="0">
                <a:solidFill>
                  <a:srgbClr val="FF0000"/>
                </a:solidFill>
              </a:rPr>
              <a:t>Hand in the homework before the dead line.</a:t>
            </a:r>
          </a:p>
        </p:txBody>
      </p:sp>
    </p:spTree>
    <p:extLst>
      <p:ext uri="{BB962C8B-B14F-4D97-AF65-F5344CB8AC3E}">
        <p14:creationId xmlns:p14="http://schemas.microsoft.com/office/powerpoint/2010/main" val="3407224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Rules for c</a:t>
            </a:r>
            <a:r>
              <a:rPr lang="en-US" altLang="zh-CN" kern="0" dirty="0" smtClean="0">
                <a:latin typeface="+mn-lt"/>
                <a:ea typeface="+mn-ea"/>
                <a:cs typeface="+mn-ea"/>
                <a:sym typeface="+mn-lt"/>
              </a:rPr>
              <a:t>onstructing </a:t>
            </a:r>
            <a:r>
              <a:rPr lang="en-US" altLang="zh-CN" kern="0" dirty="0">
                <a:latin typeface="+mn-lt"/>
                <a:ea typeface="+mn-ea"/>
                <a:cs typeface="+mn-ea"/>
                <a:sym typeface="+mn-lt"/>
              </a:rPr>
              <a:t>AoN n</a:t>
            </a:r>
            <a:r>
              <a:rPr lang="en-US" altLang="zh-CN" kern="0" dirty="0" smtClean="0">
                <a:latin typeface="+mn-lt"/>
                <a:ea typeface="+mn-ea"/>
                <a:cs typeface="+mn-ea"/>
                <a:sym typeface="+mn-lt"/>
              </a:rPr>
              <a:t>etworks</a:t>
            </a:r>
            <a:endParaRPr lang="zh-CN" altLang="en-US" dirty="0">
              <a:latin typeface="+mn-lt"/>
              <a:ea typeface="+mn-ea"/>
              <a:cs typeface="+mn-ea"/>
              <a:sym typeface="+mn-lt"/>
            </a:endParaRPr>
          </a:p>
        </p:txBody>
      </p:sp>
      <p:grpSp>
        <p:nvGrpSpPr>
          <p:cNvPr id="36" name="组合 35"/>
          <p:cNvGrpSpPr/>
          <p:nvPr/>
        </p:nvGrpSpPr>
        <p:grpSpPr>
          <a:xfrm>
            <a:off x="1225928" y="1719004"/>
            <a:ext cx="3835113" cy="496747"/>
            <a:chOff x="240507" y="1038983"/>
            <a:chExt cx="3835113" cy="496747"/>
          </a:xfrm>
        </p:grpSpPr>
        <p:sp>
          <p:nvSpPr>
            <p:cNvPr id="37" name="矩形 36"/>
            <p:cNvSpPr/>
            <p:nvPr/>
          </p:nvSpPr>
          <p:spPr>
            <a:xfrm>
              <a:off x="652888" y="1038983"/>
              <a:ext cx="3422732"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No crossing arrow line is preferable</a:t>
              </a:r>
            </a:p>
          </p:txBody>
        </p:sp>
        <p:grpSp>
          <p:nvGrpSpPr>
            <p:cNvPr id="38" name="组合 37"/>
            <p:cNvGrpSpPr/>
            <p:nvPr/>
          </p:nvGrpSpPr>
          <p:grpSpPr>
            <a:xfrm>
              <a:off x="240507" y="1045872"/>
              <a:ext cx="489858" cy="489858"/>
              <a:chOff x="801490" y="1902682"/>
              <a:chExt cx="489858" cy="489858"/>
            </a:xfrm>
          </p:grpSpPr>
          <p:sp>
            <p:nvSpPr>
              <p:cNvPr id="39" name="椭圆 38">
                <a:extLst>
                  <a:ext uri="{FF2B5EF4-FFF2-40B4-BE49-F238E27FC236}">
                    <a16:creationId xmlns:a16="http://schemas.microsoft.com/office/drawing/2014/main" id="{B9E3DBAE-FB62-404F-91E9-0DCF13278DF8}"/>
                  </a:ext>
                </a:extLst>
              </p:cNvPr>
              <p:cNvSpPr/>
              <p:nvPr/>
            </p:nvSpPr>
            <p:spPr>
              <a:xfrm>
                <a:off x="801490" y="190268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sp>
            <p:nvSpPr>
              <p:cNvPr id="40" name="任意多边形: 形状 138">
                <a:extLst>
                  <a:ext uri="{FF2B5EF4-FFF2-40B4-BE49-F238E27FC236}">
                    <a16:creationId xmlns:a16="http://schemas.microsoft.com/office/drawing/2014/main" id="{315D6878-4F66-4E26-A277-4A55C6D16140}"/>
                  </a:ext>
                </a:extLst>
              </p:cNvPr>
              <p:cNvSpPr>
                <a:spLocks/>
              </p:cNvSpPr>
              <p:nvPr/>
            </p:nvSpPr>
            <p:spPr bwMode="auto">
              <a:xfrm>
                <a:off x="956432" y="2053757"/>
                <a:ext cx="179973" cy="17997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grpSp>
      <p:grpSp>
        <p:nvGrpSpPr>
          <p:cNvPr id="41" name="组合 40"/>
          <p:cNvGrpSpPr/>
          <p:nvPr/>
        </p:nvGrpSpPr>
        <p:grpSpPr>
          <a:xfrm>
            <a:off x="1228061" y="3236178"/>
            <a:ext cx="5566356" cy="496747"/>
            <a:chOff x="238413" y="1876258"/>
            <a:chExt cx="5566356" cy="496747"/>
          </a:xfrm>
        </p:grpSpPr>
        <p:grpSp>
          <p:nvGrpSpPr>
            <p:cNvPr id="42" name="组合 41"/>
            <p:cNvGrpSpPr/>
            <p:nvPr/>
          </p:nvGrpSpPr>
          <p:grpSpPr>
            <a:xfrm>
              <a:off x="238413" y="1876258"/>
              <a:ext cx="5566356" cy="496747"/>
              <a:chOff x="240507" y="1038983"/>
              <a:chExt cx="5566356" cy="496747"/>
            </a:xfrm>
          </p:grpSpPr>
          <p:sp>
            <p:nvSpPr>
              <p:cNvPr id="44" name="矩形 43"/>
              <p:cNvSpPr/>
              <p:nvPr/>
            </p:nvSpPr>
            <p:spPr>
              <a:xfrm>
                <a:off x="652888" y="1038983"/>
                <a:ext cx="5153975"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The network has only a start node and only a end node</a:t>
                </a:r>
              </a:p>
            </p:txBody>
          </p:sp>
          <p:sp>
            <p:nvSpPr>
              <p:cNvPr id="45" name="椭圆 44">
                <a:extLst>
                  <a:ext uri="{FF2B5EF4-FFF2-40B4-BE49-F238E27FC236}">
                    <a16:creationId xmlns:a16="http://schemas.microsoft.com/office/drawing/2014/main" id="{B9E3DBAE-FB62-404F-91E9-0DCF13278DF8}"/>
                  </a:ext>
                </a:extLst>
              </p:cNvPr>
              <p:cNvSpPr/>
              <p:nvPr/>
            </p:nvSpPr>
            <p:spPr>
              <a:xfrm>
                <a:off x="240507" y="104587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grpSp>
        <p:sp>
          <p:nvSpPr>
            <p:cNvPr id="43" name="任意多边形: 形状 136">
              <a:extLst>
                <a:ext uri="{FF2B5EF4-FFF2-40B4-BE49-F238E27FC236}">
                  <a16:creationId xmlns:a16="http://schemas.microsoft.com/office/drawing/2014/main" id="{F217D07D-4239-4679-A048-D56683BD44B2}"/>
                </a:ext>
              </a:extLst>
            </p:cNvPr>
            <p:cNvSpPr>
              <a:spLocks/>
            </p:cNvSpPr>
            <p:nvPr/>
          </p:nvSpPr>
          <p:spPr bwMode="auto">
            <a:xfrm>
              <a:off x="373237" y="2013900"/>
              <a:ext cx="219920" cy="185553"/>
            </a:xfrm>
            <a:custGeom>
              <a:avLst/>
              <a:gdLst>
                <a:gd name="connsiteX0" fmla="*/ 19050 w 331788"/>
                <a:gd name="connsiteY0" fmla="*/ 213226 h 286251"/>
                <a:gd name="connsiteX1" fmla="*/ 151105 w 331788"/>
                <a:gd name="connsiteY1" fmla="*/ 213226 h 286251"/>
                <a:gd name="connsiteX2" fmla="*/ 151105 w 331788"/>
                <a:gd name="connsiteY2" fmla="*/ 278564 h 286251"/>
                <a:gd name="connsiteX3" fmla="*/ 152400 w 331788"/>
                <a:gd name="connsiteY3" fmla="*/ 286251 h 286251"/>
                <a:gd name="connsiteX4" fmla="*/ 25523 w 331788"/>
                <a:gd name="connsiteY4" fmla="*/ 286251 h 286251"/>
                <a:gd name="connsiteX5" fmla="*/ 19050 w 331788"/>
                <a:gd name="connsiteY5" fmla="*/ 278564 h 286251"/>
                <a:gd name="connsiteX6" fmla="*/ 19050 w 331788"/>
                <a:gd name="connsiteY6" fmla="*/ 213226 h 286251"/>
                <a:gd name="connsiteX7" fmla="*/ 185265 w 331788"/>
                <a:gd name="connsiteY7" fmla="*/ 165601 h 286251"/>
                <a:gd name="connsiteX8" fmla="*/ 308448 w 331788"/>
                <a:gd name="connsiteY8" fmla="*/ 165601 h 286251"/>
                <a:gd name="connsiteX9" fmla="*/ 313635 w 331788"/>
                <a:gd name="connsiteY9" fmla="*/ 165601 h 286251"/>
                <a:gd name="connsiteX10" fmla="*/ 331788 w 331788"/>
                <a:gd name="connsiteY10" fmla="*/ 187421 h 286251"/>
                <a:gd name="connsiteX11" fmla="*/ 331788 w 331788"/>
                <a:gd name="connsiteY11" fmla="*/ 278550 h 286251"/>
                <a:gd name="connsiteX12" fmla="*/ 324008 w 331788"/>
                <a:gd name="connsiteY12" fmla="*/ 286251 h 286251"/>
                <a:gd name="connsiteX13" fmla="*/ 169705 w 331788"/>
                <a:gd name="connsiteY13" fmla="*/ 286251 h 286251"/>
                <a:gd name="connsiteX14" fmla="*/ 161925 w 331788"/>
                <a:gd name="connsiteY14" fmla="*/ 278550 h 286251"/>
                <a:gd name="connsiteX15" fmla="*/ 161925 w 331788"/>
                <a:gd name="connsiteY15" fmla="*/ 187421 h 286251"/>
                <a:gd name="connsiteX16" fmla="*/ 168408 w 331788"/>
                <a:gd name="connsiteY16" fmla="*/ 173302 h 286251"/>
                <a:gd name="connsiteX17" fmla="*/ 174892 w 331788"/>
                <a:gd name="connsiteY17" fmla="*/ 166885 h 286251"/>
                <a:gd name="connsiteX18" fmla="*/ 185265 w 331788"/>
                <a:gd name="connsiteY18" fmla="*/ 165601 h 286251"/>
                <a:gd name="connsiteX19" fmla="*/ 59302 w 331788"/>
                <a:gd name="connsiteY19" fmla="*/ 117976 h 286251"/>
                <a:gd name="connsiteX20" fmla="*/ 78640 w 331788"/>
                <a:gd name="connsiteY20" fmla="*/ 117976 h 286251"/>
                <a:gd name="connsiteX21" fmla="*/ 86375 w 331788"/>
                <a:gd name="connsiteY21" fmla="*/ 123154 h 286251"/>
                <a:gd name="connsiteX22" fmla="*/ 94110 w 331788"/>
                <a:gd name="connsiteY22" fmla="*/ 160692 h 286251"/>
                <a:gd name="connsiteX23" fmla="*/ 95399 w 331788"/>
                <a:gd name="connsiteY23" fmla="*/ 165870 h 286251"/>
                <a:gd name="connsiteX24" fmla="*/ 96688 w 331788"/>
                <a:gd name="connsiteY24" fmla="*/ 169753 h 286251"/>
                <a:gd name="connsiteX25" fmla="*/ 96688 w 331788"/>
                <a:gd name="connsiteY25" fmla="*/ 172342 h 286251"/>
                <a:gd name="connsiteX26" fmla="*/ 103134 w 331788"/>
                <a:gd name="connsiteY26" fmla="*/ 172342 h 286251"/>
                <a:gd name="connsiteX27" fmla="*/ 103134 w 331788"/>
                <a:gd name="connsiteY27" fmla="*/ 165870 h 286251"/>
                <a:gd name="connsiteX28" fmla="*/ 103134 w 331788"/>
                <a:gd name="connsiteY28" fmla="*/ 164576 h 286251"/>
                <a:gd name="connsiteX29" fmla="*/ 104424 w 331788"/>
                <a:gd name="connsiteY29" fmla="*/ 160692 h 286251"/>
                <a:gd name="connsiteX30" fmla="*/ 112159 w 331788"/>
                <a:gd name="connsiteY30" fmla="*/ 134804 h 286251"/>
                <a:gd name="connsiteX31" fmla="*/ 107002 w 331788"/>
                <a:gd name="connsiteY31" fmla="*/ 121859 h 286251"/>
                <a:gd name="connsiteX32" fmla="*/ 109580 w 331788"/>
                <a:gd name="connsiteY32" fmla="*/ 117976 h 286251"/>
                <a:gd name="connsiteX33" fmla="*/ 121183 w 331788"/>
                <a:gd name="connsiteY33" fmla="*/ 117976 h 286251"/>
                <a:gd name="connsiteX34" fmla="*/ 125050 w 331788"/>
                <a:gd name="connsiteY34" fmla="*/ 121859 h 286251"/>
                <a:gd name="connsiteX35" fmla="*/ 118605 w 331788"/>
                <a:gd name="connsiteY35" fmla="*/ 134804 h 286251"/>
                <a:gd name="connsiteX36" fmla="*/ 126340 w 331788"/>
                <a:gd name="connsiteY36" fmla="*/ 160692 h 286251"/>
                <a:gd name="connsiteX37" fmla="*/ 126340 w 331788"/>
                <a:gd name="connsiteY37" fmla="*/ 165870 h 286251"/>
                <a:gd name="connsiteX38" fmla="*/ 127629 w 331788"/>
                <a:gd name="connsiteY38" fmla="*/ 165870 h 286251"/>
                <a:gd name="connsiteX39" fmla="*/ 127629 w 331788"/>
                <a:gd name="connsiteY39" fmla="*/ 172342 h 286251"/>
                <a:gd name="connsiteX40" fmla="*/ 134075 w 331788"/>
                <a:gd name="connsiteY40" fmla="*/ 172342 h 286251"/>
                <a:gd name="connsiteX41" fmla="*/ 134075 w 331788"/>
                <a:gd name="connsiteY41" fmla="*/ 169753 h 286251"/>
                <a:gd name="connsiteX42" fmla="*/ 135364 w 331788"/>
                <a:gd name="connsiteY42" fmla="*/ 165870 h 286251"/>
                <a:gd name="connsiteX43" fmla="*/ 136653 w 331788"/>
                <a:gd name="connsiteY43" fmla="*/ 160692 h 286251"/>
                <a:gd name="connsiteX44" fmla="*/ 144388 w 331788"/>
                <a:gd name="connsiteY44" fmla="*/ 123154 h 286251"/>
                <a:gd name="connsiteX45" fmla="*/ 152123 w 331788"/>
                <a:gd name="connsiteY45" fmla="*/ 117976 h 286251"/>
                <a:gd name="connsiteX46" fmla="*/ 171461 w 331788"/>
                <a:gd name="connsiteY46" fmla="*/ 117976 h 286251"/>
                <a:gd name="connsiteX47" fmla="*/ 192088 w 331788"/>
                <a:gd name="connsiteY47" fmla="*/ 138687 h 286251"/>
                <a:gd name="connsiteX48" fmla="*/ 192088 w 331788"/>
                <a:gd name="connsiteY48" fmla="*/ 152926 h 286251"/>
                <a:gd name="connsiteX49" fmla="*/ 184353 w 331788"/>
                <a:gd name="connsiteY49" fmla="*/ 152926 h 286251"/>
                <a:gd name="connsiteX50" fmla="*/ 163726 w 331788"/>
                <a:gd name="connsiteY50" fmla="*/ 160692 h 286251"/>
                <a:gd name="connsiteX51" fmla="*/ 158569 w 331788"/>
                <a:gd name="connsiteY51" fmla="*/ 165870 h 286251"/>
                <a:gd name="connsiteX52" fmla="*/ 154702 w 331788"/>
                <a:gd name="connsiteY52" fmla="*/ 172342 h 286251"/>
                <a:gd name="connsiteX53" fmla="*/ 150834 w 331788"/>
                <a:gd name="connsiteY53" fmla="*/ 186581 h 286251"/>
                <a:gd name="connsiteX54" fmla="*/ 150834 w 331788"/>
                <a:gd name="connsiteY54" fmla="*/ 202114 h 286251"/>
                <a:gd name="connsiteX55" fmla="*/ 10313 w 331788"/>
                <a:gd name="connsiteY55" fmla="*/ 202114 h 286251"/>
                <a:gd name="connsiteX56" fmla="*/ 0 w 331788"/>
                <a:gd name="connsiteY56" fmla="*/ 190464 h 286251"/>
                <a:gd name="connsiteX57" fmla="*/ 0 w 331788"/>
                <a:gd name="connsiteY57" fmla="*/ 182698 h 286251"/>
                <a:gd name="connsiteX58" fmla="*/ 10313 w 331788"/>
                <a:gd name="connsiteY58" fmla="*/ 172342 h 286251"/>
                <a:gd name="connsiteX59" fmla="*/ 38675 w 331788"/>
                <a:gd name="connsiteY59" fmla="*/ 172342 h 286251"/>
                <a:gd name="connsiteX60" fmla="*/ 38675 w 331788"/>
                <a:gd name="connsiteY60" fmla="*/ 138687 h 286251"/>
                <a:gd name="connsiteX61" fmla="*/ 59302 w 331788"/>
                <a:gd name="connsiteY61" fmla="*/ 117976 h 286251"/>
                <a:gd name="connsiteX62" fmla="*/ 206838 w 331788"/>
                <a:gd name="connsiteY62" fmla="*/ 33838 h 286251"/>
                <a:gd name="connsiteX63" fmla="*/ 208124 w 331788"/>
                <a:gd name="connsiteY63" fmla="*/ 33838 h 286251"/>
                <a:gd name="connsiteX64" fmla="*/ 278858 w 331788"/>
                <a:gd name="connsiteY64" fmla="*/ 48038 h 286251"/>
                <a:gd name="connsiteX65" fmla="*/ 296863 w 331788"/>
                <a:gd name="connsiteY65" fmla="*/ 69984 h 286251"/>
                <a:gd name="connsiteX66" fmla="*/ 296863 w 331788"/>
                <a:gd name="connsiteY66" fmla="*/ 99676 h 286251"/>
                <a:gd name="connsiteX67" fmla="*/ 246706 w 331788"/>
                <a:gd name="connsiteY67" fmla="*/ 151313 h 286251"/>
                <a:gd name="connsiteX68" fmla="*/ 195263 w 331788"/>
                <a:gd name="connsiteY68" fmla="*/ 99676 h 286251"/>
                <a:gd name="connsiteX69" fmla="*/ 195263 w 331788"/>
                <a:gd name="connsiteY69" fmla="*/ 45456 h 286251"/>
                <a:gd name="connsiteX70" fmla="*/ 206838 w 331788"/>
                <a:gd name="connsiteY70" fmla="*/ 33838 h 286251"/>
                <a:gd name="connsiteX71" fmla="*/ 150465 w 331788"/>
                <a:gd name="connsiteY71" fmla="*/ 198 h 286251"/>
                <a:gd name="connsiteX72" fmla="*/ 163513 w 331788"/>
                <a:gd name="connsiteY72" fmla="*/ 10479 h 286251"/>
                <a:gd name="connsiteX73" fmla="*/ 163513 w 331788"/>
                <a:gd name="connsiteY73" fmla="*/ 60599 h 286251"/>
                <a:gd name="connsiteX74" fmla="*/ 116540 w 331788"/>
                <a:gd name="connsiteY74" fmla="*/ 106863 h 286251"/>
                <a:gd name="connsiteX75" fmla="*/ 68263 w 331788"/>
                <a:gd name="connsiteY75" fmla="*/ 60599 h 286251"/>
                <a:gd name="connsiteX76" fmla="*/ 68263 w 331788"/>
                <a:gd name="connsiteY76" fmla="*/ 33611 h 286251"/>
                <a:gd name="connsiteX77" fmla="*/ 85225 w 331788"/>
                <a:gd name="connsiteY77" fmla="*/ 13049 h 286251"/>
                <a:gd name="connsiteX78" fmla="*/ 150465 w 331788"/>
                <a:gd name="connsiteY78" fmla="*/ 198 h 2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286251">
                  <a:moveTo>
                    <a:pt x="19050" y="213226"/>
                  </a:moveTo>
                  <a:lnTo>
                    <a:pt x="151105" y="213226"/>
                  </a:lnTo>
                  <a:cubicBezTo>
                    <a:pt x="151105" y="213226"/>
                    <a:pt x="151105" y="213226"/>
                    <a:pt x="151105" y="278564"/>
                  </a:cubicBezTo>
                  <a:cubicBezTo>
                    <a:pt x="151105" y="281126"/>
                    <a:pt x="152400" y="283689"/>
                    <a:pt x="152400" y="286251"/>
                  </a:cubicBezTo>
                  <a:cubicBezTo>
                    <a:pt x="152400" y="286251"/>
                    <a:pt x="152400" y="286251"/>
                    <a:pt x="25523" y="286251"/>
                  </a:cubicBezTo>
                  <a:cubicBezTo>
                    <a:pt x="21639" y="286251"/>
                    <a:pt x="19050" y="282408"/>
                    <a:pt x="19050" y="278564"/>
                  </a:cubicBezTo>
                  <a:cubicBezTo>
                    <a:pt x="19050" y="278564"/>
                    <a:pt x="19050" y="278564"/>
                    <a:pt x="19050" y="213226"/>
                  </a:cubicBezTo>
                  <a:close/>
                  <a:moveTo>
                    <a:pt x="185265" y="165601"/>
                  </a:moveTo>
                  <a:lnTo>
                    <a:pt x="308448" y="165601"/>
                  </a:lnTo>
                  <a:cubicBezTo>
                    <a:pt x="309745" y="165601"/>
                    <a:pt x="312338" y="165601"/>
                    <a:pt x="313635" y="165601"/>
                  </a:cubicBezTo>
                  <a:cubicBezTo>
                    <a:pt x="324008" y="168168"/>
                    <a:pt x="331788" y="177153"/>
                    <a:pt x="331788" y="187421"/>
                  </a:cubicBezTo>
                  <a:cubicBezTo>
                    <a:pt x="331788" y="187421"/>
                    <a:pt x="331788" y="187421"/>
                    <a:pt x="331788" y="278550"/>
                  </a:cubicBezTo>
                  <a:cubicBezTo>
                    <a:pt x="331788" y="282401"/>
                    <a:pt x="327898" y="286251"/>
                    <a:pt x="324008" y="286251"/>
                  </a:cubicBezTo>
                  <a:cubicBezTo>
                    <a:pt x="324008" y="286251"/>
                    <a:pt x="324008" y="286251"/>
                    <a:pt x="169705" y="286251"/>
                  </a:cubicBezTo>
                  <a:cubicBezTo>
                    <a:pt x="165815" y="286251"/>
                    <a:pt x="161925" y="282401"/>
                    <a:pt x="161925" y="278550"/>
                  </a:cubicBezTo>
                  <a:cubicBezTo>
                    <a:pt x="161925" y="278550"/>
                    <a:pt x="161925" y="278550"/>
                    <a:pt x="161925" y="187421"/>
                  </a:cubicBezTo>
                  <a:cubicBezTo>
                    <a:pt x="161925" y="182287"/>
                    <a:pt x="164518" y="177153"/>
                    <a:pt x="168408" y="173302"/>
                  </a:cubicBezTo>
                  <a:cubicBezTo>
                    <a:pt x="169705" y="170735"/>
                    <a:pt x="172298" y="168168"/>
                    <a:pt x="174892" y="166885"/>
                  </a:cubicBezTo>
                  <a:cubicBezTo>
                    <a:pt x="177485" y="165601"/>
                    <a:pt x="181375" y="165601"/>
                    <a:pt x="185265" y="165601"/>
                  </a:cubicBezTo>
                  <a:close/>
                  <a:moveTo>
                    <a:pt x="59302" y="117976"/>
                  </a:moveTo>
                  <a:cubicBezTo>
                    <a:pt x="59302" y="117976"/>
                    <a:pt x="59302" y="117976"/>
                    <a:pt x="78640" y="117976"/>
                  </a:cubicBezTo>
                  <a:cubicBezTo>
                    <a:pt x="82507" y="117976"/>
                    <a:pt x="85086" y="120565"/>
                    <a:pt x="86375" y="123154"/>
                  </a:cubicBezTo>
                  <a:cubicBezTo>
                    <a:pt x="86375" y="123154"/>
                    <a:pt x="86375" y="123154"/>
                    <a:pt x="94110" y="160692"/>
                  </a:cubicBezTo>
                  <a:cubicBezTo>
                    <a:pt x="94110" y="160692"/>
                    <a:pt x="94110" y="160692"/>
                    <a:pt x="95399" y="165870"/>
                  </a:cubicBezTo>
                  <a:cubicBezTo>
                    <a:pt x="95399" y="165870"/>
                    <a:pt x="95399" y="165870"/>
                    <a:pt x="96688" y="169753"/>
                  </a:cubicBezTo>
                  <a:cubicBezTo>
                    <a:pt x="96688" y="171048"/>
                    <a:pt x="96688" y="171048"/>
                    <a:pt x="96688" y="172342"/>
                  </a:cubicBezTo>
                  <a:cubicBezTo>
                    <a:pt x="96688" y="172342"/>
                    <a:pt x="96688" y="172342"/>
                    <a:pt x="103134" y="172342"/>
                  </a:cubicBezTo>
                  <a:cubicBezTo>
                    <a:pt x="103134" y="169753"/>
                    <a:pt x="103134" y="168459"/>
                    <a:pt x="103134" y="165870"/>
                  </a:cubicBezTo>
                  <a:cubicBezTo>
                    <a:pt x="103134" y="165870"/>
                    <a:pt x="103134" y="165870"/>
                    <a:pt x="103134" y="164576"/>
                  </a:cubicBezTo>
                  <a:cubicBezTo>
                    <a:pt x="103134" y="164576"/>
                    <a:pt x="103134" y="164576"/>
                    <a:pt x="104424" y="160692"/>
                  </a:cubicBezTo>
                  <a:cubicBezTo>
                    <a:pt x="104424" y="160692"/>
                    <a:pt x="104424" y="160692"/>
                    <a:pt x="112159" y="134804"/>
                  </a:cubicBezTo>
                  <a:cubicBezTo>
                    <a:pt x="112159" y="134804"/>
                    <a:pt x="112159" y="134804"/>
                    <a:pt x="107002" y="121859"/>
                  </a:cubicBezTo>
                  <a:cubicBezTo>
                    <a:pt x="105713" y="120565"/>
                    <a:pt x="107002" y="117976"/>
                    <a:pt x="109580" y="117976"/>
                  </a:cubicBezTo>
                  <a:cubicBezTo>
                    <a:pt x="109580" y="117976"/>
                    <a:pt x="109580" y="117976"/>
                    <a:pt x="121183" y="117976"/>
                  </a:cubicBezTo>
                  <a:cubicBezTo>
                    <a:pt x="123761" y="117976"/>
                    <a:pt x="125050" y="120565"/>
                    <a:pt x="125050" y="121859"/>
                  </a:cubicBezTo>
                  <a:cubicBezTo>
                    <a:pt x="125050" y="121859"/>
                    <a:pt x="125050" y="121859"/>
                    <a:pt x="118605" y="134804"/>
                  </a:cubicBezTo>
                  <a:cubicBezTo>
                    <a:pt x="118605" y="134804"/>
                    <a:pt x="118605" y="134804"/>
                    <a:pt x="126340" y="160692"/>
                  </a:cubicBezTo>
                  <a:cubicBezTo>
                    <a:pt x="126340" y="160692"/>
                    <a:pt x="126340" y="160692"/>
                    <a:pt x="126340" y="165870"/>
                  </a:cubicBezTo>
                  <a:cubicBezTo>
                    <a:pt x="127629" y="165870"/>
                    <a:pt x="127629" y="165870"/>
                    <a:pt x="127629" y="165870"/>
                  </a:cubicBezTo>
                  <a:cubicBezTo>
                    <a:pt x="127629" y="168459"/>
                    <a:pt x="127629" y="169753"/>
                    <a:pt x="127629" y="172342"/>
                  </a:cubicBezTo>
                  <a:cubicBezTo>
                    <a:pt x="127629" y="172342"/>
                    <a:pt x="127629" y="172342"/>
                    <a:pt x="134075" y="172342"/>
                  </a:cubicBezTo>
                  <a:cubicBezTo>
                    <a:pt x="134075" y="171048"/>
                    <a:pt x="134075" y="171048"/>
                    <a:pt x="134075" y="169753"/>
                  </a:cubicBezTo>
                  <a:cubicBezTo>
                    <a:pt x="134075" y="169753"/>
                    <a:pt x="134075" y="169753"/>
                    <a:pt x="135364" y="165870"/>
                  </a:cubicBezTo>
                  <a:cubicBezTo>
                    <a:pt x="135364" y="165870"/>
                    <a:pt x="135364" y="165870"/>
                    <a:pt x="136653" y="160692"/>
                  </a:cubicBezTo>
                  <a:cubicBezTo>
                    <a:pt x="136653" y="160692"/>
                    <a:pt x="136653" y="160692"/>
                    <a:pt x="144388" y="123154"/>
                  </a:cubicBezTo>
                  <a:cubicBezTo>
                    <a:pt x="145677" y="120565"/>
                    <a:pt x="148256" y="117976"/>
                    <a:pt x="152123" y="117976"/>
                  </a:cubicBezTo>
                  <a:cubicBezTo>
                    <a:pt x="152123" y="117976"/>
                    <a:pt x="152123" y="117976"/>
                    <a:pt x="171461" y="117976"/>
                  </a:cubicBezTo>
                  <a:cubicBezTo>
                    <a:pt x="183064" y="117976"/>
                    <a:pt x="192088" y="127037"/>
                    <a:pt x="192088" y="138687"/>
                  </a:cubicBezTo>
                  <a:cubicBezTo>
                    <a:pt x="192088" y="138687"/>
                    <a:pt x="192088" y="138687"/>
                    <a:pt x="192088" y="152926"/>
                  </a:cubicBezTo>
                  <a:cubicBezTo>
                    <a:pt x="192088" y="152926"/>
                    <a:pt x="192088" y="152926"/>
                    <a:pt x="184353" y="152926"/>
                  </a:cubicBezTo>
                  <a:cubicBezTo>
                    <a:pt x="176618" y="152926"/>
                    <a:pt x="168883" y="156809"/>
                    <a:pt x="163726" y="160692"/>
                  </a:cubicBezTo>
                  <a:cubicBezTo>
                    <a:pt x="161148" y="161987"/>
                    <a:pt x="159858" y="164576"/>
                    <a:pt x="158569" y="165870"/>
                  </a:cubicBezTo>
                  <a:cubicBezTo>
                    <a:pt x="157280" y="168459"/>
                    <a:pt x="155991" y="169753"/>
                    <a:pt x="154702" y="172342"/>
                  </a:cubicBezTo>
                  <a:cubicBezTo>
                    <a:pt x="152123" y="176225"/>
                    <a:pt x="150834" y="181403"/>
                    <a:pt x="150834" y="186581"/>
                  </a:cubicBezTo>
                  <a:cubicBezTo>
                    <a:pt x="150834" y="186581"/>
                    <a:pt x="150834" y="186581"/>
                    <a:pt x="150834" y="202114"/>
                  </a:cubicBezTo>
                  <a:cubicBezTo>
                    <a:pt x="150834" y="202114"/>
                    <a:pt x="150834" y="202114"/>
                    <a:pt x="10313" y="202114"/>
                  </a:cubicBezTo>
                  <a:cubicBezTo>
                    <a:pt x="5157" y="202114"/>
                    <a:pt x="0" y="196936"/>
                    <a:pt x="0" y="190464"/>
                  </a:cubicBezTo>
                  <a:cubicBezTo>
                    <a:pt x="0" y="190464"/>
                    <a:pt x="0" y="190464"/>
                    <a:pt x="0" y="182698"/>
                  </a:cubicBezTo>
                  <a:cubicBezTo>
                    <a:pt x="0" y="176225"/>
                    <a:pt x="5157" y="172342"/>
                    <a:pt x="10313" y="172342"/>
                  </a:cubicBezTo>
                  <a:cubicBezTo>
                    <a:pt x="10313" y="172342"/>
                    <a:pt x="10313" y="172342"/>
                    <a:pt x="38675" y="172342"/>
                  </a:cubicBezTo>
                  <a:cubicBezTo>
                    <a:pt x="38675" y="172342"/>
                    <a:pt x="38675" y="172342"/>
                    <a:pt x="38675" y="138687"/>
                  </a:cubicBezTo>
                  <a:cubicBezTo>
                    <a:pt x="38675" y="127037"/>
                    <a:pt x="47700" y="117976"/>
                    <a:pt x="59302" y="117976"/>
                  </a:cubicBezTo>
                  <a:close/>
                  <a:moveTo>
                    <a:pt x="206838" y="33838"/>
                  </a:moveTo>
                  <a:cubicBezTo>
                    <a:pt x="206838" y="33838"/>
                    <a:pt x="208124" y="33838"/>
                    <a:pt x="208124" y="33838"/>
                  </a:cubicBezTo>
                  <a:cubicBezTo>
                    <a:pt x="223557" y="36420"/>
                    <a:pt x="258281" y="44166"/>
                    <a:pt x="278858" y="48038"/>
                  </a:cubicBezTo>
                  <a:cubicBezTo>
                    <a:pt x="289147" y="50620"/>
                    <a:pt x="296863" y="59657"/>
                    <a:pt x="296863" y="69984"/>
                  </a:cubicBezTo>
                  <a:cubicBezTo>
                    <a:pt x="296863" y="69984"/>
                    <a:pt x="296863" y="69984"/>
                    <a:pt x="296863" y="99676"/>
                  </a:cubicBezTo>
                  <a:cubicBezTo>
                    <a:pt x="296863" y="128076"/>
                    <a:pt x="275000" y="151313"/>
                    <a:pt x="246706" y="151313"/>
                  </a:cubicBezTo>
                  <a:cubicBezTo>
                    <a:pt x="218412" y="151313"/>
                    <a:pt x="195263" y="128076"/>
                    <a:pt x="195263" y="99676"/>
                  </a:cubicBezTo>
                  <a:cubicBezTo>
                    <a:pt x="195263" y="99676"/>
                    <a:pt x="195263" y="99676"/>
                    <a:pt x="195263" y="45456"/>
                  </a:cubicBezTo>
                  <a:cubicBezTo>
                    <a:pt x="195263" y="39002"/>
                    <a:pt x="200407" y="33838"/>
                    <a:pt x="206838" y="33838"/>
                  </a:cubicBezTo>
                  <a:close/>
                  <a:moveTo>
                    <a:pt x="150465" y="198"/>
                  </a:moveTo>
                  <a:cubicBezTo>
                    <a:pt x="156989" y="-1087"/>
                    <a:pt x="163513" y="4053"/>
                    <a:pt x="163513" y="10479"/>
                  </a:cubicBezTo>
                  <a:cubicBezTo>
                    <a:pt x="163513" y="10479"/>
                    <a:pt x="163513" y="10479"/>
                    <a:pt x="163513" y="60599"/>
                  </a:cubicBezTo>
                  <a:cubicBezTo>
                    <a:pt x="163513" y="86301"/>
                    <a:pt x="142636" y="106863"/>
                    <a:pt x="116540" y="106863"/>
                  </a:cubicBezTo>
                  <a:cubicBezTo>
                    <a:pt x="90444" y="106863"/>
                    <a:pt x="68263" y="86301"/>
                    <a:pt x="68263" y="60599"/>
                  </a:cubicBezTo>
                  <a:cubicBezTo>
                    <a:pt x="68263" y="60599"/>
                    <a:pt x="68263" y="60599"/>
                    <a:pt x="68263" y="33611"/>
                  </a:cubicBezTo>
                  <a:cubicBezTo>
                    <a:pt x="68263" y="23330"/>
                    <a:pt x="76092" y="14334"/>
                    <a:pt x="85225" y="13049"/>
                  </a:cubicBezTo>
                  <a:cubicBezTo>
                    <a:pt x="104797" y="9194"/>
                    <a:pt x="137417" y="2768"/>
                    <a:pt x="150465" y="198"/>
                  </a:cubicBez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grpSp>
        <p:nvGrpSpPr>
          <p:cNvPr id="46" name="组合 45"/>
          <p:cNvGrpSpPr/>
          <p:nvPr/>
        </p:nvGrpSpPr>
        <p:grpSpPr>
          <a:xfrm>
            <a:off x="1223834" y="4555774"/>
            <a:ext cx="6893642" cy="496747"/>
            <a:chOff x="238413" y="2993204"/>
            <a:chExt cx="6893642" cy="496747"/>
          </a:xfrm>
        </p:grpSpPr>
        <p:grpSp>
          <p:nvGrpSpPr>
            <p:cNvPr id="47" name="组合 46"/>
            <p:cNvGrpSpPr/>
            <p:nvPr/>
          </p:nvGrpSpPr>
          <p:grpSpPr>
            <a:xfrm>
              <a:off x="238413" y="2993204"/>
              <a:ext cx="6893642" cy="496747"/>
              <a:chOff x="240507" y="1038983"/>
              <a:chExt cx="6893642" cy="496747"/>
            </a:xfrm>
          </p:grpSpPr>
          <p:sp>
            <p:nvSpPr>
              <p:cNvPr id="49" name="矩形 48"/>
              <p:cNvSpPr/>
              <p:nvPr/>
            </p:nvSpPr>
            <p:spPr>
              <a:xfrm>
                <a:off x="652888" y="1038983"/>
                <a:ext cx="6481261"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The label for each node is unique, and ordered according to the logic </a:t>
                </a:r>
              </a:p>
            </p:txBody>
          </p:sp>
          <p:sp>
            <p:nvSpPr>
              <p:cNvPr id="50" name="椭圆 49">
                <a:extLst>
                  <a:ext uri="{FF2B5EF4-FFF2-40B4-BE49-F238E27FC236}">
                    <a16:creationId xmlns:a16="http://schemas.microsoft.com/office/drawing/2014/main" id="{B9E3DBAE-FB62-404F-91E9-0DCF13278DF8}"/>
                  </a:ext>
                </a:extLst>
              </p:cNvPr>
              <p:cNvSpPr/>
              <p:nvPr/>
            </p:nvSpPr>
            <p:spPr>
              <a:xfrm>
                <a:off x="240507" y="104587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grpSp>
        <p:sp>
          <p:nvSpPr>
            <p:cNvPr id="48" name="任意多边形: 形状 134">
              <a:extLst>
                <a:ext uri="{FF2B5EF4-FFF2-40B4-BE49-F238E27FC236}">
                  <a16:creationId xmlns:a16="http://schemas.microsoft.com/office/drawing/2014/main" id="{AAF26187-F760-4B35-88B0-1E5E71844F81}"/>
                </a:ext>
              </a:extLst>
            </p:cNvPr>
            <p:cNvSpPr>
              <a:spLocks/>
            </p:cNvSpPr>
            <p:nvPr/>
          </p:nvSpPr>
          <p:spPr bwMode="auto">
            <a:xfrm>
              <a:off x="413184" y="3155035"/>
              <a:ext cx="179973" cy="179973"/>
            </a:xfrm>
            <a:custGeom>
              <a:avLst/>
              <a:gdLst>
                <a:gd name="connsiteX0" fmla="*/ 65088 w 331788"/>
                <a:gd name="connsiteY0" fmla="*/ 223838 h 331788"/>
                <a:gd name="connsiteX1" fmla="*/ 276226 w 331788"/>
                <a:gd name="connsiteY1" fmla="*/ 223838 h 331788"/>
                <a:gd name="connsiteX2" fmla="*/ 276226 w 331788"/>
                <a:gd name="connsiteY2" fmla="*/ 265113 h 331788"/>
                <a:gd name="connsiteX3" fmla="*/ 65088 w 331788"/>
                <a:gd name="connsiteY3" fmla="*/ 265113 h 331788"/>
                <a:gd name="connsiteX4" fmla="*/ 65088 w 331788"/>
                <a:gd name="connsiteY4" fmla="*/ 157163 h 331788"/>
                <a:gd name="connsiteX5" fmla="*/ 163513 w 331788"/>
                <a:gd name="connsiteY5" fmla="*/ 157163 h 331788"/>
                <a:gd name="connsiteX6" fmla="*/ 163513 w 331788"/>
                <a:gd name="connsiteY6" fmla="*/ 198438 h 331788"/>
                <a:gd name="connsiteX7" fmla="*/ 65088 w 331788"/>
                <a:gd name="connsiteY7" fmla="*/ 198438 h 331788"/>
                <a:gd name="connsiteX8" fmla="*/ 65088 w 331788"/>
                <a:gd name="connsiteY8" fmla="*/ 90488 h 331788"/>
                <a:gd name="connsiteX9" fmla="*/ 209551 w 331788"/>
                <a:gd name="connsiteY9" fmla="*/ 90488 h 331788"/>
                <a:gd name="connsiteX10" fmla="*/ 209551 w 331788"/>
                <a:gd name="connsiteY10" fmla="*/ 133351 h 331788"/>
                <a:gd name="connsiteX11" fmla="*/ 65088 w 331788"/>
                <a:gd name="connsiteY11" fmla="*/ 133351 h 331788"/>
                <a:gd name="connsiteX12" fmla="*/ 65088 w 331788"/>
                <a:gd name="connsiteY12" fmla="*/ 25400 h 331788"/>
                <a:gd name="connsiteX13" fmla="*/ 142876 w 331788"/>
                <a:gd name="connsiteY13" fmla="*/ 25400 h 331788"/>
                <a:gd name="connsiteX14" fmla="*/ 142876 w 331788"/>
                <a:gd name="connsiteY14" fmla="*/ 66675 h 331788"/>
                <a:gd name="connsiteX15" fmla="*/ 65088 w 331788"/>
                <a:gd name="connsiteY15" fmla="*/ 66675 h 331788"/>
                <a:gd name="connsiteX16" fmla="*/ 0 w 331788"/>
                <a:gd name="connsiteY16" fmla="*/ 0 h 331788"/>
                <a:gd name="connsiteX17" fmla="*/ 38100 w 331788"/>
                <a:gd name="connsiteY17" fmla="*/ 0 h 331788"/>
                <a:gd name="connsiteX18" fmla="*/ 38100 w 331788"/>
                <a:gd name="connsiteY18" fmla="*/ 293688 h 331788"/>
                <a:gd name="connsiteX19" fmla="*/ 331788 w 331788"/>
                <a:gd name="connsiteY19" fmla="*/ 293688 h 331788"/>
                <a:gd name="connsiteX20" fmla="*/ 331788 w 331788"/>
                <a:gd name="connsiteY20" fmla="*/ 331788 h 331788"/>
                <a:gd name="connsiteX21" fmla="*/ 0 w 331788"/>
                <a:gd name="connsiteY21"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31788">
                  <a:moveTo>
                    <a:pt x="65088" y="223838"/>
                  </a:moveTo>
                  <a:lnTo>
                    <a:pt x="276226" y="223838"/>
                  </a:lnTo>
                  <a:lnTo>
                    <a:pt x="276226" y="265113"/>
                  </a:lnTo>
                  <a:lnTo>
                    <a:pt x="65088" y="265113"/>
                  </a:lnTo>
                  <a:close/>
                  <a:moveTo>
                    <a:pt x="65088" y="157163"/>
                  </a:moveTo>
                  <a:lnTo>
                    <a:pt x="163513" y="157163"/>
                  </a:lnTo>
                  <a:lnTo>
                    <a:pt x="163513" y="198438"/>
                  </a:lnTo>
                  <a:lnTo>
                    <a:pt x="65088" y="198438"/>
                  </a:lnTo>
                  <a:close/>
                  <a:moveTo>
                    <a:pt x="65088" y="90488"/>
                  </a:moveTo>
                  <a:lnTo>
                    <a:pt x="209551" y="90488"/>
                  </a:lnTo>
                  <a:lnTo>
                    <a:pt x="209551" y="133351"/>
                  </a:lnTo>
                  <a:lnTo>
                    <a:pt x="65088" y="133351"/>
                  </a:lnTo>
                  <a:close/>
                  <a:moveTo>
                    <a:pt x="65088" y="25400"/>
                  </a:moveTo>
                  <a:lnTo>
                    <a:pt x="142876" y="25400"/>
                  </a:lnTo>
                  <a:lnTo>
                    <a:pt x="142876" y="66675"/>
                  </a:lnTo>
                  <a:lnTo>
                    <a:pt x="65088" y="66675"/>
                  </a:lnTo>
                  <a:close/>
                  <a:moveTo>
                    <a:pt x="0" y="0"/>
                  </a:moveTo>
                  <a:lnTo>
                    <a:pt x="38100" y="0"/>
                  </a:lnTo>
                  <a:lnTo>
                    <a:pt x="38100" y="293688"/>
                  </a:lnTo>
                  <a:lnTo>
                    <a:pt x="331788" y="293688"/>
                  </a:lnTo>
                  <a:lnTo>
                    <a:pt x="331788" y="331788"/>
                  </a:lnTo>
                  <a:lnTo>
                    <a:pt x="0" y="331788"/>
                  </a:ln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pic>
        <p:nvPicPr>
          <p:cNvPr id="51" name="图片 50"/>
          <p:cNvPicPr>
            <a:picLocks noChangeAspect="1"/>
          </p:cNvPicPr>
          <p:nvPr/>
        </p:nvPicPr>
        <p:blipFill>
          <a:blip r:embed="rId2"/>
          <a:stretch>
            <a:fillRect/>
          </a:stretch>
        </p:blipFill>
        <p:spPr>
          <a:xfrm>
            <a:off x="5417787" y="1253122"/>
            <a:ext cx="1447547" cy="1579178"/>
          </a:xfrm>
          <a:prstGeom prst="rect">
            <a:avLst/>
          </a:prstGeom>
        </p:spPr>
      </p:pic>
      <p:pic>
        <p:nvPicPr>
          <p:cNvPr id="52" name="图片 51"/>
          <p:cNvPicPr>
            <a:picLocks noChangeAspect="1"/>
          </p:cNvPicPr>
          <p:nvPr/>
        </p:nvPicPr>
        <p:blipFill>
          <a:blip r:embed="rId3"/>
          <a:stretch>
            <a:fillRect/>
          </a:stretch>
        </p:blipFill>
        <p:spPr>
          <a:xfrm>
            <a:off x="7619098" y="1311942"/>
            <a:ext cx="1700937" cy="1265811"/>
          </a:xfrm>
          <a:prstGeom prst="rect">
            <a:avLst/>
          </a:prstGeom>
        </p:spPr>
      </p:pic>
      <p:pic>
        <p:nvPicPr>
          <p:cNvPr id="53" name="图片 52"/>
          <p:cNvPicPr>
            <a:picLocks noChangeAspect="1"/>
          </p:cNvPicPr>
          <p:nvPr/>
        </p:nvPicPr>
        <p:blipFill>
          <a:blip r:embed="rId4"/>
          <a:stretch>
            <a:fillRect/>
          </a:stretch>
        </p:blipFill>
        <p:spPr>
          <a:xfrm>
            <a:off x="7090848" y="3009678"/>
            <a:ext cx="1627736" cy="1211336"/>
          </a:xfrm>
          <a:prstGeom prst="rect">
            <a:avLst/>
          </a:prstGeom>
        </p:spPr>
      </p:pic>
      <p:pic>
        <p:nvPicPr>
          <p:cNvPr id="54" name="图片 53"/>
          <p:cNvPicPr>
            <a:picLocks noChangeAspect="1"/>
          </p:cNvPicPr>
          <p:nvPr/>
        </p:nvPicPr>
        <p:blipFill>
          <a:blip r:embed="rId5"/>
          <a:stretch>
            <a:fillRect/>
          </a:stretch>
        </p:blipFill>
        <p:spPr>
          <a:xfrm>
            <a:off x="8953296" y="3097798"/>
            <a:ext cx="2994212" cy="992999"/>
          </a:xfrm>
          <a:prstGeom prst="rect">
            <a:avLst/>
          </a:prstGeom>
        </p:spPr>
      </p:pic>
      <p:pic>
        <p:nvPicPr>
          <p:cNvPr id="55" name="图片 54"/>
          <p:cNvPicPr>
            <a:picLocks noChangeAspect="1"/>
          </p:cNvPicPr>
          <p:nvPr/>
        </p:nvPicPr>
        <p:blipFill>
          <a:blip r:embed="rId6"/>
          <a:stretch>
            <a:fillRect/>
          </a:stretch>
        </p:blipFill>
        <p:spPr>
          <a:xfrm>
            <a:off x="627179" y="5398105"/>
            <a:ext cx="3064650" cy="1016360"/>
          </a:xfrm>
          <a:prstGeom prst="rect">
            <a:avLst/>
          </a:prstGeom>
        </p:spPr>
      </p:pic>
      <p:pic>
        <p:nvPicPr>
          <p:cNvPr id="56" name="图片 55"/>
          <p:cNvPicPr>
            <a:picLocks noChangeAspect="1"/>
          </p:cNvPicPr>
          <p:nvPr/>
        </p:nvPicPr>
        <p:blipFill>
          <a:blip r:embed="rId7"/>
          <a:stretch>
            <a:fillRect/>
          </a:stretch>
        </p:blipFill>
        <p:spPr>
          <a:xfrm>
            <a:off x="4217429" y="5300241"/>
            <a:ext cx="3468392" cy="1150255"/>
          </a:xfrm>
          <a:prstGeom prst="rect">
            <a:avLst/>
          </a:prstGeom>
        </p:spPr>
      </p:pic>
      <p:pic>
        <p:nvPicPr>
          <p:cNvPr id="57" name="图片 56"/>
          <p:cNvPicPr>
            <a:picLocks noChangeAspect="1"/>
          </p:cNvPicPr>
          <p:nvPr/>
        </p:nvPicPr>
        <p:blipFill>
          <a:blip r:embed="rId8"/>
          <a:stretch>
            <a:fillRect/>
          </a:stretch>
        </p:blipFill>
        <p:spPr>
          <a:xfrm>
            <a:off x="8117476" y="5328987"/>
            <a:ext cx="3481479" cy="1154595"/>
          </a:xfrm>
          <a:prstGeom prst="rect">
            <a:avLst/>
          </a:prstGeom>
        </p:spPr>
      </p:pic>
    </p:spTree>
    <p:extLst>
      <p:ext uri="{BB962C8B-B14F-4D97-AF65-F5344CB8AC3E}">
        <p14:creationId xmlns:p14="http://schemas.microsoft.com/office/powerpoint/2010/main" val="2737968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Activity on the </a:t>
            </a:r>
            <a:r>
              <a:rPr lang="en-US" altLang="zh-CN" kern="0" dirty="0" smtClean="0">
                <a:latin typeface="+mn-lt"/>
                <a:ea typeface="+mn-ea"/>
                <a:cs typeface="+mn-ea"/>
                <a:sym typeface="+mn-lt"/>
              </a:rPr>
              <a:t>node</a:t>
            </a:r>
            <a:endParaRPr lang="zh-CN" altLang="en-US" dirty="0">
              <a:latin typeface="+mn-lt"/>
              <a:ea typeface="+mn-ea"/>
              <a:cs typeface="+mn-ea"/>
              <a:sym typeface="+mn-lt"/>
            </a:endParaRPr>
          </a:p>
        </p:txBody>
      </p:sp>
      <p:sp>
        <p:nvSpPr>
          <p:cNvPr id="2" name="文本框 1"/>
          <p:cNvSpPr txBox="1"/>
          <p:nvPr/>
        </p:nvSpPr>
        <p:spPr>
          <a:xfrm>
            <a:off x="2549238" y="1177637"/>
            <a:ext cx="8188034" cy="830997"/>
          </a:xfrm>
          <a:prstGeom prst="rect">
            <a:avLst/>
          </a:prstGeom>
          <a:noFill/>
        </p:spPr>
        <p:txBody>
          <a:bodyPr wrap="square" rtlCol="0">
            <a:spAutoFit/>
          </a:bodyPr>
          <a:lstStyle/>
          <a:p>
            <a:r>
              <a:rPr lang="en-US" altLang="zh-CN" sz="2400" b="1" dirty="0">
                <a:latin typeface="方正姚体" panose="02010601030101010101" pitchFamily="2" charset="-122"/>
                <a:ea typeface="方正姚体" panose="02010601030101010101" pitchFamily="2" charset="-122"/>
              </a:rPr>
              <a:t>Lets try</a:t>
            </a:r>
          </a:p>
          <a:p>
            <a:r>
              <a:rPr lang="en-US" altLang="zh-CN" sz="2400" b="1" dirty="0">
                <a:latin typeface="方正姚体" panose="02010601030101010101" pitchFamily="2" charset="-122"/>
                <a:ea typeface="方正姚体" panose="02010601030101010101" pitchFamily="2" charset="-122"/>
              </a:rPr>
              <a:t>Give the </a:t>
            </a:r>
            <a:r>
              <a:rPr lang="en-US" altLang="zh-CN" sz="2400" b="1" dirty="0" err="1">
                <a:latin typeface="方正姚体" panose="02010601030101010101" pitchFamily="2" charset="-122"/>
                <a:ea typeface="方正姚体" panose="02010601030101010101" pitchFamily="2" charset="-122"/>
              </a:rPr>
              <a:t>AoN</a:t>
            </a:r>
            <a:r>
              <a:rPr lang="en-US" altLang="zh-CN" sz="2400" b="1" dirty="0">
                <a:latin typeface="方正姚体" panose="02010601030101010101" pitchFamily="2" charset="-122"/>
                <a:ea typeface="方正姚体" panose="02010601030101010101" pitchFamily="2" charset="-122"/>
              </a:rPr>
              <a:t> network of the following project</a:t>
            </a:r>
          </a:p>
        </p:txBody>
      </p:sp>
      <p:graphicFrame>
        <p:nvGraphicFramePr>
          <p:cNvPr id="4" name="表格 3"/>
          <p:cNvGraphicFramePr>
            <a:graphicFrameLocks noGrp="1"/>
          </p:cNvGraphicFramePr>
          <p:nvPr>
            <p:extLst>
              <p:ext uri="{D42A27DB-BD31-4B8C-83A1-F6EECF244321}">
                <p14:modId xmlns:p14="http://schemas.microsoft.com/office/powerpoint/2010/main" val="1883303779"/>
              </p:ext>
            </p:extLst>
          </p:nvPr>
        </p:nvGraphicFramePr>
        <p:xfrm>
          <a:off x="1117600" y="2343265"/>
          <a:ext cx="3703782" cy="3916372"/>
        </p:xfrm>
        <a:graphic>
          <a:graphicData uri="http://schemas.openxmlformats.org/drawingml/2006/table">
            <a:tbl>
              <a:tblPr firstRow="1" bandRow="1">
                <a:tableStyleId>{5940675A-B579-460E-94D1-54222C63F5DA}</a:tableStyleId>
              </a:tblPr>
              <a:tblGrid>
                <a:gridCol w="1463735">
                  <a:extLst>
                    <a:ext uri="{9D8B030D-6E8A-4147-A177-3AD203B41FA5}">
                      <a16:colId xmlns:a16="http://schemas.microsoft.com/office/drawing/2014/main" val="1749316941"/>
                    </a:ext>
                  </a:extLst>
                </a:gridCol>
                <a:gridCol w="2240047">
                  <a:extLst>
                    <a:ext uri="{9D8B030D-6E8A-4147-A177-3AD203B41FA5}">
                      <a16:colId xmlns:a16="http://schemas.microsoft.com/office/drawing/2014/main" val="2459099467"/>
                    </a:ext>
                  </a:extLst>
                </a:gridCol>
              </a:tblGrid>
              <a:tr h="583892">
                <a:tc>
                  <a:txBody>
                    <a:bodyPr/>
                    <a:lstStyle/>
                    <a:p>
                      <a:pPr algn="ctr"/>
                      <a:r>
                        <a:rPr lang="en-US" altLang="zh-CN" dirty="0">
                          <a:latin typeface="方正姚体" panose="02010601030101010101" pitchFamily="2" charset="-122"/>
                          <a:ea typeface="方正姚体" panose="02010601030101010101" pitchFamily="2" charset="-122"/>
                        </a:rPr>
                        <a:t>Activity</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Immediate</a:t>
                      </a:r>
                      <a:r>
                        <a:rPr lang="en-US" altLang="zh-CN" baseline="0">
                          <a:latin typeface="方正姚体" panose="02010601030101010101" pitchFamily="2" charset="-122"/>
                          <a:ea typeface="方正姚体" panose="02010601030101010101" pitchFamily="2" charset="-122"/>
                        </a:rPr>
                        <a:t> successor</a:t>
                      </a:r>
                      <a:endParaRPr lang="zh-CN" altLang="en-US">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1027997480"/>
                  </a:ext>
                </a:extLst>
              </a:tr>
              <a:tr h="358217">
                <a:tc>
                  <a:txBody>
                    <a:bodyPr/>
                    <a:lstStyle/>
                    <a:p>
                      <a:pPr algn="ctr"/>
                      <a:r>
                        <a:rPr lang="en-US" altLang="zh-CN">
                          <a:latin typeface="方正姚体" panose="02010601030101010101" pitchFamily="2" charset="-122"/>
                          <a:ea typeface="方正姚体" panose="02010601030101010101" pitchFamily="2" charset="-122"/>
                        </a:rPr>
                        <a:t>1</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3</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3285669950"/>
                  </a:ext>
                </a:extLst>
              </a:tr>
              <a:tr h="370840">
                <a:tc>
                  <a:txBody>
                    <a:bodyPr/>
                    <a:lstStyle/>
                    <a:p>
                      <a:pPr algn="ctr"/>
                      <a:r>
                        <a:rPr lang="en-US" altLang="zh-CN">
                          <a:latin typeface="方正姚体" panose="02010601030101010101" pitchFamily="2" charset="-122"/>
                          <a:ea typeface="方正姚体" panose="02010601030101010101" pitchFamily="2" charset="-122"/>
                        </a:rPr>
                        <a:t>2</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5</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2932191204"/>
                  </a:ext>
                </a:extLst>
              </a:tr>
              <a:tr h="370840">
                <a:tc>
                  <a:txBody>
                    <a:bodyPr/>
                    <a:lstStyle/>
                    <a:p>
                      <a:pPr algn="ctr"/>
                      <a:r>
                        <a:rPr lang="en-US" altLang="zh-CN">
                          <a:latin typeface="方正姚体" panose="02010601030101010101" pitchFamily="2" charset="-122"/>
                          <a:ea typeface="方正姚体" panose="02010601030101010101" pitchFamily="2" charset="-122"/>
                        </a:rPr>
                        <a:t>3</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6,7</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1017276314"/>
                  </a:ext>
                </a:extLst>
              </a:tr>
              <a:tr h="370840">
                <a:tc>
                  <a:txBody>
                    <a:bodyPr/>
                    <a:lstStyle/>
                    <a:p>
                      <a:pPr algn="ctr"/>
                      <a:r>
                        <a:rPr lang="en-US" altLang="zh-CN">
                          <a:latin typeface="方正姚体" panose="02010601030101010101" pitchFamily="2" charset="-122"/>
                          <a:ea typeface="方正姚体" panose="02010601030101010101" pitchFamily="2" charset="-122"/>
                        </a:rPr>
                        <a:t>4</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7</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444723409"/>
                  </a:ext>
                </a:extLst>
              </a:tr>
              <a:tr h="370840">
                <a:tc>
                  <a:txBody>
                    <a:bodyPr/>
                    <a:lstStyle/>
                    <a:p>
                      <a:pPr algn="ctr"/>
                      <a:r>
                        <a:rPr lang="en-US" altLang="zh-CN">
                          <a:latin typeface="方正姚体" panose="02010601030101010101" pitchFamily="2" charset="-122"/>
                          <a:ea typeface="方正姚体" panose="02010601030101010101" pitchFamily="2" charset="-122"/>
                        </a:rPr>
                        <a:t>5</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8</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1175916989"/>
                  </a:ext>
                </a:extLst>
              </a:tr>
              <a:tr h="370840">
                <a:tc>
                  <a:txBody>
                    <a:bodyPr/>
                    <a:lstStyle/>
                    <a:p>
                      <a:pPr algn="ctr"/>
                      <a:r>
                        <a:rPr lang="en-US" altLang="zh-CN">
                          <a:latin typeface="方正姚体" panose="02010601030101010101" pitchFamily="2" charset="-122"/>
                          <a:ea typeface="方正姚体" panose="02010601030101010101" pitchFamily="2" charset="-122"/>
                        </a:rPr>
                        <a:t>6</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122723654"/>
                  </a:ext>
                </a:extLst>
              </a:tr>
              <a:tr h="370840">
                <a:tc>
                  <a:txBody>
                    <a:bodyPr/>
                    <a:lstStyle/>
                    <a:p>
                      <a:pPr algn="ctr"/>
                      <a:r>
                        <a:rPr lang="en-US" altLang="zh-CN">
                          <a:latin typeface="方正姚体" panose="02010601030101010101" pitchFamily="2" charset="-122"/>
                          <a:ea typeface="方正姚体" panose="02010601030101010101" pitchFamily="2" charset="-122"/>
                        </a:rPr>
                        <a:t>7</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9</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2041695897"/>
                  </a:ext>
                </a:extLst>
              </a:tr>
              <a:tr h="370840">
                <a:tc>
                  <a:txBody>
                    <a:bodyPr/>
                    <a:lstStyle/>
                    <a:p>
                      <a:pPr algn="ctr"/>
                      <a:r>
                        <a:rPr lang="en-US" altLang="zh-CN">
                          <a:latin typeface="方正姚体" panose="02010601030101010101" pitchFamily="2" charset="-122"/>
                          <a:ea typeface="方正姚体" panose="02010601030101010101" pitchFamily="2" charset="-122"/>
                        </a:rPr>
                        <a:t>8</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3809288149"/>
                  </a:ext>
                </a:extLst>
              </a:tr>
              <a:tr h="370840">
                <a:tc>
                  <a:txBody>
                    <a:bodyPr/>
                    <a:lstStyle/>
                    <a:p>
                      <a:pPr algn="ctr"/>
                      <a:r>
                        <a:rPr lang="en-US" altLang="zh-CN">
                          <a:latin typeface="方正姚体" panose="02010601030101010101" pitchFamily="2" charset="-122"/>
                          <a:ea typeface="方正姚体" panose="02010601030101010101" pitchFamily="2" charset="-122"/>
                        </a:rPr>
                        <a:t>9</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3758135430"/>
                  </a:ext>
                </a:extLst>
              </a:tr>
            </a:tbl>
          </a:graphicData>
        </a:graphic>
      </p:graphicFrame>
      <p:pic>
        <p:nvPicPr>
          <p:cNvPr id="6" name="图片 5"/>
          <p:cNvPicPr>
            <a:picLocks noChangeAspect="1"/>
          </p:cNvPicPr>
          <p:nvPr/>
        </p:nvPicPr>
        <p:blipFill>
          <a:blip r:embed="rId2"/>
          <a:stretch>
            <a:fillRect/>
          </a:stretch>
        </p:blipFill>
        <p:spPr>
          <a:xfrm>
            <a:off x="5894702" y="3115717"/>
            <a:ext cx="5112327" cy="2371467"/>
          </a:xfrm>
          <a:prstGeom prst="rect">
            <a:avLst/>
          </a:prstGeom>
        </p:spPr>
      </p:pic>
    </p:spTree>
    <p:extLst>
      <p:ext uri="{BB962C8B-B14F-4D97-AF65-F5344CB8AC3E}">
        <p14:creationId xmlns:p14="http://schemas.microsoft.com/office/powerpoint/2010/main" val="1700966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Activity on the </a:t>
            </a:r>
            <a:r>
              <a:rPr lang="en-US" altLang="zh-CN" kern="0" dirty="0" smtClean="0">
                <a:latin typeface="+mn-lt"/>
                <a:ea typeface="+mn-ea"/>
                <a:cs typeface="+mn-ea"/>
                <a:sym typeface="+mn-lt"/>
              </a:rPr>
              <a:t>arc</a:t>
            </a:r>
            <a:endParaRPr lang="zh-CN" altLang="en-US" dirty="0">
              <a:latin typeface="+mn-lt"/>
              <a:ea typeface="+mn-ea"/>
              <a:cs typeface="+mn-ea"/>
              <a:sym typeface="+mn-lt"/>
            </a:endParaRPr>
          </a:p>
        </p:txBody>
      </p:sp>
      <p:sp>
        <p:nvSpPr>
          <p:cNvPr id="6" name="文本框 5"/>
          <p:cNvSpPr txBox="1"/>
          <p:nvPr/>
        </p:nvSpPr>
        <p:spPr>
          <a:xfrm>
            <a:off x="376517" y="1054715"/>
            <a:ext cx="11505792" cy="923330"/>
          </a:xfrm>
          <a:prstGeom prst="rect">
            <a:avLst/>
          </a:prstGeom>
          <a:noFill/>
        </p:spPr>
        <p:txBody>
          <a:bodyPr wrap="square" rtlCol="0">
            <a:spAutoFit/>
          </a:bodyPr>
          <a:lstStyle/>
          <a:p>
            <a:pPr algn="just">
              <a:lnSpc>
                <a:spcPct val="150000"/>
              </a:lnSpc>
            </a:pPr>
            <a:r>
              <a:rPr lang="en-US" altLang="zh-CN" dirty="0">
                <a:latin typeface="方正姚体" panose="02010601030101010101" pitchFamily="2" charset="-122"/>
                <a:ea typeface="方正姚体" panose="02010601030101010101" pitchFamily="2" charset="-122"/>
              </a:rPr>
              <a:t>In an AoA format, activities are displayed by means of arcs in the network. </a:t>
            </a:r>
            <a:r>
              <a:rPr lang="en-US" altLang="zh-CN" dirty="0" smtClean="0">
                <a:latin typeface="方正姚体" panose="02010601030101010101" pitchFamily="2" charset="-122"/>
                <a:ea typeface="方正姚体" panose="02010601030101010101" pitchFamily="2" charset="-122"/>
              </a:rPr>
              <a:t>The nodes </a:t>
            </a:r>
            <a:r>
              <a:rPr lang="en-US" altLang="zh-CN" dirty="0">
                <a:latin typeface="方正姚体" panose="02010601030101010101" pitchFamily="2" charset="-122"/>
                <a:ea typeface="方正姚体" panose="02010601030101010101" pitchFamily="2" charset="-122"/>
              </a:rPr>
              <a:t>are events (or milestones) denoting the start and/or finish of a set of </a:t>
            </a:r>
            <a:r>
              <a:rPr lang="en-US" altLang="zh-CN" dirty="0" smtClean="0">
                <a:latin typeface="方正姚体" panose="02010601030101010101" pitchFamily="2" charset="-122"/>
                <a:ea typeface="方正姚体" panose="02010601030101010101" pitchFamily="2" charset="-122"/>
              </a:rPr>
              <a:t>activities of </a:t>
            </a:r>
            <a:r>
              <a:rPr lang="en-US" altLang="zh-CN" dirty="0">
                <a:latin typeface="方正姚体" panose="02010601030101010101" pitchFamily="2" charset="-122"/>
                <a:ea typeface="方正姚体" panose="02010601030101010101" pitchFamily="2" charset="-122"/>
              </a:rPr>
              <a:t>the project.</a:t>
            </a:r>
          </a:p>
        </p:txBody>
      </p:sp>
      <p:graphicFrame>
        <p:nvGraphicFramePr>
          <p:cNvPr id="8" name="表格 7"/>
          <p:cNvGraphicFramePr>
            <a:graphicFrameLocks noGrp="1"/>
          </p:cNvGraphicFramePr>
          <p:nvPr>
            <p:extLst>
              <p:ext uri="{D42A27DB-BD31-4B8C-83A1-F6EECF244321}">
                <p14:modId xmlns:p14="http://schemas.microsoft.com/office/powerpoint/2010/main" val="1429550878"/>
              </p:ext>
            </p:extLst>
          </p:nvPr>
        </p:nvGraphicFramePr>
        <p:xfrm>
          <a:off x="6498454" y="2991440"/>
          <a:ext cx="4518734" cy="2730799"/>
        </p:xfrm>
        <a:graphic>
          <a:graphicData uri="http://schemas.openxmlformats.org/drawingml/2006/table">
            <a:tbl>
              <a:tblPr firstRow="1" bandRow="1">
                <a:tableStyleId>{5C22544A-7EE6-4342-B048-85BDC9FD1C3A}</a:tableStyleId>
              </a:tblPr>
              <a:tblGrid>
                <a:gridCol w="1152810">
                  <a:extLst>
                    <a:ext uri="{9D8B030D-6E8A-4147-A177-3AD203B41FA5}">
                      <a16:colId xmlns:a16="http://schemas.microsoft.com/office/drawing/2014/main" val="59903903"/>
                    </a:ext>
                  </a:extLst>
                </a:gridCol>
                <a:gridCol w="1903305">
                  <a:extLst>
                    <a:ext uri="{9D8B030D-6E8A-4147-A177-3AD203B41FA5}">
                      <a16:colId xmlns:a16="http://schemas.microsoft.com/office/drawing/2014/main" val="3991388415"/>
                    </a:ext>
                  </a:extLst>
                </a:gridCol>
                <a:gridCol w="1462619">
                  <a:extLst>
                    <a:ext uri="{9D8B030D-6E8A-4147-A177-3AD203B41FA5}">
                      <a16:colId xmlns:a16="http://schemas.microsoft.com/office/drawing/2014/main" val="3655963395"/>
                    </a:ext>
                  </a:extLst>
                </a:gridCol>
              </a:tblGrid>
              <a:tr h="505759">
                <a:tc>
                  <a:txBody>
                    <a:bodyPr/>
                    <a:lstStyle/>
                    <a:p>
                      <a:pPr algn="ctr"/>
                      <a:r>
                        <a:rPr lang="en-US" altLang="zh-CN" sz="1600" dirty="0" smtClean="0">
                          <a:latin typeface="方正姚体" panose="02010601030101010101" pitchFamily="2" charset="-122"/>
                          <a:ea typeface="方正姚体" panose="02010601030101010101" pitchFamily="2" charset="-122"/>
                        </a:rPr>
                        <a:t>Activity</a:t>
                      </a:r>
                      <a:endParaRPr lang="zh-CN" altLang="en-US" sz="16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600" dirty="0" smtClean="0">
                          <a:latin typeface="方正姚体" panose="02010601030101010101" pitchFamily="2" charset="-122"/>
                          <a:ea typeface="方正姚体" panose="02010601030101010101" pitchFamily="2" charset="-122"/>
                        </a:rPr>
                        <a:t>Predecessors</a:t>
                      </a:r>
                      <a:endParaRPr lang="zh-CN" altLang="en-US" sz="16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600" dirty="0" smtClean="0">
                          <a:latin typeface="方正姚体" panose="02010601030101010101" pitchFamily="2" charset="-122"/>
                          <a:ea typeface="方正姚体" panose="02010601030101010101" pitchFamily="2" charset="-122"/>
                        </a:rPr>
                        <a:t>Successors</a:t>
                      </a:r>
                      <a:endParaRPr lang="zh-CN" altLang="en-US" sz="1600"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4220247264"/>
                  </a:ext>
                </a:extLst>
              </a:tr>
              <a:tr h="370840">
                <a:tc>
                  <a:txBody>
                    <a:bodyPr/>
                    <a:lstStyle/>
                    <a:p>
                      <a:pPr algn="ctr"/>
                      <a:r>
                        <a:rPr lang="en-US" altLang="zh-CN" sz="1600" dirty="0" smtClean="0">
                          <a:latin typeface="方正姚体" panose="02010601030101010101" pitchFamily="2" charset="-122"/>
                          <a:ea typeface="方正姚体" panose="02010601030101010101" pitchFamily="2" charset="-122"/>
                        </a:rPr>
                        <a:t>A</a:t>
                      </a:r>
                      <a:endParaRPr lang="zh-CN" altLang="en-US" sz="1600" dirty="0">
                        <a:latin typeface="方正姚体" panose="02010601030101010101" pitchFamily="2" charset="-122"/>
                        <a:ea typeface="方正姚体" panose="02010601030101010101" pitchFamily="2" charset="-122"/>
                      </a:endParaRPr>
                    </a:p>
                  </a:txBody>
                  <a:tcPr anchor="ctr"/>
                </a:tc>
                <a:tc>
                  <a:txBody>
                    <a:bodyPr/>
                    <a:lstStyle/>
                    <a:p>
                      <a:pPr algn="ctr"/>
                      <a:endParaRPr lang="zh-CN" altLang="en-US" sz="1600" dirty="0">
                        <a:latin typeface="方正姚体" panose="02010601030101010101" pitchFamily="2" charset="-122"/>
                        <a:ea typeface="方正姚体" panose="02010601030101010101" pitchFamily="2" charset="-122"/>
                      </a:endParaRPr>
                    </a:p>
                  </a:txBody>
                  <a:tcPr/>
                </a:tc>
                <a:tc>
                  <a:txBody>
                    <a:bodyPr/>
                    <a:lstStyle/>
                    <a:p>
                      <a:pPr algn="ctr"/>
                      <a:r>
                        <a:rPr lang="en-US" altLang="zh-CN" sz="1600" dirty="0" smtClean="0">
                          <a:latin typeface="方正姚体" panose="02010601030101010101" pitchFamily="2" charset="-122"/>
                          <a:ea typeface="方正姚体" panose="02010601030101010101" pitchFamily="2" charset="-122"/>
                        </a:rPr>
                        <a:t>B,C</a:t>
                      </a:r>
                      <a:endParaRPr lang="zh-CN" altLang="en-US" sz="16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2870386387"/>
                  </a:ext>
                </a:extLst>
              </a:tr>
              <a:tr h="370840">
                <a:tc>
                  <a:txBody>
                    <a:bodyPr/>
                    <a:lstStyle/>
                    <a:p>
                      <a:pPr algn="ctr"/>
                      <a:r>
                        <a:rPr lang="en-US" altLang="zh-CN" sz="1600" dirty="0" smtClean="0">
                          <a:latin typeface="方正姚体" panose="02010601030101010101" pitchFamily="2" charset="-122"/>
                          <a:ea typeface="方正姚体" panose="02010601030101010101" pitchFamily="2" charset="-122"/>
                        </a:rPr>
                        <a:t>B</a:t>
                      </a:r>
                      <a:endParaRPr lang="zh-CN" altLang="en-US" sz="16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600" dirty="0" smtClean="0">
                          <a:latin typeface="方正姚体" panose="02010601030101010101" pitchFamily="2" charset="-122"/>
                          <a:ea typeface="方正姚体" panose="02010601030101010101" pitchFamily="2" charset="-122"/>
                        </a:rPr>
                        <a:t>A</a:t>
                      </a:r>
                      <a:endParaRPr lang="zh-CN" altLang="en-US" sz="1600" dirty="0">
                        <a:latin typeface="方正姚体" panose="02010601030101010101" pitchFamily="2" charset="-122"/>
                        <a:ea typeface="方正姚体" panose="02010601030101010101" pitchFamily="2" charset="-122"/>
                      </a:endParaRPr>
                    </a:p>
                  </a:txBody>
                  <a:tcPr/>
                </a:tc>
                <a:tc>
                  <a:txBody>
                    <a:bodyPr/>
                    <a:lstStyle/>
                    <a:p>
                      <a:pPr algn="ctr"/>
                      <a:r>
                        <a:rPr lang="en-US" altLang="zh-CN" sz="1600" dirty="0" smtClean="0">
                          <a:latin typeface="方正姚体" panose="02010601030101010101" pitchFamily="2" charset="-122"/>
                          <a:ea typeface="方正姚体" panose="02010601030101010101" pitchFamily="2" charset="-122"/>
                        </a:rPr>
                        <a:t>D</a:t>
                      </a:r>
                      <a:endParaRPr lang="zh-CN" altLang="en-US" sz="16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3350169978"/>
                  </a:ext>
                </a:extLst>
              </a:tr>
              <a:tr h="370840">
                <a:tc>
                  <a:txBody>
                    <a:bodyPr/>
                    <a:lstStyle/>
                    <a:p>
                      <a:pPr algn="ctr"/>
                      <a:r>
                        <a:rPr lang="en-US" altLang="zh-CN" sz="1600" dirty="0" smtClean="0">
                          <a:latin typeface="方正姚体" panose="02010601030101010101" pitchFamily="2" charset="-122"/>
                          <a:ea typeface="方正姚体" panose="02010601030101010101" pitchFamily="2" charset="-122"/>
                        </a:rPr>
                        <a:t>C</a:t>
                      </a:r>
                      <a:endParaRPr lang="zh-CN" altLang="en-US" sz="16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600" dirty="0" smtClean="0">
                          <a:latin typeface="方正姚体" panose="02010601030101010101" pitchFamily="2" charset="-122"/>
                          <a:ea typeface="方正姚体" panose="02010601030101010101" pitchFamily="2" charset="-122"/>
                        </a:rPr>
                        <a:t>A</a:t>
                      </a:r>
                      <a:endParaRPr lang="zh-CN" altLang="en-US" sz="1600" dirty="0">
                        <a:latin typeface="方正姚体" panose="02010601030101010101" pitchFamily="2" charset="-122"/>
                        <a:ea typeface="方正姚体" panose="02010601030101010101" pitchFamily="2" charset="-122"/>
                      </a:endParaRPr>
                    </a:p>
                  </a:txBody>
                  <a:tcPr/>
                </a:tc>
                <a:tc>
                  <a:txBody>
                    <a:bodyPr/>
                    <a:lstStyle/>
                    <a:p>
                      <a:pPr algn="ctr"/>
                      <a:r>
                        <a:rPr lang="en-US" altLang="zh-CN" sz="1600" dirty="0" smtClean="0">
                          <a:latin typeface="方正姚体" panose="02010601030101010101" pitchFamily="2" charset="-122"/>
                          <a:ea typeface="方正姚体" panose="02010601030101010101" pitchFamily="2" charset="-122"/>
                        </a:rPr>
                        <a:t>D,E</a:t>
                      </a:r>
                      <a:endParaRPr lang="zh-CN" altLang="en-US" sz="16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2463012605"/>
                  </a:ext>
                </a:extLst>
              </a:tr>
              <a:tr h="370840">
                <a:tc>
                  <a:txBody>
                    <a:bodyPr/>
                    <a:lstStyle/>
                    <a:p>
                      <a:pPr algn="ctr"/>
                      <a:r>
                        <a:rPr lang="en-US" altLang="zh-CN" sz="1600" dirty="0" smtClean="0">
                          <a:latin typeface="方正姚体" panose="02010601030101010101" pitchFamily="2" charset="-122"/>
                          <a:ea typeface="方正姚体" panose="02010601030101010101" pitchFamily="2" charset="-122"/>
                        </a:rPr>
                        <a:t>D</a:t>
                      </a:r>
                      <a:endParaRPr lang="zh-CN" altLang="en-US" sz="16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600" dirty="0" smtClean="0">
                          <a:latin typeface="方正姚体" panose="02010601030101010101" pitchFamily="2" charset="-122"/>
                          <a:ea typeface="方正姚体" panose="02010601030101010101" pitchFamily="2" charset="-122"/>
                        </a:rPr>
                        <a:t>B,C</a:t>
                      </a:r>
                      <a:endParaRPr lang="zh-CN" altLang="en-US" sz="1600" dirty="0">
                        <a:latin typeface="方正姚体" panose="02010601030101010101" pitchFamily="2" charset="-122"/>
                        <a:ea typeface="方正姚体" panose="02010601030101010101" pitchFamily="2" charset="-122"/>
                      </a:endParaRPr>
                    </a:p>
                  </a:txBody>
                  <a:tcPr/>
                </a:tc>
                <a:tc>
                  <a:txBody>
                    <a:bodyPr/>
                    <a:lstStyle/>
                    <a:p>
                      <a:pPr algn="ctr"/>
                      <a:r>
                        <a:rPr lang="en-US" altLang="zh-CN" sz="1600" dirty="0" smtClean="0">
                          <a:latin typeface="方正姚体" panose="02010601030101010101" pitchFamily="2" charset="-122"/>
                          <a:ea typeface="方正姚体" panose="02010601030101010101" pitchFamily="2" charset="-122"/>
                        </a:rPr>
                        <a:t>F</a:t>
                      </a:r>
                      <a:endParaRPr lang="zh-CN" altLang="en-US" sz="16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3910542792"/>
                  </a:ext>
                </a:extLst>
              </a:tr>
              <a:tr h="370840">
                <a:tc>
                  <a:txBody>
                    <a:bodyPr/>
                    <a:lstStyle/>
                    <a:p>
                      <a:pPr algn="ctr"/>
                      <a:r>
                        <a:rPr lang="en-US" altLang="zh-CN" sz="1600" dirty="0" smtClean="0">
                          <a:latin typeface="方正姚体" panose="02010601030101010101" pitchFamily="2" charset="-122"/>
                          <a:ea typeface="方正姚体" panose="02010601030101010101" pitchFamily="2" charset="-122"/>
                        </a:rPr>
                        <a:t>E</a:t>
                      </a:r>
                      <a:endParaRPr lang="zh-CN" altLang="en-US" sz="16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600" dirty="0" smtClean="0">
                          <a:latin typeface="方正姚体" panose="02010601030101010101" pitchFamily="2" charset="-122"/>
                          <a:ea typeface="方正姚体" panose="02010601030101010101" pitchFamily="2" charset="-122"/>
                        </a:rPr>
                        <a:t>C</a:t>
                      </a:r>
                      <a:endParaRPr lang="zh-CN" altLang="en-US" sz="1600" dirty="0">
                        <a:latin typeface="方正姚体" panose="02010601030101010101" pitchFamily="2" charset="-122"/>
                        <a:ea typeface="方正姚体" panose="02010601030101010101" pitchFamily="2" charset="-122"/>
                      </a:endParaRPr>
                    </a:p>
                  </a:txBody>
                  <a:tcPr/>
                </a:tc>
                <a:tc>
                  <a:txBody>
                    <a:bodyPr/>
                    <a:lstStyle/>
                    <a:p>
                      <a:pPr algn="ctr"/>
                      <a:endParaRPr lang="zh-CN" altLang="en-US" sz="16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829138084"/>
                  </a:ext>
                </a:extLst>
              </a:tr>
              <a:tr h="370840">
                <a:tc>
                  <a:txBody>
                    <a:bodyPr/>
                    <a:lstStyle/>
                    <a:p>
                      <a:pPr algn="ctr"/>
                      <a:r>
                        <a:rPr lang="en-US" altLang="zh-CN" sz="1600" dirty="0" smtClean="0">
                          <a:latin typeface="方正姚体" panose="02010601030101010101" pitchFamily="2" charset="-122"/>
                          <a:ea typeface="方正姚体" panose="02010601030101010101" pitchFamily="2" charset="-122"/>
                        </a:rPr>
                        <a:t>F</a:t>
                      </a:r>
                      <a:endParaRPr lang="zh-CN" altLang="en-US" sz="1600"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sz="1600" dirty="0" smtClean="0">
                          <a:latin typeface="方正姚体" panose="02010601030101010101" pitchFamily="2" charset="-122"/>
                          <a:ea typeface="方正姚体" panose="02010601030101010101" pitchFamily="2" charset="-122"/>
                        </a:rPr>
                        <a:t>D</a:t>
                      </a:r>
                      <a:endParaRPr lang="zh-CN" altLang="en-US" sz="1600" dirty="0">
                        <a:latin typeface="方正姚体" panose="02010601030101010101" pitchFamily="2" charset="-122"/>
                        <a:ea typeface="方正姚体" panose="02010601030101010101" pitchFamily="2" charset="-122"/>
                      </a:endParaRPr>
                    </a:p>
                  </a:txBody>
                  <a:tcPr/>
                </a:tc>
                <a:tc>
                  <a:txBody>
                    <a:bodyPr/>
                    <a:lstStyle/>
                    <a:p>
                      <a:pPr algn="ctr"/>
                      <a:endParaRPr lang="zh-CN" altLang="en-US" sz="1600"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657198424"/>
                  </a:ext>
                </a:extLst>
              </a:tr>
            </a:tbl>
          </a:graphicData>
        </a:graphic>
      </p:graphicFrame>
      <p:pic>
        <p:nvPicPr>
          <p:cNvPr id="9" name="图片 8"/>
          <p:cNvPicPr>
            <a:picLocks noChangeAspect="1"/>
          </p:cNvPicPr>
          <p:nvPr/>
        </p:nvPicPr>
        <p:blipFill>
          <a:blip r:embed="rId2"/>
          <a:stretch>
            <a:fillRect/>
          </a:stretch>
        </p:blipFill>
        <p:spPr>
          <a:xfrm>
            <a:off x="948041" y="2991440"/>
            <a:ext cx="3870300" cy="1289916"/>
          </a:xfrm>
          <a:prstGeom prst="rect">
            <a:avLst/>
          </a:prstGeom>
        </p:spPr>
      </p:pic>
      <p:pic>
        <p:nvPicPr>
          <p:cNvPr id="11" name="图片 10"/>
          <p:cNvPicPr>
            <a:picLocks noChangeAspect="1"/>
          </p:cNvPicPr>
          <p:nvPr/>
        </p:nvPicPr>
        <p:blipFill>
          <a:blip r:embed="rId3"/>
          <a:stretch>
            <a:fillRect/>
          </a:stretch>
        </p:blipFill>
        <p:spPr>
          <a:xfrm>
            <a:off x="1381177" y="4605139"/>
            <a:ext cx="1342237" cy="404568"/>
          </a:xfrm>
          <a:prstGeom prst="rect">
            <a:avLst/>
          </a:prstGeom>
        </p:spPr>
      </p:pic>
      <p:sp>
        <p:nvSpPr>
          <p:cNvPr id="12" name="文本框 11"/>
          <p:cNvSpPr txBox="1"/>
          <p:nvPr/>
        </p:nvSpPr>
        <p:spPr>
          <a:xfrm>
            <a:off x="2883191" y="4605139"/>
            <a:ext cx="2221438" cy="338554"/>
          </a:xfrm>
          <a:prstGeom prst="rect">
            <a:avLst/>
          </a:prstGeom>
          <a:noFill/>
        </p:spPr>
        <p:txBody>
          <a:bodyPr wrap="square" rtlCol="0">
            <a:spAutoFit/>
          </a:bodyPr>
          <a:lstStyle/>
          <a:p>
            <a:r>
              <a:rPr lang="en-US" altLang="zh-CN" sz="1600" dirty="0" smtClean="0">
                <a:latin typeface="方正姚体" panose="02010601030101010101" pitchFamily="2" charset="-122"/>
                <a:ea typeface="方正姚体" panose="02010601030101010101" pitchFamily="2" charset="-122"/>
              </a:rPr>
              <a:t>3-4 is dummy activity</a:t>
            </a:r>
            <a:endParaRPr lang="zh-CN" altLang="en-US"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485432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Rules for constructing AoA networks</a:t>
            </a:r>
            <a:endParaRPr lang="zh-CN" altLang="en-US" dirty="0">
              <a:latin typeface="+mn-lt"/>
              <a:ea typeface="+mn-ea"/>
              <a:cs typeface="+mn-ea"/>
              <a:sym typeface="+mn-lt"/>
            </a:endParaRPr>
          </a:p>
        </p:txBody>
      </p:sp>
      <p:grpSp>
        <p:nvGrpSpPr>
          <p:cNvPr id="6" name="组合 5"/>
          <p:cNvGrpSpPr/>
          <p:nvPr/>
        </p:nvGrpSpPr>
        <p:grpSpPr>
          <a:xfrm>
            <a:off x="1505166" y="1258977"/>
            <a:ext cx="4367310" cy="496747"/>
            <a:chOff x="240507" y="1038983"/>
            <a:chExt cx="4367310" cy="496747"/>
          </a:xfrm>
        </p:grpSpPr>
        <p:sp>
          <p:nvSpPr>
            <p:cNvPr id="8" name="矩形 7"/>
            <p:cNvSpPr/>
            <p:nvPr/>
          </p:nvSpPr>
          <p:spPr>
            <a:xfrm>
              <a:off x="652888" y="1038983"/>
              <a:ext cx="3954929"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The logic between activities must be </a:t>
              </a:r>
              <a:r>
                <a:rPr lang="en-US" altLang="zh-CN" dirty="0" smtClean="0">
                  <a:latin typeface="方正姚体" panose="02010601030101010101" pitchFamily="2" charset="-122"/>
                  <a:ea typeface="方正姚体" panose="02010601030101010101" pitchFamily="2" charset="-122"/>
                </a:rPr>
                <a:t>right</a:t>
              </a:r>
              <a:endParaRPr lang="en-US" altLang="zh-CN" dirty="0">
                <a:latin typeface="方正姚体" panose="02010601030101010101" pitchFamily="2" charset="-122"/>
                <a:ea typeface="方正姚体" panose="02010601030101010101" pitchFamily="2" charset="-122"/>
              </a:endParaRPr>
            </a:p>
          </p:txBody>
        </p:sp>
        <p:grpSp>
          <p:nvGrpSpPr>
            <p:cNvPr id="9" name="组合 8"/>
            <p:cNvGrpSpPr/>
            <p:nvPr/>
          </p:nvGrpSpPr>
          <p:grpSpPr>
            <a:xfrm>
              <a:off x="240507" y="1045872"/>
              <a:ext cx="489858" cy="489858"/>
              <a:chOff x="801490" y="1902682"/>
              <a:chExt cx="489858" cy="489858"/>
            </a:xfrm>
          </p:grpSpPr>
          <p:sp>
            <p:nvSpPr>
              <p:cNvPr id="11" name="椭圆 10">
                <a:extLst>
                  <a:ext uri="{FF2B5EF4-FFF2-40B4-BE49-F238E27FC236}">
                    <a16:creationId xmlns:a16="http://schemas.microsoft.com/office/drawing/2014/main" id="{B9E3DBAE-FB62-404F-91E9-0DCF13278DF8}"/>
                  </a:ext>
                </a:extLst>
              </p:cNvPr>
              <p:cNvSpPr/>
              <p:nvPr/>
            </p:nvSpPr>
            <p:spPr>
              <a:xfrm>
                <a:off x="801490" y="190268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sp>
            <p:nvSpPr>
              <p:cNvPr id="12" name="任意多边形: 形状 138">
                <a:extLst>
                  <a:ext uri="{FF2B5EF4-FFF2-40B4-BE49-F238E27FC236}">
                    <a16:creationId xmlns:a16="http://schemas.microsoft.com/office/drawing/2014/main" id="{315D6878-4F66-4E26-A277-4A55C6D16140}"/>
                  </a:ext>
                </a:extLst>
              </p:cNvPr>
              <p:cNvSpPr>
                <a:spLocks/>
              </p:cNvSpPr>
              <p:nvPr/>
            </p:nvSpPr>
            <p:spPr bwMode="auto">
              <a:xfrm>
                <a:off x="956432" y="2053757"/>
                <a:ext cx="179973" cy="17997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grpSp>
      <p:grpSp>
        <p:nvGrpSpPr>
          <p:cNvPr id="13" name="组合 12"/>
          <p:cNvGrpSpPr/>
          <p:nvPr/>
        </p:nvGrpSpPr>
        <p:grpSpPr>
          <a:xfrm>
            <a:off x="1505166" y="2418993"/>
            <a:ext cx="1475493" cy="496747"/>
            <a:chOff x="238413" y="1876258"/>
            <a:chExt cx="1475493" cy="496747"/>
          </a:xfrm>
        </p:grpSpPr>
        <p:grpSp>
          <p:nvGrpSpPr>
            <p:cNvPr id="14" name="组合 13"/>
            <p:cNvGrpSpPr/>
            <p:nvPr/>
          </p:nvGrpSpPr>
          <p:grpSpPr>
            <a:xfrm>
              <a:off x="238413" y="1876258"/>
              <a:ext cx="1475493" cy="496747"/>
              <a:chOff x="240507" y="1038983"/>
              <a:chExt cx="1475493" cy="496747"/>
            </a:xfrm>
          </p:grpSpPr>
          <p:sp>
            <p:nvSpPr>
              <p:cNvPr id="16" name="矩形 15"/>
              <p:cNvSpPr/>
              <p:nvPr/>
            </p:nvSpPr>
            <p:spPr>
              <a:xfrm>
                <a:off x="652888" y="1038983"/>
                <a:ext cx="1063112"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No cycles</a:t>
                </a:r>
              </a:p>
            </p:txBody>
          </p:sp>
          <p:sp>
            <p:nvSpPr>
              <p:cNvPr id="17" name="椭圆 16">
                <a:extLst>
                  <a:ext uri="{FF2B5EF4-FFF2-40B4-BE49-F238E27FC236}">
                    <a16:creationId xmlns:a16="http://schemas.microsoft.com/office/drawing/2014/main" id="{B9E3DBAE-FB62-404F-91E9-0DCF13278DF8}"/>
                  </a:ext>
                </a:extLst>
              </p:cNvPr>
              <p:cNvSpPr/>
              <p:nvPr/>
            </p:nvSpPr>
            <p:spPr>
              <a:xfrm>
                <a:off x="240507" y="104587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grpSp>
        <p:sp>
          <p:nvSpPr>
            <p:cNvPr id="15" name="任意多边形: 形状 136">
              <a:extLst>
                <a:ext uri="{FF2B5EF4-FFF2-40B4-BE49-F238E27FC236}">
                  <a16:creationId xmlns:a16="http://schemas.microsoft.com/office/drawing/2014/main" id="{F217D07D-4239-4679-A048-D56683BD44B2}"/>
                </a:ext>
              </a:extLst>
            </p:cNvPr>
            <p:cNvSpPr>
              <a:spLocks/>
            </p:cNvSpPr>
            <p:nvPr/>
          </p:nvSpPr>
          <p:spPr bwMode="auto">
            <a:xfrm>
              <a:off x="373237" y="2013900"/>
              <a:ext cx="219920" cy="185553"/>
            </a:xfrm>
            <a:custGeom>
              <a:avLst/>
              <a:gdLst>
                <a:gd name="connsiteX0" fmla="*/ 19050 w 331788"/>
                <a:gd name="connsiteY0" fmla="*/ 213226 h 286251"/>
                <a:gd name="connsiteX1" fmla="*/ 151105 w 331788"/>
                <a:gd name="connsiteY1" fmla="*/ 213226 h 286251"/>
                <a:gd name="connsiteX2" fmla="*/ 151105 w 331788"/>
                <a:gd name="connsiteY2" fmla="*/ 278564 h 286251"/>
                <a:gd name="connsiteX3" fmla="*/ 152400 w 331788"/>
                <a:gd name="connsiteY3" fmla="*/ 286251 h 286251"/>
                <a:gd name="connsiteX4" fmla="*/ 25523 w 331788"/>
                <a:gd name="connsiteY4" fmla="*/ 286251 h 286251"/>
                <a:gd name="connsiteX5" fmla="*/ 19050 w 331788"/>
                <a:gd name="connsiteY5" fmla="*/ 278564 h 286251"/>
                <a:gd name="connsiteX6" fmla="*/ 19050 w 331788"/>
                <a:gd name="connsiteY6" fmla="*/ 213226 h 286251"/>
                <a:gd name="connsiteX7" fmla="*/ 185265 w 331788"/>
                <a:gd name="connsiteY7" fmla="*/ 165601 h 286251"/>
                <a:gd name="connsiteX8" fmla="*/ 308448 w 331788"/>
                <a:gd name="connsiteY8" fmla="*/ 165601 h 286251"/>
                <a:gd name="connsiteX9" fmla="*/ 313635 w 331788"/>
                <a:gd name="connsiteY9" fmla="*/ 165601 h 286251"/>
                <a:gd name="connsiteX10" fmla="*/ 331788 w 331788"/>
                <a:gd name="connsiteY10" fmla="*/ 187421 h 286251"/>
                <a:gd name="connsiteX11" fmla="*/ 331788 w 331788"/>
                <a:gd name="connsiteY11" fmla="*/ 278550 h 286251"/>
                <a:gd name="connsiteX12" fmla="*/ 324008 w 331788"/>
                <a:gd name="connsiteY12" fmla="*/ 286251 h 286251"/>
                <a:gd name="connsiteX13" fmla="*/ 169705 w 331788"/>
                <a:gd name="connsiteY13" fmla="*/ 286251 h 286251"/>
                <a:gd name="connsiteX14" fmla="*/ 161925 w 331788"/>
                <a:gd name="connsiteY14" fmla="*/ 278550 h 286251"/>
                <a:gd name="connsiteX15" fmla="*/ 161925 w 331788"/>
                <a:gd name="connsiteY15" fmla="*/ 187421 h 286251"/>
                <a:gd name="connsiteX16" fmla="*/ 168408 w 331788"/>
                <a:gd name="connsiteY16" fmla="*/ 173302 h 286251"/>
                <a:gd name="connsiteX17" fmla="*/ 174892 w 331788"/>
                <a:gd name="connsiteY17" fmla="*/ 166885 h 286251"/>
                <a:gd name="connsiteX18" fmla="*/ 185265 w 331788"/>
                <a:gd name="connsiteY18" fmla="*/ 165601 h 286251"/>
                <a:gd name="connsiteX19" fmla="*/ 59302 w 331788"/>
                <a:gd name="connsiteY19" fmla="*/ 117976 h 286251"/>
                <a:gd name="connsiteX20" fmla="*/ 78640 w 331788"/>
                <a:gd name="connsiteY20" fmla="*/ 117976 h 286251"/>
                <a:gd name="connsiteX21" fmla="*/ 86375 w 331788"/>
                <a:gd name="connsiteY21" fmla="*/ 123154 h 286251"/>
                <a:gd name="connsiteX22" fmla="*/ 94110 w 331788"/>
                <a:gd name="connsiteY22" fmla="*/ 160692 h 286251"/>
                <a:gd name="connsiteX23" fmla="*/ 95399 w 331788"/>
                <a:gd name="connsiteY23" fmla="*/ 165870 h 286251"/>
                <a:gd name="connsiteX24" fmla="*/ 96688 w 331788"/>
                <a:gd name="connsiteY24" fmla="*/ 169753 h 286251"/>
                <a:gd name="connsiteX25" fmla="*/ 96688 w 331788"/>
                <a:gd name="connsiteY25" fmla="*/ 172342 h 286251"/>
                <a:gd name="connsiteX26" fmla="*/ 103134 w 331788"/>
                <a:gd name="connsiteY26" fmla="*/ 172342 h 286251"/>
                <a:gd name="connsiteX27" fmla="*/ 103134 w 331788"/>
                <a:gd name="connsiteY27" fmla="*/ 165870 h 286251"/>
                <a:gd name="connsiteX28" fmla="*/ 103134 w 331788"/>
                <a:gd name="connsiteY28" fmla="*/ 164576 h 286251"/>
                <a:gd name="connsiteX29" fmla="*/ 104424 w 331788"/>
                <a:gd name="connsiteY29" fmla="*/ 160692 h 286251"/>
                <a:gd name="connsiteX30" fmla="*/ 112159 w 331788"/>
                <a:gd name="connsiteY30" fmla="*/ 134804 h 286251"/>
                <a:gd name="connsiteX31" fmla="*/ 107002 w 331788"/>
                <a:gd name="connsiteY31" fmla="*/ 121859 h 286251"/>
                <a:gd name="connsiteX32" fmla="*/ 109580 w 331788"/>
                <a:gd name="connsiteY32" fmla="*/ 117976 h 286251"/>
                <a:gd name="connsiteX33" fmla="*/ 121183 w 331788"/>
                <a:gd name="connsiteY33" fmla="*/ 117976 h 286251"/>
                <a:gd name="connsiteX34" fmla="*/ 125050 w 331788"/>
                <a:gd name="connsiteY34" fmla="*/ 121859 h 286251"/>
                <a:gd name="connsiteX35" fmla="*/ 118605 w 331788"/>
                <a:gd name="connsiteY35" fmla="*/ 134804 h 286251"/>
                <a:gd name="connsiteX36" fmla="*/ 126340 w 331788"/>
                <a:gd name="connsiteY36" fmla="*/ 160692 h 286251"/>
                <a:gd name="connsiteX37" fmla="*/ 126340 w 331788"/>
                <a:gd name="connsiteY37" fmla="*/ 165870 h 286251"/>
                <a:gd name="connsiteX38" fmla="*/ 127629 w 331788"/>
                <a:gd name="connsiteY38" fmla="*/ 165870 h 286251"/>
                <a:gd name="connsiteX39" fmla="*/ 127629 w 331788"/>
                <a:gd name="connsiteY39" fmla="*/ 172342 h 286251"/>
                <a:gd name="connsiteX40" fmla="*/ 134075 w 331788"/>
                <a:gd name="connsiteY40" fmla="*/ 172342 h 286251"/>
                <a:gd name="connsiteX41" fmla="*/ 134075 w 331788"/>
                <a:gd name="connsiteY41" fmla="*/ 169753 h 286251"/>
                <a:gd name="connsiteX42" fmla="*/ 135364 w 331788"/>
                <a:gd name="connsiteY42" fmla="*/ 165870 h 286251"/>
                <a:gd name="connsiteX43" fmla="*/ 136653 w 331788"/>
                <a:gd name="connsiteY43" fmla="*/ 160692 h 286251"/>
                <a:gd name="connsiteX44" fmla="*/ 144388 w 331788"/>
                <a:gd name="connsiteY44" fmla="*/ 123154 h 286251"/>
                <a:gd name="connsiteX45" fmla="*/ 152123 w 331788"/>
                <a:gd name="connsiteY45" fmla="*/ 117976 h 286251"/>
                <a:gd name="connsiteX46" fmla="*/ 171461 w 331788"/>
                <a:gd name="connsiteY46" fmla="*/ 117976 h 286251"/>
                <a:gd name="connsiteX47" fmla="*/ 192088 w 331788"/>
                <a:gd name="connsiteY47" fmla="*/ 138687 h 286251"/>
                <a:gd name="connsiteX48" fmla="*/ 192088 w 331788"/>
                <a:gd name="connsiteY48" fmla="*/ 152926 h 286251"/>
                <a:gd name="connsiteX49" fmla="*/ 184353 w 331788"/>
                <a:gd name="connsiteY49" fmla="*/ 152926 h 286251"/>
                <a:gd name="connsiteX50" fmla="*/ 163726 w 331788"/>
                <a:gd name="connsiteY50" fmla="*/ 160692 h 286251"/>
                <a:gd name="connsiteX51" fmla="*/ 158569 w 331788"/>
                <a:gd name="connsiteY51" fmla="*/ 165870 h 286251"/>
                <a:gd name="connsiteX52" fmla="*/ 154702 w 331788"/>
                <a:gd name="connsiteY52" fmla="*/ 172342 h 286251"/>
                <a:gd name="connsiteX53" fmla="*/ 150834 w 331788"/>
                <a:gd name="connsiteY53" fmla="*/ 186581 h 286251"/>
                <a:gd name="connsiteX54" fmla="*/ 150834 w 331788"/>
                <a:gd name="connsiteY54" fmla="*/ 202114 h 286251"/>
                <a:gd name="connsiteX55" fmla="*/ 10313 w 331788"/>
                <a:gd name="connsiteY55" fmla="*/ 202114 h 286251"/>
                <a:gd name="connsiteX56" fmla="*/ 0 w 331788"/>
                <a:gd name="connsiteY56" fmla="*/ 190464 h 286251"/>
                <a:gd name="connsiteX57" fmla="*/ 0 w 331788"/>
                <a:gd name="connsiteY57" fmla="*/ 182698 h 286251"/>
                <a:gd name="connsiteX58" fmla="*/ 10313 w 331788"/>
                <a:gd name="connsiteY58" fmla="*/ 172342 h 286251"/>
                <a:gd name="connsiteX59" fmla="*/ 38675 w 331788"/>
                <a:gd name="connsiteY59" fmla="*/ 172342 h 286251"/>
                <a:gd name="connsiteX60" fmla="*/ 38675 w 331788"/>
                <a:gd name="connsiteY60" fmla="*/ 138687 h 286251"/>
                <a:gd name="connsiteX61" fmla="*/ 59302 w 331788"/>
                <a:gd name="connsiteY61" fmla="*/ 117976 h 286251"/>
                <a:gd name="connsiteX62" fmla="*/ 206838 w 331788"/>
                <a:gd name="connsiteY62" fmla="*/ 33838 h 286251"/>
                <a:gd name="connsiteX63" fmla="*/ 208124 w 331788"/>
                <a:gd name="connsiteY63" fmla="*/ 33838 h 286251"/>
                <a:gd name="connsiteX64" fmla="*/ 278858 w 331788"/>
                <a:gd name="connsiteY64" fmla="*/ 48038 h 286251"/>
                <a:gd name="connsiteX65" fmla="*/ 296863 w 331788"/>
                <a:gd name="connsiteY65" fmla="*/ 69984 h 286251"/>
                <a:gd name="connsiteX66" fmla="*/ 296863 w 331788"/>
                <a:gd name="connsiteY66" fmla="*/ 99676 h 286251"/>
                <a:gd name="connsiteX67" fmla="*/ 246706 w 331788"/>
                <a:gd name="connsiteY67" fmla="*/ 151313 h 286251"/>
                <a:gd name="connsiteX68" fmla="*/ 195263 w 331788"/>
                <a:gd name="connsiteY68" fmla="*/ 99676 h 286251"/>
                <a:gd name="connsiteX69" fmla="*/ 195263 w 331788"/>
                <a:gd name="connsiteY69" fmla="*/ 45456 h 286251"/>
                <a:gd name="connsiteX70" fmla="*/ 206838 w 331788"/>
                <a:gd name="connsiteY70" fmla="*/ 33838 h 286251"/>
                <a:gd name="connsiteX71" fmla="*/ 150465 w 331788"/>
                <a:gd name="connsiteY71" fmla="*/ 198 h 286251"/>
                <a:gd name="connsiteX72" fmla="*/ 163513 w 331788"/>
                <a:gd name="connsiteY72" fmla="*/ 10479 h 286251"/>
                <a:gd name="connsiteX73" fmla="*/ 163513 w 331788"/>
                <a:gd name="connsiteY73" fmla="*/ 60599 h 286251"/>
                <a:gd name="connsiteX74" fmla="*/ 116540 w 331788"/>
                <a:gd name="connsiteY74" fmla="*/ 106863 h 286251"/>
                <a:gd name="connsiteX75" fmla="*/ 68263 w 331788"/>
                <a:gd name="connsiteY75" fmla="*/ 60599 h 286251"/>
                <a:gd name="connsiteX76" fmla="*/ 68263 w 331788"/>
                <a:gd name="connsiteY76" fmla="*/ 33611 h 286251"/>
                <a:gd name="connsiteX77" fmla="*/ 85225 w 331788"/>
                <a:gd name="connsiteY77" fmla="*/ 13049 h 286251"/>
                <a:gd name="connsiteX78" fmla="*/ 150465 w 331788"/>
                <a:gd name="connsiteY78" fmla="*/ 198 h 2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286251">
                  <a:moveTo>
                    <a:pt x="19050" y="213226"/>
                  </a:moveTo>
                  <a:lnTo>
                    <a:pt x="151105" y="213226"/>
                  </a:lnTo>
                  <a:cubicBezTo>
                    <a:pt x="151105" y="213226"/>
                    <a:pt x="151105" y="213226"/>
                    <a:pt x="151105" y="278564"/>
                  </a:cubicBezTo>
                  <a:cubicBezTo>
                    <a:pt x="151105" y="281126"/>
                    <a:pt x="152400" y="283689"/>
                    <a:pt x="152400" y="286251"/>
                  </a:cubicBezTo>
                  <a:cubicBezTo>
                    <a:pt x="152400" y="286251"/>
                    <a:pt x="152400" y="286251"/>
                    <a:pt x="25523" y="286251"/>
                  </a:cubicBezTo>
                  <a:cubicBezTo>
                    <a:pt x="21639" y="286251"/>
                    <a:pt x="19050" y="282408"/>
                    <a:pt x="19050" y="278564"/>
                  </a:cubicBezTo>
                  <a:cubicBezTo>
                    <a:pt x="19050" y="278564"/>
                    <a:pt x="19050" y="278564"/>
                    <a:pt x="19050" y="213226"/>
                  </a:cubicBezTo>
                  <a:close/>
                  <a:moveTo>
                    <a:pt x="185265" y="165601"/>
                  </a:moveTo>
                  <a:lnTo>
                    <a:pt x="308448" y="165601"/>
                  </a:lnTo>
                  <a:cubicBezTo>
                    <a:pt x="309745" y="165601"/>
                    <a:pt x="312338" y="165601"/>
                    <a:pt x="313635" y="165601"/>
                  </a:cubicBezTo>
                  <a:cubicBezTo>
                    <a:pt x="324008" y="168168"/>
                    <a:pt x="331788" y="177153"/>
                    <a:pt x="331788" y="187421"/>
                  </a:cubicBezTo>
                  <a:cubicBezTo>
                    <a:pt x="331788" y="187421"/>
                    <a:pt x="331788" y="187421"/>
                    <a:pt x="331788" y="278550"/>
                  </a:cubicBezTo>
                  <a:cubicBezTo>
                    <a:pt x="331788" y="282401"/>
                    <a:pt x="327898" y="286251"/>
                    <a:pt x="324008" y="286251"/>
                  </a:cubicBezTo>
                  <a:cubicBezTo>
                    <a:pt x="324008" y="286251"/>
                    <a:pt x="324008" y="286251"/>
                    <a:pt x="169705" y="286251"/>
                  </a:cubicBezTo>
                  <a:cubicBezTo>
                    <a:pt x="165815" y="286251"/>
                    <a:pt x="161925" y="282401"/>
                    <a:pt x="161925" y="278550"/>
                  </a:cubicBezTo>
                  <a:cubicBezTo>
                    <a:pt x="161925" y="278550"/>
                    <a:pt x="161925" y="278550"/>
                    <a:pt x="161925" y="187421"/>
                  </a:cubicBezTo>
                  <a:cubicBezTo>
                    <a:pt x="161925" y="182287"/>
                    <a:pt x="164518" y="177153"/>
                    <a:pt x="168408" y="173302"/>
                  </a:cubicBezTo>
                  <a:cubicBezTo>
                    <a:pt x="169705" y="170735"/>
                    <a:pt x="172298" y="168168"/>
                    <a:pt x="174892" y="166885"/>
                  </a:cubicBezTo>
                  <a:cubicBezTo>
                    <a:pt x="177485" y="165601"/>
                    <a:pt x="181375" y="165601"/>
                    <a:pt x="185265" y="165601"/>
                  </a:cubicBezTo>
                  <a:close/>
                  <a:moveTo>
                    <a:pt x="59302" y="117976"/>
                  </a:moveTo>
                  <a:cubicBezTo>
                    <a:pt x="59302" y="117976"/>
                    <a:pt x="59302" y="117976"/>
                    <a:pt x="78640" y="117976"/>
                  </a:cubicBezTo>
                  <a:cubicBezTo>
                    <a:pt x="82507" y="117976"/>
                    <a:pt x="85086" y="120565"/>
                    <a:pt x="86375" y="123154"/>
                  </a:cubicBezTo>
                  <a:cubicBezTo>
                    <a:pt x="86375" y="123154"/>
                    <a:pt x="86375" y="123154"/>
                    <a:pt x="94110" y="160692"/>
                  </a:cubicBezTo>
                  <a:cubicBezTo>
                    <a:pt x="94110" y="160692"/>
                    <a:pt x="94110" y="160692"/>
                    <a:pt x="95399" y="165870"/>
                  </a:cubicBezTo>
                  <a:cubicBezTo>
                    <a:pt x="95399" y="165870"/>
                    <a:pt x="95399" y="165870"/>
                    <a:pt x="96688" y="169753"/>
                  </a:cubicBezTo>
                  <a:cubicBezTo>
                    <a:pt x="96688" y="171048"/>
                    <a:pt x="96688" y="171048"/>
                    <a:pt x="96688" y="172342"/>
                  </a:cubicBezTo>
                  <a:cubicBezTo>
                    <a:pt x="96688" y="172342"/>
                    <a:pt x="96688" y="172342"/>
                    <a:pt x="103134" y="172342"/>
                  </a:cubicBezTo>
                  <a:cubicBezTo>
                    <a:pt x="103134" y="169753"/>
                    <a:pt x="103134" y="168459"/>
                    <a:pt x="103134" y="165870"/>
                  </a:cubicBezTo>
                  <a:cubicBezTo>
                    <a:pt x="103134" y="165870"/>
                    <a:pt x="103134" y="165870"/>
                    <a:pt x="103134" y="164576"/>
                  </a:cubicBezTo>
                  <a:cubicBezTo>
                    <a:pt x="103134" y="164576"/>
                    <a:pt x="103134" y="164576"/>
                    <a:pt x="104424" y="160692"/>
                  </a:cubicBezTo>
                  <a:cubicBezTo>
                    <a:pt x="104424" y="160692"/>
                    <a:pt x="104424" y="160692"/>
                    <a:pt x="112159" y="134804"/>
                  </a:cubicBezTo>
                  <a:cubicBezTo>
                    <a:pt x="112159" y="134804"/>
                    <a:pt x="112159" y="134804"/>
                    <a:pt x="107002" y="121859"/>
                  </a:cubicBezTo>
                  <a:cubicBezTo>
                    <a:pt x="105713" y="120565"/>
                    <a:pt x="107002" y="117976"/>
                    <a:pt x="109580" y="117976"/>
                  </a:cubicBezTo>
                  <a:cubicBezTo>
                    <a:pt x="109580" y="117976"/>
                    <a:pt x="109580" y="117976"/>
                    <a:pt x="121183" y="117976"/>
                  </a:cubicBezTo>
                  <a:cubicBezTo>
                    <a:pt x="123761" y="117976"/>
                    <a:pt x="125050" y="120565"/>
                    <a:pt x="125050" y="121859"/>
                  </a:cubicBezTo>
                  <a:cubicBezTo>
                    <a:pt x="125050" y="121859"/>
                    <a:pt x="125050" y="121859"/>
                    <a:pt x="118605" y="134804"/>
                  </a:cubicBezTo>
                  <a:cubicBezTo>
                    <a:pt x="118605" y="134804"/>
                    <a:pt x="118605" y="134804"/>
                    <a:pt x="126340" y="160692"/>
                  </a:cubicBezTo>
                  <a:cubicBezTo>
                    <a:pt x="126340" y="160692"/>
                    <a:pt x="126340" y="160692"/>
                    <a:pt x="126340" y="165870"/>
                  </a:cubicBezTo>
                  <a:cubicBezTo>
                    <a:pt x="127629" y="165870"/>
                    <a:pt x="127629" y="165870"/>
                    <a:pt x="127629" y="165870"/>
                  </a:cubicBezTo>
                  <a:cubicBezTo>
                    <a:pt x="127629" y="168459"/>
                    <a:pt x="127629" y="169753"/>
                    <a:pt x="127629" y="172342"/>
                  </a:cubicBezTo>
                  <a:cubicBezTo>
                    <a:pt x="127629" y="172342"/>
                    <a:pt x="127629" y="172342"/>
                    <a:pt x="134075" y="172342"/>
                  </a:cubicBezTo>
                  <a:cubicBezTo>
                    <a:pt x="134075" y="171048"/>
                    <a:pt x="134075" y="171048"/>
                    <a:pt x="134075" y="169753"/>
                  </a:cubicBezTo>
                  <a:cubicBezTo>
                    <a:pt x="134075" y="169753"/>
                    <a:pt x="134075" y="169753"/>
                    <a:pt x="135364" y="165870"/>
                  </a:cubicBezTo>
                  <a:cubicBezTo>
                    <a:pt x="135364" y="165870"/>
                    <a:pt x="135364" y="165870"/>
                    <a:pt x="136653" y="160692"/>
                  </a:cubicBezTo>
                  <a:cubicBezTo>
                    <a:pt x="136653" y="160692"/>
                    <a:pt x="136653" y="160692"/>
                    <a:pt x="144388" y="123154"/>
                  </a:cubicBezTo>
                  <a:cubicBezTo>
                    <a:pt x="145677" y="120565"/>
                    <a:pt x="148256" y="117976"/>
                    <a:pt x="152123" y="117976"/>
                  </a:cubicBezTo>
                  <a:cubicBezTo>
                    <a:pt x="152123" y="117976"/>
                    <a:pt x="152123" y="117976"/>
                    <a:pt x="171461" y="117976"/>
                  </a:cubicBezTo>
                  <a:cubicBezTo>
                    <a:pt x="183064" y="117976"/>
                    <a:pt x="192088" y="127037"/>
                    <a:pt x="192088" y="138687"/>
                  </a:cubicBezTo>
                  <a:cubicBezTo>
                    <a:pt x="192088" y="138687"/>
                    <a:pt x="192088" y="138687"/>
                    <a:pt x="192088" y="152926"/>
                  </a:cubicBezTo>
                  <a:cubicBezTo>
                    <a:pt x="192088" y="152926"/>
                    <a:pt x="192088" y="152926"/>
                    <a:pt x="184353" y="152926"/>
                  </a:cubicBezTo>
                  <a:cubicBezTo>
                    <a:pt x="176618" y="152926"/>
                    <a:pt x="168883" y="156809"/>
                    <a:pt x="163726" y="160692"/>
                  </a:cubicBezTo>
                  <a:cubicBezTo>
                    <a:pt x="161148" y="161987"/>
                    <a:pt x="159858" y="164576"/>
                    <a:pt x="158569" y="165870"/>
                  </a:cubicBezTo>
                  <a:cubicBezTo>
                    <a:pt x="157280" y="168459"/>
                    <a:pt x="155991" y="169753"/>
                    <a:pt x="154702" y="172342"/>
                  </a:cubicBezTo>
                  <a:cubicBezTo>
                    <a:pt x="152123" y="176225"/>
                    <a:pt x="150834" y="181403"/>
                    <a:pt x="150834" y="186581"/>
                  </a:cubicBezTo>
                  <a:cubicBezTo>
                    <a:pt x="150834" y="186581"/>
                    <a:pt x="150834" y="186581"/>
                    <a:pt x="150834" y="202114"/>
                  </a:cubicBezTo>
                  <a:cubicBezTo>
                    <a:pt x="150834" y="202114"/>
                    <a:pt x="150834" y="202114"/>
                    <a:pt x="10313" y="202114"/>
                  </a:cubicBezTo>
                  <a:cubicBezTo>
                    <a:pt x="5157" y="202114"/>
                    <a:pt x="0" y="196936"/>
                    <a:pt x="0" y="190464"/>
                  </a:cubicBezTo>
                  <a:cubicBezTo>
                    <a:pt x="0" y="190464"/>
                    <a:pt x="0" y="190464"/>
                    <a:pt x="0" y="182698"/>
                  </a:cubicBezTo>
                  <a:cubicBezTo>
                    <a:pt x="0" y="176225"/>
                    <a:pt x="5157" y="172342"/>
                    <a:pt x="10313" y="172342"/>
                  </a:cubicBezTo>
                  <a:cubicBezTo>
                    <a:pt x="10313" y="172342"/>
                    <a:pt x="10313" y="172342"/>
                    <a:pt x="38675" y="172342"/>
                  </a:cubicBezTo>
                  <a:cubicBezTo>
                    <a:pt x="38675" y="172342"/>
                    <a:pt x="38675" y="172342"/>
                    <a:pt x="38675" y="138687"/>
                  </a:cubicBezTo>
                  <a:cubicBezTo>
                    <a:pt x="38675" y="127037"/>
                    <a:pt x="47700" y="117976"/>
                    <a:pt x="59302" y="117976"/>
                  </a:cubicBezTo>
                  <a:close/>
                  <a:moveTo>
                    <a:pt x="206838" y="33838"/>
                  </a:moveTo>
                  <a:cubicBezTo>
                    <a:pt x="206838" y="33838"/>
                    <a:pt x="208124" y="33838"/>
                    <a:pt x="208124" y="33838"/>
                  </a:cubicBezTo>
                  <a:cubicBezTo>
                    <a:pt x="223557" y="36420"/>
                    <a:pt x="258281" y="44166"/>
                    <a:pt x="278858" y="48038"/>
                  </a:cubicBezTo>
                  <a:cubicBezTo>
                    <a:pt x="289147" y="50620"/>
                    <a:pt x="296863" y="59657"/>
                    <a:pt x="296863" y="69984"/>
                  </a:cubicBezTo>
                  <a:cubicBezTo>
                    <a:pt x="296863" y="69984"/>
                    <a:pt x="296863" y="69984"/>
                    <a:pt x="296863" y="99676"/>
                  </a:cubicBezTo>
                  <a:cubicBezTo>
                    <a:pt x="296863" y="128076"/>
                    <a:pt x="275000" y="151313"/>
                    <a:pt x="246706" y="151313"/>
                  </a:cubicBezTo>
                  <a:cubicBezTo>
                    <a:pt x="218412" y="151313"/>
                    <a:pt x="195263" y="128076"/>
                    <a:pt x="195263" y="99676"/>
                  </a:cubicBezTo>
                  <a:cubicBezTo>
                    <a:pt x="195263" y="99676"/>
                    <a:pt x="195263" y="99676"/>
                    <a:pt x="195263" y="45456"/>
                  </a:cubicBezTo>
                  <a:cubicBezTo>
                    <a:pt x="195263" y="39002"/>
                    <a:pt x="200407" y="33838"/>
                    <a:pt x="206838" y="33838"/>
                  </a:cubicBezTo>
                  <a:close/>
                  <a:moveTo>
                    <a:pt x="150465" y="198"/>
                  </a:moveTo>
                  <a:cubicBezTo>
                    <a:pt x="156989" y="-1087"/>
                    <a:pt x="163513" y="4053"/>
                    <a:pt x="163513" y="10479"/>
                  </a:cubicBezTo>
                  <a:cubicBezTo>
                    <a:pt x="163513" y="10479"/>
                    <a:pt x="163513" y="10479"/>
                    <a:pt x="163513" y="60599"/>
                  </a:cubicBezTo>
                  <a:cubicBezTo>
                    <a:pt x="163513" y="86301"/>
                    <a:pt x="142636" y="106863"/>
                    <a:pt x="116540" y="106863"/>
                  </a:cubicBezTo>
                  <a:cubicBezTo>
                    <a:pt x="90444" y="106863"/>
                    <a:pt x="68263" y="86301"/>
                    <a:pt x="68263" y="60599"/>
                  </a:cubicBezTo>
                  <a:cubicBezTo>
                    <a:pt x="68263" y="60599"/>
                    <a:pt x="68263" y="60599"/>
                    <a:pt x="68263" y="33611"/>
                  </a:cubicBezTo>
                  <a:cubicBezTo>
                    <a:pt x="68263" y="23330"/>
                    <a:pt x="76092" y="14334"/>
                    <a:pt x="85225" y="13049"/>
                  </a:cubicBezTo>
                  <a:cubicBezTo>
                    <a:pt x="104797" y="9194"/>
                    <a:pt x="137417" y="2768"/>
                    <a:pt x="150465" y="198"/>
                  </a:cubicBez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pic>
        <p:nvPicPr>
          <p:cNvPr id="18" name="图片 17"/>
          <p:cNvPicPr>
            <a:picLocks noChangeAspect="1"/>
          </p:cNvPicPr>
          <p:nvPr/>
        </p:nvPicPr>
        <p:blipFill>
          <a:blip r:embed="rId2"/>
          <a:stretch>
            <a:fillRect/>
          </a:stretch>
        </p:blipFill>
        <p:spPr>
          <a:xfrm>
            <a:off x="3393040" y="2109348"/>
            <a:ext cx="1491110" cy="1419251"/>
          </a:xfrm>
          <a:prstGeom prst="rect">
            <a:avLst/>
          </a:prstGeom>
        </p:spPr>
      </p:pic>
      <p:grpSp>
        <p:nvGrpSpPr>
          <p:cNvPr id="19" name="组合 18"/>
          <p:cNvGrpSpPr/>
          <p:nvPr/>
        </p:nvGrpSpPr>
        <p:grpSpPr>
          <a:xfrm>
            <a:off x="1505166" y="3685241"/>
            <a:ext cx="6239617" cy="496747"/>
            <a:chOff x="238413" y="2993204"/>
            <a:chExt cx="6239617" cy="496747"/>
          </a:xfrm>
        </p:grpSpPr>
        <p:grpSp>
          <p:nvGrpSpPr>
            <p:cNvPr id="20" name="组合 19"/>
            <p:cNvGrpSpPr/>
            <p:nvPr/>
          </p:nvGrpSpPr>
          <p:grpSpPr>
            <a:xfrm>
              <a:off x="238413" y="2993204"/>
              <a:ext cx="6239617" cy="496747"/>
              <a:chOff x="240507" y="1038983"/>
              <a:chExt cx="6239617" cy="496747"/>
            </a:xfrm>
          </p:grpSpPr>
          <p:sp>
            <p:nvSpPr>
              <p:cNvPr id="22" name="矩形 21"/>
              <p:cNvSpPr/>
              <p:nvPr/>
            </p:nvSpPr>
            <p:spPr>
              <a:xfrm>
                <a:off x="652888" y="1038983"/>
                <a:ext cx="5827236"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No two-headed arrows and no connecting lines without arrow</a:t>
                </a:r>
              </a:p>
            </p:txBody>
          </p:sp>
          <p:sp>
            <p:nvSpPr>
              <p:cNvPr id="23" name="椭圆 22">
                <a:extLst>
                  <a:ext uri="{FF2B5EF4-FFF2-40B4-BE49-F238E27FC236}">
                    <a16:creationId xmlns:a16="http://schemas.microsoft.com/office/drawing/2014/main" id="{B9E3DBAE-FB62-404F-91E9-0DCF13278DF8}"/>
                  </a:ext>
                </a:extLst>
              </p:cNvPr>
              <p:cNvSpPr/>
              <p:nvPr/>
            </p:nvSpPr>
            <p:spPr>
              <a:xfrm>
                <a:off x="240507" y="104587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grpSp>
        <p:sp>
          <p:nvSpPr>
            <p:cNvPr id="21" name="任意多边形: 形状 134">
              <a:extLst>
                <a:ext uri="{FF2B5EF4-FFF2-40B4-BE49-F238E27FC236}">
                  <a16:creationId xmlns:a16="http://schemas.microsoft.com/office/drawing/2014/main" id="{AAF26187-F760-4B35-88B0-1E5E71844F81}"/>
                </a:ext>
              </a:extLst>
            </p:cNvPr>
            <p:cNvSpPr>
              <a:spLocks/>
            </p:cNvSpPr>
            <p:nvPr/>
          </p:nvSpPr>
          <p:spPr bwMode="auto">
            <a:xfrm>
              <a:off x="413184" y="3155035"/>
              <a:ext cx="179973" cy="179973"/>
            </a:xfrm>
            <a:custGeom>
              <a:avLst/>
              <a:gdLst>
                <a:gd name="connsiteX0" fmla="*/ 65088 w 331788"/>
                <a:gd name="connsiteY0" fmla="*/ 223838 h 331788"/>
                <a:gd name="connsiteX1" fmla="*/ 276226 w 331788"/>
                <a:gd name="connsiteY1" fmla="*/ 223838 h 331788"/>
                <a:gd name="connsiteX2" fmla="*/ 276226 w 331788"/>
                <a:gd name="connsiteY2" fmla="*/ 265113 h 331788"/>
                <a:gd name="connsiteX3" fmla="*/ 65088 w 331788"/>
                <a:gd name="connsiteY3" fmla="*/ 265113 h 331788"/>
                <a:gd name="connsiteX4" fmla="*/ 65088 w 331788"/>
                <a:gd name="connsiteY4" fmla="*/ 157163 h 331788"/>
                <a:gd name="connsiteX5" fmla="*/ 163513 w 331788"/>
                <a:gd name="connsiteY5" fmla="*/ 157163 h 331788"/>
                <a:gd name="connsiteX6" fmla="*/ 163513 w 331788"/>
                <a:gd name="connsiteY6" fmla="*/ 198438 h 331788"/>
                <a:gd name="connsiteX7" fmla="*/ 65088 w 331788"/>
                <a:gd name="connsiteY7" fmla="*/ 198438 h 331788"/>
                <a:gd name="connsiteX8" fmla="*/ 65088 w 331788"/>
                <a:gd name="connsiteY8" fmla="*/ 90488 h 331788"/>
                <a:gd name="connsiteX9" fmla="*/ 209551 w 331788"/>
                <a:gd name="connsiteY9" fmla="*/ 90488 h 331788"/>
                <a:gd name="connsiteX10" fmla="*/ 209551 w 331788"/>
                <a:gd name="connsiteY10" fmla="*/ 133351 h 331788"/>
                <a:gd name="connsiteX11" fmla="*/ 65088 w 331788"/>
                <a:gd name="connsiteY11" fmla="*/ 133351 h 331788"/>
                <a:gd name="connsiteX12" fmla="*/ 65088 w 331788"/>
                <a:gd name="connsiteY12" fmla="*/ 25400 h 331788"/>
                <a:gd name="connsiteX13" fmla="*/ 142876 w 331788"/>
                <a:gd name="connsiteY13" fmla="*/ 25400 h 331788"/>
                <a:gd name="connsiteX14" fmla="*/ 142876 w 331788"/>
                <a:gd name="connsiteY14" fmla="*/ 66675 h 331788"/>
                <a:gd name="connsiteX15" fmla="*/ 65088 w 331788"/>
                <a:gd name="connsiteY15" fmla="*/ 66675 h 331788"/>
                <a:gd name="connsiteX16" fmla="*/ 0 w 331788"/>
                <a:gd name="connsiteY16" fmla="*/ 0 h 331788"/>
                <a:gd name="connsiteX17" fmla="*/ 38100 w 331788"/>
                <a:gd name="connsiteY17" fmla="*/ 0 h 331788"/>
                <a:gd name="connsiteX18" fmla="*/ 38100 w 331788"/>
                <a:gd name="connsiteY18" fmla="*/ 293688 h 331788"/>
                <a:gd name="connsiteX19" fmla="*/ 331788 w 331788"/>
                <a:gd name="connsiteY19" fmla="*/ 293688 h 331788"/>
                <a:gd name="connsiteX20" fmla="*/ 331788 w 331788"/>
                <a:gd name="connsiteY20" fmla="*/ 331788 h 331788"/>
                <a:gd name="connsiteX21" fmla="*/ 0 w 331788"/>
                <a:gd name="connsiteY21"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31788">
                  <a:moveTo>
                    <a:pt x="65088" y="223838"/>
                  </a:moveTo>
                  <a:lnTo>
                    <a:pt x="276226" y="223838"/>
                  </a:lnTo>
                  <a:lnTo>
                    <a:pt x="276226" y="265113"/>
                  </a:lnTo>
                  <a:lnTo>
                    <a:pt x="65088" y="265113"/>
                  </a:lnTo>
                  <a:close/>
                  <a:moveTo>
                    <a:pt x="65088" y="157163"/>
                  </a:moveTo>
                  <a:lnTo>
                    <a:pt x="163513" y="157163"/>
                  </a:lnTo>
                  <a:lnTo>
                    <a:pt x="163513" y="198438"/>
                  </a:lnTo>
                  <a:lnTo>
                    <a:pt x="65088" y="198438"/>
                  </a:lnTo>
                  <a:close/>
                  <a:moveTo>
                    <a:pt x="65088" y="90488"/>
                  </a:moveTo>
                  <a:lnTo>
                    <a:pt x="209551" y="90488"/>
                  </a:lnTo>
                  <a:lnTo>
                    <a:pt x="209551" y="133351"/>
                  </a:lnTo>
                  <a:lnTo>
                    <a:pt x="65088" y="133351"/>
                  </a:lnTo>
                  <a:close/>
                  <a:moveTo>
                    <a:pt x="65088" y="25400"/>
                  </a:moveTo>
                  <a:lnTo>
                    <a:pt x="142876" y="25400"/>
                  </a:lnTo>
                  <a:lnTo>
                    <a:pt x="142876" y="66675"/>
                  </a:lnTo>
                  <a:lnTo>
                    <a:pt x="65088" y="66675"/>
                  </a:lnTo>
                  <a:close/>
                  <a:moveTo>
                    <a:pt x="0" y="0"/>
                  </a:moveTo>
                  <a:lnTo>
                    <a:pt x="38100" y="0"/>
                  </a:lnTo>
                  <a:lnTo>
                    <a:pt x="38100" y="293688"/>
                  </a:lnTo>
                  <a:lnTo>
                    <a:pt x="331788" y="293688"/>
                  </a:lnTo>
                  <a:lnTo>
                    <a:pt x="331788" y="331788"/>
                  </a:lnTo>
                  <a:lnTo>
                    <a:pt x="0" y="331788"/>
                  </a:ln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pic>
        <p:nvPicPr>
          <p:cNvPr id="24" name="图片 23"/>
          <p:cNvPicPr>
            <a:picLocks noChangeAspect="1"/>
          </p:cNvPicPr>
          <p:nvPr/>
        </p:nvPicPr>
        <p:blipFill>
          <a:blip r:embed="rId3"/>
          <a:stretch>
            <a:fillRect/>
          </a:stretch>
        </p:blipFill>
        <p:spPr>
          <a:xfrm>
            <a:off x="8064511" y="3713791"/>
            <a:ext cx="1264442" cy="503567"/>
          </a:xfrm>
          <a:prstGeom prst="rect">
            <a:avLst/>
          </a:prstGeom>
        </p:spPr>
      </p:pic>
      <p:pic>
        <p:nvPicPr>
          <p:cNvPr id="25" name="图片 24"/>
          <p:cNvPicPr>
            <a:picLocks noChangeAspect="1"/>
          </p:cNvPicPr>
          <p:nvPr/>
        </p:nvPicPr>
        <p:blipFill>
          <a:blip r:embed="rId4"/>
          <a:stretch>
            <a:fillRect/>
          </a:stretch>
        </p:blipFill>
        <p:spPr>
          <a:xfrm>
            <a:off x="9644527" y="3722222"/>
            <a:ext cx="1194155" cy="475576"/>
          </a:xfrm>
          <a:prstGeom prst="rect">
            <a:avLst/>
          </a:prstGeom>
        </p:spPr>
      </p:pic>
      <p:grpSp>
        <p:nvGrpSpPr>
          <p:cNvPr id="26" name="组合 25"/>
          <p:cNvGrpSpPr/>
          <p:nvPr/>
        </p:nvGrpSpPr>
        <p:grpSpPr>
          <a:xfrm>
            <a:off x="1505166" y="5206691"/>
            <a:ext cx="5111103" cy="496747"/>
            <a:chOff x="238413" y="3781293"/>
            <a:chExt cx="5111103" cy="496747"/>
          </a:xfrm>
        </p:grpSpPr>
        <p:grpSp>
          <p:nvGrpSpPr>
            <p:cNvPr id="27" name="组合 26"/>
            <p:cNvGrpSpPr/>
            <p:nvPr/>
          </p:nvGrpSpPr>
          <p:grpSpPr>
            <a:xfrm>
              <a:off x="238413" y="3781293"/>
              <a:ext cx="5111103" cy="496747"/>
              <a:chOff x="240507" y="1038983"/>
              <a:chExt cx="5111103" cy="496747"/>
            </a:xfrm>
          </p:grpSpPr>
          <p:sp>
            <p:nvSpPr>
              <p:cNvPr id="29" name="矩形 28"/>
              <p:cNvSpPr/>
              <p:nvPr/>
            </p:nvSpPr>
            <p:spPr>
              <a:xfrm>
                <a:off x="652888" y="1038983"/>
                <a:ext cx="4698722"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No arrow line without a start node or an end node</a:t>
                </a:r>
              </a:p>
            </p:txBody>
          </p:sp>
          <p:sp>
            <p:nvSpPr>
              <p:cNvPr id="30" name="椭圆 29">
                <a:extLst>
                  <a:ext uri="{FF2B5EF4-FFF2-40B4-BE49-F238E27FC236}">
                    <a16:creationId xmlns:a16="http://schemas.microsoft.com/office/drawing/2014/main" id="{B9E3DBAE-FB62-404F-91E9-0DCF13278DF8}"/>
                  </a:ext>
                </a:extLst>
              </p:cNvPr>
              <p:cNvSpPr/>
              <p:nvPr/>
            </p:nvSpPr>
            <p:spPr>
              <a:xfrm>
                <a:off x="240507" y="104587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grpSp>
        <p:sp>
          <p:nvSpPr>
            <p:cNvPr id="28" name="任意多边形: 形状 118">
              <a:extLst>
                <a:ext uri="{FF2B5EF4-FFF2-40B4-BE49-F238E27FC236}">
                  <a16:creationId xmlns:a16="http://schemas.microsoft.com/office/drawing/2014/main" id="{3C17ED75-E95B-4793-A23F-23B66D18B465}"/>
                </a:ext>
              </a:extLst>
            </p:cNvPr>
            <p:cNvSpPr>
              <a:spLocks/>
            </p:cNvSpPr>
            <p:nvPr/>
          </p:nvSpPr>
          <p:spPr bwMode="auto">
            <a:xfrm>
              <a:off x="381028" y="3928061"/>
              <a:ext cx="212129" cy="210099"/>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rgbClr val="FFFFFF"/>
            </a:solidFill>
            <a:ln>
              <a:noFill/>
            </a:ln>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pic>
        <p:nvPicPr>
          <p:cNvPr id="31" name="图片 30"/>
          <p:cNvPicPr>
            <a:picLocks noChangeAspect="1"/>
          </p:cNvPicPr>
          <p:nvPr/>
        </p:nvPicPr>
        <p:blipFill>
          <a:blip r:embed="rId5"/>
          <a:stretch>
            <a:fillRect/>
          </a:stretch>
        </p:blipFill>
        <p:spPr>
          <a:xfrm>
            <a:off x="7065587" y="5174898"/>
            <a:ext cx="950026" cy="528540"/>
          </a:xfrm>
          <a:prstGeom prst="rect">
            <a:avLst/>
          </a:prstGeom>
        </p:spPr>
      </p:pic>
      <p:pic>
        <p:nvPicPr>
          <p:cNvPr id="32" name="图片 31"/>
          <p:cNvPicPr>
            <a:picLocks noChangeAspect="1"/>
          </p:cNvPicPr>
          <p:nvPr/>
        </p:nvPicPr>
        <p:blipFill>
          <a:blip r:embed="rId6"/>
          <a:stretch>
            <a:fillRect/>
          </a:stretch>
        </p:blipFill>
        <p:spPr>
          <a:xfrm>
            <a:off x="8423420" y="5151944"/>
            <a:ext cx="940141" cy="551494"/>
          </a:xfrm>
          <a:prstGeom prst="rect">
            <a:avLst/>
          </a:prstGeom>
        </p:spPr>
      </p:pic>
    </p:spTree>
    <p:extLst>
      <p:ext uri="{BB962C8B-B14F-4D97-AF65-F5344CB8AC3E}">
        <p14:creationId xmlns:p14="http://schemas.microsoft.com/office/powerpoint/2010/main" val="3895424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Rules for constructing AoA networks</a:t>
            </a:r>
            <a:endParaRPr lang="zh-CN" altLang="en-US" dirty="0">
              <a:latin typeface="+mn-lt"/>
              <a:ea typeface="+mn-ea"/>
              <a:cs typeface="+mn-ea"/>
              <a:sym typeface="+mn-lt"/>
            </a:endParaRPr>
          </a:p>
        </p:txBody>
      </p:sp>
      <p:grpSp>
        <p:nvGrpSpPr>
          <p:cNvPr id="33" name="组合 32"/>
          <p:cNvGrpSpPr/>
          <p:nvPr/>
        </p:nvGrpSpPr>
        <p:grpSpPr>
          <a:xfrm>
            <a:off x="1634300" y="1594717"/>
            <a:ext cx="3835113" cy="496747"/>
            <a:chOff x="240507" y="1038983"/>
            <a:chExt cx="3835113" cy="496747"/>
          </a:xfrm>
        </p:grpSpPr>
        <p:sp>
          <p:nvSpPr>
            <p:cNvPr id="34" name="矩形 33"/>
            <p:cNvSpPr/>
            <p:nvPr/>
          </p:nvSpPr>
          <p:spPr>
            <a:xfrm>
              <a:off x="652888" y="1038983"/>
              <a:ext cx="3422732"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No crossing arrow line is preferable</a:t>
              </a:r>
            </a:p>
          </p:txBody>
        </p:sp>
        <p:grpSp>
          <p:nvGrpSpPr>
            <p:cNvPr id="35" name="组合 34"/>
            <p:cNvGrpSpPr/>
            <p:nvPr/>
          </p:nvGrpSpPr>
          <p:grpSpPr>
            <a:xfrm>
              <a:off x="240507" y="1045872"/>
              <a:ext cx="489858" cy="489858"/>
              <a:chOff x="801490" y="1902682"/>
              <a:chExt cx="489858" cy="489858"/>
            </a:xfrm>
          </p:grpSpPr>
          <p:sp>
            <p:nvSpPr>
              <p:cNvPr id="36" name="椭圆 35">
                <a:extLst>
                  <a:ext uri="{FF2B5EF4-FFF2-40B4-BE49-F238E27FC236}">
                    <a16:creationId xmlns:a16="http://schemas.microsoft.com/office/drawing/2014/main" id="{B9E3DBAE-FB62-404F-91E9-0DCF13278DF8}"/>
                  </a:ext>
                </a:extLst>
              </p:cNvPr>
              <p:cNvSpPr/>
              <p:nvPr/>
            </p:nvSpPr>
            <p:spPr>
              <a:xfrm>
                <a:off x="801490" y="190268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sp>
            <p:nvSpPr>
              <p:cNvPr id="37" name="任意多边形: 形状 138">
                <a:extLst>
                  <a:ext uri="{FF2B5EF4-FFF2-40B4-BE49-F238E27FC236}">
                    <a16:creationId xmlns:a16="http://schemas.microsoft.com/office/drawing/2014/main" id="{315D6878-4F66-4E26-A277-4A55C6D16140}"/>
                  </a:ext>
                </a:extLst>
              </p:cNvPr>
              <p:cNvSpPr>
                <a:spLocks/>
              </p:cNvSpPr>
              <p:nvPr/>
            </p:nvSpPr>
            <p:spPr bwMode="auto">
              <a:xfrm>
                <a:off x="956432" y="2053757"/>
                <a:ext cx="179973" cy="17997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grpSp>
      <p:grpSp>
        <p:nvGrpSpPr>
          <p:cNvPr id="38" name="组合 37"/>
          <p:cNvGrpSpPr/>
          <p:nvPr/>
        </p:nvGrpSpPr>
        <p:grpSpPr>
          <a:xfrm>
            <a:off x="1632206" y="3309135"/>
            <a:ext cx="5566356" cy="496747"/>
            <a:chOff x="238413" y="1876258"/>
            <a:chExt cx="5566356" cy="496747"/>
          </a:xfrm>
        </p:grpSpPr>
        <p:grpSp>
          <p:nvGrpSpPr>
            <p:cNvPr id="39" name="组合 38"/>
            <p:cNvGrpSpPr/>
            <p:nvPr/>
          </p:nvGrpSpPr>
          <p:grpSpPr>
            <a:xfrm>
              <a:off x="238413" y="1876258"/>
              <a:ext cx="5566356" cy="496747"/>
              <a:chOff x="240507" y="1038983"/>
              <a:chExt cx="5566356" cy="496747"/>
            </a:xfrm>
          </p:grpSpPr>
          <p:sp>
            <p:nvSpPr>
              <p:cNvPr id="41" name="矩形 40"/>
              <p:cNvSpPr/>
              <p:nvPr/>
            </p:nvSpPr>
            <p:spPr>
              <a:xfrm>
                <a:off x="652888" y="1038983"/>
                <a:ext cx="5153975"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The network has only a start node and only a end node</a:t>
                </a:r>
              </a:p>
            </p:txBody>
          </p:sp>
          <p:sp>
            <p:nvSpPr>
              <p:cNvPr id="42" name="椭圆 41">
                <a:extLst>
                  <a:ext uri="{FF2B5EF4-FFF2-40B4-BE49-F238E27FC236}">
                    <a16:creationId xmlns:a16="http://schemas.microsoft.com/office/drawing/2014/main" id="{B9E3DBAE-FB62-404F-91E9-0DCF13278DF8}"/>
                  </a:ext>
                </a:extLst>
              </p:cNvPr>
              <p:cNvSpPr/>
              <p:nvPr/>
            </p:nvSpPr>
            <p:spPr>
              <a:xfrm>
                <a:off x="240507" y="104587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grpSp>
        <p:sp>
          <p:nvSpPr>
            <p:cNvPr id="40" name="任意多边形: 形状 136">
              <a:extLst>
                <a:ext uri="{FF2B5EF4-FFF2-40B4-BE49-F238E27FC236}">
                  <a16:creationId xmlns:a16="http://schemas.microsoft.com/office/drawing/2014/main" id="{F217D07D-4239-4679-A048-D56683BD44B2}"/>
                </a:ext>
              </a:extLst>
            </p:cNvPr>
            <p:cNvSpPr>
              <a:spLocks/>
            </p:cNvSpPr>
            <p:nvPr/>
          </p:nvSpPr>
          <p:spPr bwMode="auto">
            <a:xfrm>
              <a:off x="373237" y="2013900"/>
              <a:ext cx="219920" cy="185553"/>
            </a:xfrm>
            <a:custGeom>
              <a:avLst/>
              <a:gdLst>
                <a:gd name="connsiteX0" fmla="*/ 19050 w 331788"/>
                <a:gd name="connsiteY0" fmla="*/ 213226 h 286251"/>
                <a:gd name="connsiteX1" fmla="*/ 151105 w 331788"/>
                <a:gd name="connsiteY1" fmla="*/ 213226 h 286251"/>
                <a:gd name="connsiteX2" fmla="*/ 151105 w 331788"/>
                <a:gd name="connsiteY2" fmla="*/ 278564 h 286251"/>
                <a:gd name="connsiteX3" fmla="*/ 152400 w 331788"/>
                <a:gd name="connsiteY3" fmla="*/ 286251 h 286251"/>
                <a:gd name="connsiteX4" fmla="*/ 25523 w 331788"/>
                <a:gd name="connsiteY4" fmla="*/ 286251 h 286251"/>
                <a:gd name="connsiteX5" fmla="*/ 19050 w 331788"/>
                <a:gd name="connsiteY5" fmla="*/ 278564 h 286251"/>
                <a:gd name="connsiteX6" fmla="*/ 19050 w 331788"/>
                <a:gd name="connsiteY6" fmla="*/ 213226 h 286251"/>
                <a:gd name="connsiteX7" fmla="*/ 185265 w 331788"/>
                <a:gd name="connsiteY7" fmla="*/ 165601 h 286251"/>
                <a:gd name="connsiteX8" fmla="*/ 308448 w 331788"/>
                <a:gd name="connsiteY8" fmla="*/ 165601 h 286251"/>
                <a:gd name="connsiteX9" fmla="*/ 313635 w 331788"/>
                <a:gd name="connsiteY9" fmla="*/ 165601 h 286251"/>
                <a:gd name="connsiteX10" fmla="*/ 331788 w 331788"/>
                <a:gd name="connsiteY10" fmla="*/ 187421 h 286251"/>
                <a:gd name="connsiteX11" fmla="*/ 331788 w 331788"/>
                <a:gd name="connsiteY11" fmla="*/ 278550 h 286251"/>
                <a:gd name="connsiteX12" fmla="*/ 324008 w 331788"/>
                <a:gd name="connsiteY12" fmla="*/ 286251 h 286251"/>
                <a:gd name="connsiteX13" fmla="*/ 169705 w 331788"/>
                <a:gd name="connsiteY13" fmla="*/ 286251 h 286251"/>
                <a:gd name="connsiteX14" fmla="*/ 161925 w 331788"/>
                <a:gd name="connsiteY14" fmla="*/ 278550 h 286251"/>
                <a:gd name="connsiteX15" fmla="*/ 161925 w 331788"/>
                <a:gd name="connsiteY15" fmla="*/ 187421 h 286251"/>
                <a:gd name="connsiteX16" fmla="*/ 168408 w 331788"/>
                <a:gd name="connsiteY16" fmla="*/ 173302 h 286251"/>
                <a:gd name="connsiteX17" fmla="*/ 174892 w 331788"/>
                <a:gd name="connsiteY17" fmla="*/ 166885 h 286251"/>
                <a:gd name="connsiteX18" fmla="*/ 185265 w 331788"/>
                <a:gd name="connsiteY18" fmla="*/ 165601 h 286251"/>
                <a:gd name="connsiteX19" fmla="*/ 59302 w 331788"/>
                <a:gd name="connsiteY19" fmla="*/ 117976 h 286251"/>
                <a:gd name="connsiteX20" fmla="*/ 78640 w 331788"/>
                <a:gd name="connsiteY20" fmla="*/ 117976 h 286251"/>
                <a:gd name="connsiteX21" fmla="*/ 86375 w 331788"/>
                <a:gd name="connsiteY21" fmla="*/ 123154 h 286251"/>
                <a:gd name="connsiteX22" fmla="*/ 94110 w 331788"/>
                <a:gd name="connsiteY22" fmla="*/ 160692 h 286251"/>
                <a:gd name="connsiteX23" fmla="*/ 95399 w 331788"/>
                <a:gd name="connsiteY23" fmla="*/ 165870 h 286251"/>
                <a:gd name="connsiteX24" fmla="*/ 96688 w 331788"/>
                <a:gd name="connsiteY24" fmla="*/ 169753 h 286251"/>
                <a:gd name="connsiteX25" fmla="*/ 96688 w 331788"/>
                <a:gd name="connsiteY25" fmla="*/ 172342 h 286251"/>
                <a:gd name="connsiteX26" fmla="*/ 103134 w 331788"/>
                <a:gd name="connsiteY26" fmla="*/ 172342 h 286251"/>
                <a:gd name="connsiteX27" fmla="*/ 103134 w 331788"/>
                <a:gd name="connsiteY27" fmla="*/ 165870 h 286251"/>
                <a:gd name="connsiteX28" fmla="*/ 103134 w 331788"/>
                <a:gd name="connsiteY28" fmla="*/ 164576 h 286251"/>
                <a:gd name="connsiteX29" fmla="*/ 104424 w 331788"/>
                <a:gd name="connsiteY29" fmla="*/ 160692 h 286251"/>
                <a:gd name="connsiteX30" fmla="*/ 112159 w 331788"/>
                <a:gd name="connsiteY30" fmla="*/ 134804 h 286251"/>
                <a:gd name="connsiteX31" fmla="*/ 107002 w 331788"/>
                <a:gd name="connsiteY31" fmla="*/ 121859 h 286251"/>
                <a:gd name="connsiteX32" fmla="*/ 109580 w 331788"/>
                <a:gd name="connsiteY32" fmla="*/ 117976 h 286251"/>
                <a:gd name="connsiteX33" fmla="*/ 121183 w 331788"/>
                <a:gd name="connsiteY33" fmla="*/ 117976 h 286251"/>
                <a:gd name="connsiteX34" fmla="*/ 125050 w 331788"/>
                <a:gd name="connsiteY34" fmla="*/ 121859 h 286251"/>
                <a:gd name="connsiteX35" fmla="*/ 118605 w 331788"/>
                <a:gd name="connsiteY35" fmla="*/ 134804 h 286251"/>
                <a:gd name="connsiteX36" fmla="*/ 126340 w 331788"/>
                <a:gd name="connsiteY36" fmla="*/ 160692 h 286251"/>
                <a:gd name="connsiteX37" fmla="*/ 126340 w 331788"/>
                <a:gd name="connsiteY37" fmla="*/ 165870 h 286251"/>
                <a:gd name="connsiteX38" fmla="*/ 127629 w 331788"/>
                <a:gd name="connsiteY38" fmla="*/ 165870 h 286251"/>
                <a:gd name="connsiteX39" fmla="*/ 127629 w 331788"/>
                <a:gd name="connsiteY39" fmla="*/ 172342 h 286251"/>
                <a:gd name="connsiteX40" fmla="*/ 134075 w 331788"/>
                <a:gd name="connsiteY40" fmla="*/ 172342 h 286251"/>
                <a:gd name="connsiteX41" fmla="*/ 134075 w 331788"/>
                <a:gd name="connsiteY41" fmla="*/ 169753 h 286251"/>
                <a:gd name="connsiteX42" fmla="*/ 135364 w 331788"/>
                <a:gd name="connsiteY42" fmla="*/ 165870 h 286251"/>
                <a:gd name="connsiteX43" fmla="*/ 136653 w 331788"/>
                <a:gd name="connsiteY43" fmla="*/ 160692 h 286251"/>
                <a:gd name="connsiteX44" fmla="*/ 144388 w 331788"/>
                <a:gd name="connsiteY44" fmla="*/ 123154 h 286251"/>
                <a:gd name="connsiteX45" fmla="*/ 152123 w 331788"/>
                <a:gd name="connsiteY45" fmla="*/ 117976 h 286251"/>
                <a:gd name="connsiteX46" fmla="*/ 171461 w 331788"/>
                <a:gd name="connsiteY46" fmla="*/ 117976 h 286251"/>
                <a:gd name="connsiteX47" fmla="*/ 192088 w 331788"/>
                <a:gd name="connsiteY47" fmla="*/ 138687 h 286251"/>
                <a:gd name="connsiteX48" fmla="*/ 192088 w 331788"/>
                <a:gd name="connsiteY48" fmla="*/ 152926 h 286251"/>
                <a:gd name="connsiteX49" fmla="*/ 184353 w 331788"/>
                <a:gd name="connsiteY49" fmla="*/ 152926 h 286251"/>
                <a:gd name="connsiteX50" fmla="*/ 163726 w 331788"/>
                <a:gd name="connsiteY50" fmla="*/ 160692 h 286251"/>
                <a:gd name="connsiteX51" fmla="*/ 158569 w 331788"/>
                <a:gd name="connsiteY51" fmla="*/ 165870 h 286251"/>
                <a:gd name="connsiteX52" fmla="*/ 154702 w 331788"/>
                <a:gd name="connsiteY52" fmla="*/ 172342 h 286251"/>
                <a:gd name="connsiteX53" fmla="*/ 150834 w 331788"/>
                <a:gd name="connsiteY53" fmla="*/ 186581 h 286251"/>
                <a:gd name="connsiteX54" fmla="*/ 150834 w 331788"/>
                <a:gd name="connsiteY54" fmla="*/ 202114 h 286251"/>
                <a:gd name="connsiteX55" fmla="*/ 10313 w 331788"/>
                <a:gd name="connsiteY55" fmla="*/ 202114 h 286251"/>
                <a:gd name="connsiteX56" fmla="*/ 0 w 331788"/>
                <a:gd name="connsiteY56" fmla="*/ 190464 h 286251"/>
                <a:gd name="connsiteX57" fmla="*/ 0 w 331788"/>
                <a:gd name="connsiteY57" fmla="*/ 182698 h 286251"/>
                <a:gd name="connsiteX58" fmla="*/ 10313 w 331788"/>
                <a:gd name="connsiteY58" fmla="*/ 172342 h 286251"/>
                <a:gd name="connsiteX59" fmla="*/ 38675 w 331788"/>
                <a:gd name="connsiteY59" fmla="*/ 172342 h 286251"/>
                <a:gd name="connsiteX60" fmla="*/ 38675 w 331788"/>
                <a:gd name="connsiteY60" fmla="*/ 138687 h 286251"/>
                <a:gd name="connsiteX61" fmla="*/ 59302 w 331788"/>
                <a:gd name="connsiteY61" fmla="*/ 117976 h 286251"/>
                <a:gd name="connsiteX62" fmla="*/ 206838 w 331788"/>
                <a:gd name="connsiteY62" fmla="*/ 33838 h 286251"/>
                <a:gd name="connsiteX63" fmla="*/ 208124 w 331788"/>
                <a:gd name="connsiteY63" fmla="*/ 33838 h 286251"/>
                <a:gd name="connsiteX64" fmla="*/ 278858 w 331788"/>
                <a:gd name="connsiteY64" fmla="*/ 48038 h 286251"/>
                <a:gd name="connsiteX65" fmla="*/ 296863 w 331788"/>
                <a:gd name="connsiteY65" fmla="*/ 69984 h 286251"/>
                <a:gd name="connsiteX66" fmla="*/ 296863 w 331788"/>
                <a:gd name="connsiteY66" fmla="*/ 99676 h 286251"/>
                <a:gd name="connsiteX67" fmla="*/ 246706 w 331788"/>
                <a:gd name="connsiteY67" fmla="*/ 151313 h 286251"/>
                <a:gd name="connsiteX68" fmla="*/ 195263 w 331788"/>
                <a:gd name="connsiteY68" fmla="*/ 99676 h 286251"/>
                <a:gd name="connsiteX69" fmla="*/ 195263 w 331788"/>
                <a:gd name="connsiteY69" fmla="*/ 45456 h 286251"/>
                <a:gd name="connsiteX70" fmla="*/ 206838 w 331788"/>
                <a:gd name="connsiteY70" fmla="*/ 33838 h 286251"/>
                <a:gd name="connsiteX71" fmla="*/ 150465 w 331788"/>
                <a:gd name="connsiteY71" fmla="*/ 198 h 286251"/>
                <a:gd name="connsiteX72" fmla="*/ 163513 w 331788"/>
                <a:gd name="connsiteY72" fmla="*/ 10479 h 286251"/>
                <a:gd name="connsiteX73" fmla="*/ 163513 w 331788"/>
                <a:gd name="connsiteY73" fmla="*/ 60599 h 286251"/>
                <a:gd name="connsiteX74" fmla="*/ 116540 w 331788"/>
                <a:gd name="connsiteY74" fmla="*/ 106863 h 286251"/>
                <a:gd name="connsiteX75" fmla="*/ 68263 w 331788"/>
                <a:gd name="connsiteY75" fmla="*/ 60599 h 286251"/>
                <a:gd name="connsiteX76" fmla="*/ 68263 w 331788"/>
                <a:gd name="connsiteY76" fmla="*/ 33611 h 286251"/>
                <a:gd name="connsiteX77" fmla="*/ 85225 w 331788"/>
                <a:gd name="connsiteY77" fmla="*/ 13049 h 286251"/>
                <a:gd name="connsiteX78" fmla="*/ 150465 w 331788"/>
                <a:gd name="connsiteY78" fmla="*/ 198 h 2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286251">
                  <a:moveTo>
                    <a:pt x="19050" y="213226"/>
                  </a:moveTo>
                  <a:lnTo>
                    <a:pt x="151105" y="213226"/>
                  </a:lnTo>
                  <a:cubicBezTo>
                    <a:pt x="151105" y="213226"/>
                    <a:pt x="151105" y="213226"/>
                    <a:pt x="151105" y="278564"/>
                  </a:cubicBezTo>
                  <a:cubicBezTo>
                    <a:pt x="151105" y="281126"/>
                    <a:pt x="152400" y="283689"/>
                    <a:pt x="152400" y="286251"/>
                  </a:cubicBezTo>
                  <a:cubicBezTo>
                    <a:pt x="152400" y="286251"/>
                    <a:pt x="152400" y="286251"/>
                    <a:pt x="25523" y="286251"/>
                  </a:cubicBezTo>
                  <a:cubicBezTo>
                    <a:pt x="21639" y="286251"/>
                    <a:pt x="19050" y="282408"/>
                    <a:pt x="19050" y="278564"/>
                  </a:cubicBezTo>
                  <a:cubicBezTo>
                    <a:pt x="19050" y="278564"/>
                    <a:pt x="19050" y="278564"/>
                    <a:pt x="19050" y="213226"/>
                  </a:cubicBezTo>
                  <a:close/>
                  <a:moveTo>
                    <a:pt x="185265" y="165601"/>
                  </a:moveTo>
                  <a:lnTo>
                    <a:pt x="308448" y="165601"/>
                  </a:lnTo>
                  <a:cubicBezTo>
                    <a:pt x="309745" y="165601"/>
                    <a:pt x="312338" y="165601"/>
                    <a:pt x="313635" y="165601"/>
                  </a:cubicBezTo>
                  <a:cubicBezTo>
                    <a:pt x="324008" y="168168"/>
                    <a:pt x="331788" y="177153"/>
                    <a:pt x="331788" y="187421"/>
                  </a:cubicBezTo>
                  <a:cubicBezTo>
                    <a:pt x="331788" y="187421"/>
                    <a:pt x="331788" y="187421"/>
                    <a:pt x="331788" y="278550"/>
                  </a:cubicBezTo>
                  <a:cubicBezTo>
                    <a:pt x="331788" y="282401"/>
                    <a:pt x="327898" y="286251"/>
                    <a:pt x="324008" y="286251"/>
                  </a:cubicBezTo>
                  <a:cubicBezTo>
                    <a:pt x="324008" y="286251"/>
                    <a:pt x="324008" y="286251"/>
                    <a:pt x="169705" y="286251"/>
                  </a:cubicBezTo>
                  <a:cubicBezTo>
                    <a:pt x="165815" y="286251"/>
                    <a:pt x="161925" y="282401"/>
                    <a:pt x="161925" y="278550"/>
                  </a:cubicBezTo>
                  <a:cubicBezTo>
                    <a:pt x="161925" y="278550"/>
                    <a:pt x="161925" y="278550"/>
                    <a:pt x="161925" y="187421"/>
                  </a:cubicBezTo>
                  <a:cubicBezTo>
                    <a:pt x="161925" y="182287"/>
                    <a:pt x="164518" y="177153"/>
                    <a:pt x="168408" y="173302"/>
                  </a:cubicBezTo>
                  <a:cubicBezTo>
                    <a:pt x="169705" y="170735"/>
                    <a:pt x="172298" y="168168"/>
                    <a:pt x="174892" y="166885"/>
                  </a:cubicBezTo>
                  <a:cubicBezTo>
                    <a:pt x="177485" y="165601"/>
                    <a:pt x="181375" y="165601"/>
                    <a:pt x="185265" y="165601"/>
                  </a:cubicBezTo>
                  <a:close/>
                  <a:moveTo>
                    <a:pt x="59302" y="117976"/>
                  </a:moveTo>
                  <a:cubicBezTo>
                    <a:pt x="59302" y="117976"/>
                    <a:pt x="59302" y="117976"/>
                    <a:pt x="78640" y="117976"/>
                  </a:cubicBezTo>
                  <a:cubicBezTo>
                    <a:pt x="82507" y="117976"/>
                    <a:pt x="85086" y="120565"/>
                    <a:pt x="86375" y="123154"/>
                  </a:cubicBezTo>
                  <a:cubicBezTo>
                    <a:pt x="86375" y="123154"/>
                    <a:pt x="86375" y="123154"/>
                    <a:pt x="94110" y="160692"/>
                  </a:cubicBezTo>
                  <a:cubicBezTo>
                    <a:pt x="94110" y="160692"/>
                    <a:pt x="94110" y="160692"/>
                    <a:pt x="95399" y="165870"/>
                  </a:cubicBezTo>
                  <a:cubicBezTo>
                    <a:pt x="95399" y="165870"/>
                    <a:pt x="95399" y="165870"/>
                    <a:pt x="96688" y="169753"/>
                  </a:cubicBezTo>
                  <a:cubicBezTo>
                    <a:pt x="96688" y="171048"/>
                    <a:pt x="96688" y="171048"/>
                    <a:pt x="96688" y="172342"/>
                  </a:cubicBezTo>
                  <a:cubicBezTo>
                    <a:pt x="96688" y="172342"/>
                    <a:pt x="96688" y="172342"/>
                    <a:pt x="103134" y="172342"/>
                  </a:cubicBezTo>
                  <a:cubicBezTo>
                    <a:pt x="103134" y="169753"/>
                    <a:pt x="103134" y="168459"/>
                    <a:pt x="103134" y="165870"/>
                  </a:cubicBezTo>
                  <a:cubicBezTo>
                    <a:pt x="103134" y="165870"/>
                    <a:pt x="103134" y="165870"/>
                    <a:pt x="103134" y="164576"/>
                  </a:cubicBezTo>
                  <a:cubicBezTo>
                    <a:pt x="103134" y="164576"/>
                    <a:pt x="103134" y="164576"/>
                    <a:pt x="104424" y="160692"/>
                  </a:cubicBezTo>
                  <a:cubicBezTo>
                    <a:pt x="104424" y="160692"/>
                    <a:pt x="104424" y="160692"/>
                    <a:pt x="112159" y="134804"/>
                  </a:cubicBezTo>
                  <a:cubicBezTo>
                    <a:pt x="112159" y="134804"/>
                    <a:pt x="112159" y="134804"/>
                    <a:pt x="107002" y="121859"/>
                  </a:cubicBezTo>
                  <a:cubicBezTo>
                    <a:pt x="105713" y="120565"/>
                    <a:pt x="107002" y="117976"/>
                    <a:pt x="109580" y="117976"/>
                  </a:cubicBezTo>
                  <a:cubicBezTo>
                    <a:pt x="109580" y="117976"/>
                    <a:pt x="109580" y="117976"/>
                    <a:pt x="121183" y="117976"/>
                  </a:cubicBezTo>
                  <a:cubicBezTo>
                    <a:pt x="123761" y="117976"/>
                    <a:pt x="125050" y="120565"/>
                    <a:pt x="125050" y="121859"/>
                  </a:cubicBezTo>
                  <a:cubicBezTo>
                    <a:pt x="125050" y="121859"/>
                    <a:pt x="125050" y="121859"/>
                    <a:pt x="118605" y="134804"/>
                  </a:cubicBezTo>
                  <a:cubicBezTo>
                    <a:pt x="118605" y="134804"/>
                    <a:pt x="118605" y="134804"/>
                    <a:pt x="126340" y="160692"/>
                  </a:cubicBezTo>
                  <a:cubicBezTo>
                    <a:pt x="126340" y="160692"/>
                    <a:pt x="126340" y="160692"/>
                    <a:pt x="126340" y="165870"/>
                  </a:cubicBezTo>
                  <a:cubicBezTo>
                    <a:pt x="127629" y="165870"/>
                    <a:pt x="127629" y="165870"/>
                    <a:pt x="127629" y="165870"/>
                  </a:cubicBezTo>
                  <a:cubicBezTo>
                    <a:pt x="127629" y="168459"/>
                    <a:pt x="127629" y="169753"/>
                    <a:pt x="127629" y="172342"/>
                  </a:cubicBezTo>
                  <a:cubicBezTo>
                    <a:pt x="127629" y="172342"/>
                    <a:pt x="127629" y="172342"/>
                    <a:pt x="134075" y="172342"/>
                  </a:cubicBezTo>
                  <a:cubicBezTo>
                    <a:pt x="134075" y="171048"/>
                    <a:pt x="134075" y="171048"/>
                    <a:pt x="134075" y="169753"/>
                  </a:cubicBezTo>
                  <a:cubicBezTo>
                    <a:pt x="134075" y="169753"/>
                    <a:pt x="134075" y="169753"/>
                    <a:pt x="135364" y="165870"/>
                  </a:cubicBezTo>
                  <a:cubicBezTo>
                    <a:pt x="135364" y="165870"/>
                    <a:pt x="135364" y="165870"/>
                    <a:pt x="136653" y="160692"/>
                  </a:cubicBezTo>
                  <a:cubicBezTo>
                    <a:pt x="136653" y="160692"/>
                    <a:pt x="136653" y="160692"/>
                    <a:pt x="144388" y="123154"/>
                  </a:cubicBezTo>
                  <a:cubicBezTo>
                    <a:pt x="145677" y="120565"/>
                    <a:pt x="148256" y="117976"/>
                    <a:pt x="152123" y="117976"/>
                  </a:cubicBezTo>
                  <a:cubicBezTo>
                    <a:pt x="152123" y="117976"/>
                    <a:pt x="152123" y="117976"/>
                    <a:pt x="171461" y="117976"/>
                  </a:cubicBezTo>
                  <a:cubicBezTo>
                    <a:pt x="183064" y="117976"/>
                    <a:pt x="192088" y="127037"/>
                    <a:pt x="192088" y="138687"/>
                  </a:cubicBezTo>
                  <a:cubicBezTo>
                    <a:pt x="192088" y="138687"/>
                    <a:pt x="192088" y="138687"/>
                    <a:pt x="192088" y="152926"/>
                  </a:cubicBezTo>
                  <a:cubicBezTo>
                    <a:pt x="192088" y="152926"/>
                    <a:pt x="192088" y="152926"/>
                    <a:pt x="184353" y="152926"/>
                  </a:cubicBezTo>
                  <a:cubicBezTo>
                    <a:pt x="176618" y="152926"/>
                    <a:pt x="168883" y="156809"/>
                    <a:pt x="163726" y="160692"/>
                  </a:cubicBezTo>
                  <a:cubicBezTo>
                    <a:pt x="161148" y="161987"/>
                    <a:pt x="159858" y="164576"/>
                    <a:pt x="158569" y="165870"/>
                  </a:cubicBezTo>
                  <a:cubicBezTo>
                    <a:pt x="157280" y="168459"/>
                    <a:pt x="155991" y="169753"/>
                    <a:pt x="154702" y="172342"/>
                  </a:cubicBezTo>
                  <a:cubicBezTo>
                    <a:pt x="152123" y="176225"/>
                    <a:pt x="150834" y="181403"/>
                    <a:pt x="150834" y="186581"/>
                  </a:cubicBezTo>
                  <a:cubicBezTo>
                    <a:pt x="150834" y="186581"/>
                    <a:pt x="150834" y="186581"/>
                    <a:pt x="150834" y="202114"/>
                  </a:cubicBezTo>
                  <a:cubicBezTo>
                    <a:pt x="150834" y="202114"/>
                    <a:pt x="150834" y="202114"/>
                    <a:pt x="10313" y="202114"/>
                  </a:cubicBezTo>
                  <a:cubicBezTo>
                    <a:pt x="5157" y="202114"/>
                    <a:pt x="0" y="196936"/>
                    <a:pt x="0" y="190464"/>
                  </a:cubicBezTo>
                  <a:cubicBezTo>
                    <a:pt x="0" y="190464"/>
                    <a:pt x="0" y="190464"/>
                    <a:pt x="0" y="182698"/>
                  </a:cubicBezTo>
                  <a:cubicBezTo>
                    <a:pt x="0" y="176225"/>
                    <a:pt x="5157" y="172342"/>
                    <a:pt x="10313" y="172342"/>
                  </a:cubicBezTo>
                  <a:cubicBezTo>
                    <a:pt x="10313" y="172342"/>
                    <a:pt x="10313" y="172342"/>
                    <a:pt x="38675" y="172342"/>
                  </a:cubicBezTo>
                  <a:cubicBezTo>
                    <a:pt x="38675" y="172342"/>
                    <a:pt x="38675" y="172342"/>
                    <a:pt x="38675" y="138687"/>
                  </a:cubicBezTo>
                  <a:cubicBezTo>
                    <a:pt x="38675" y="127037"/>
                    <a:pt x="47700" y="117976"/>
                    <a:pt x="59302" y="117976"/>
                  </a:cubicBezTo>
                  <a:close/>
                  <a:moveTo>
                    <a:pt x="206838" y="33838"/>
                  </a:moveTo>
                  <a:cubicBezTo>
                    <a:pt x="206838" y="33838"/>
                    <a:pt x="208124" y="33838"/>
                    <a:pt x="208124" y="33838"/>
                  </a:cubicBezTo>
                  <a:cubicBezTo>
                    <a:pt x="223557" y="36420"/>
                    <a:pt x="258281" y="44166"/>
                    <a:pt x="278858" y="48038"/>
                  </a:cubicBezTo>
                  <a:cubicBezTo>
                    <a:pt x="289147" y="50620"/>
                    <a:pt x="296863" y="59657"/>
                    <a:pt x="296863" y="69984"/>
                  </a:cubicBezTo>
                  <a:cubicBezTo>
                    <a:pt x="296863" y="69984"/>
                    <a:pt x="296863" y="69984"/>
                    <a:pt x="296863" y="99676"/>
                  </a:cubicBezTo>
                  <a:cubicBezTo>
                    <a:pt x="296863" y="128076"/>
                    <a:pt x="275000" y="151313"/>
                    <a:pt x="246706" y="151313"/>
                  </a:cubicBezTo>
                  <a:cubicBezTo>
                    <a:pt x="218412" y="151313"/>
                    <a:pt x="195263" y="128076"/>
                    <a:pt x="195263" y="99676"/>
                  </a:cubicBezTo>
                  <a:cubicBezTo>
                    <a:pt x="195263" y="99676"/>
                    <a:pt x="195263" y="99676"/>
                    <a:pt x="195263" y="45456"/>
                  </a:cubicBezTo>
                  <a:cubicBezTo>
                    <a:pt x="195263" y="39002"/>
                    <a:pt x="200407" y="33838"/>
                    <a:pt x="206838" y="33838"/>
                  </a:cubicBezTo>
                  <a:close/>
                  <a:moveTo>
                    <a:pt x="150465" y="198"/>
                  </a:moveTo>
                  <a:cubicBezTo>
                    <a:pt x="156989" y="-1087"/>
                    <a:pt x="163513" y="4053"/>
                    <a:pt x="163513" y="10479"/>
                  </a:cubicBezTo>
                  <a:cubicBezTo>
                    <a:pt x="163513" y="10479"/>
                    <a:pt x="163513" y="10479"/>
                    <a:pt x="163513" y="60599"/>
                  </a:cubicBezTo>
                  <a:cubicBezTo>
                    <a:pt x="163513" y="86301"/>
                    <a:pt x="142636" y="106863"/>
                    <a:pt x="116540" y="106863"/>
                  </a:cubicBezTo>
                  <a:cubicBezTo>
                    <a:pt x="90444" y="106863"/>
                    <a:pt x="68263" y="86301"/>
                    <a:pt x="68263" y="60599"/>
                  </a:cubicBezTo>
                  <a:cubicBezTo>
                    <a:pt x="68263" y="60599"/>
                    <a:pt x="68263" y="60599"/>
                    <a:pt x="68263" y="33611"/>
                  </a:cubicBezTo>
                  <a:cubicBezTo>
                    <a:pt x="68263" y="23330"/>
                    <a:pt x="76092" y="14334"/>
                    <a:pt x="85225" y="13049"/>
                  </a:cubicBezTo>
                  <a:cubicBezTo>
                    <a:pt x="104797" y="9194"/>
                    <a:pt x="137417" y="2768"/>
                    <a:pt x="150465" y="198"/>
                  </a:cubicBez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grpSp>
        <p:nvGrpSpPr>
          <p:cNvPr id="43" name="组合 42"/>
          <p:cNvGrpSpPr/>
          <p:nvPr/>
        </p:nvGrpSpPr>
        <p:grpSpPr>
          <a:xfrm>
            <a:off x="1632206" y="4782758"/>
            <a:ext cx="6893642" cy="496747"/>
            <a:chOff x="238413" y="2993204"/>
            <a:chExt cx="6893642" cy="496747"/>
          </a:xfrm>
        </p:grpSpPr>
        <p:grpSp>
          <p:nvGrpSpPr>
            <p:cNvPr id="44" name="组合 43"/>
            <p:cNvGrpSpPr/>
            <p:nvPr/>
          </p:nvGrpSpPr>
          <p:grpSpPr>
            <a:xfrm>
              <a:off x="238413" y="2993204"/>
              <a:ext cx="6893642" cy="496747"/>
              <a:chOff x="240507" y="1038983"/>
              <a:chExt cx="6893642" cy="496747"/>
            </a:xfrm>
          </p:grpSpPr>
          <p:sp>
            <p:nvSpPr>
              <p:cNvPr id="46" name="矩形 45"/>
              <p:cNvSpPr/>
              <p:nvPr/>
            </p:nvSpPr>
            <p:spPr>
              <a:xfrm>
                <a:off x="652888" y="1038983"/>
                <a:ext cx="6481261" cy="438453"/>
              </a:xfrm>
              <a:prstGeom prst="rect">
                <a:avLst/>
              </a:prstGeom>
            </p:spPr>
            <p:txBody>
              <a:bodyPr wrap="none">
                <a:spAutoFit/>
              </a:bodyPr>
              <a:lstStyle/>
              <a:p>
                <a:pPr>
                  <a:lnSpc>
                    <a:spcPct val="150000"/>
                  </a:lnSpc>
                </a:pPr>
                <a:r>
                  <a:rPr lang="en-US" altLang="zh-CN" dirty="0">
                    <a:latin typeface="方正姚体" panose="02010601030101010101" pitchFamily="2" charset="-122"/>
                    <a:ea typeface="方正姚体" panose="02010601030101010101" pitchFamily="2" charset="-122"/>
                  </a:rPr>
                  <a:t>The label for each node is </a:t>
                </a:r>
                <a:r>
                  <a:rPr lang="en-US" altLang="zh-CN" dirty="0" smtClean="0">
                    <a:latin typeface="方正姚体" panose="02010601030101010101" pitchFamily="2" charset="-122"/>
                    <a:ea typeface="方正姚体" panose="02010601030101010101" pitchFamily="2" charset="-122"/>
                  </a:rPr>
                  <a:t>unique, and ordered according to the logic </a:t>
                </a:r>
                <a:endParaRPr lang="en-US" altLang="zh-CN" dirty="0">
                  <a:latin typeface="方正姚体" panose="02010601030101010101" pitchFamily="2" charset="-122"/>
                  <a:ea typeface="方正姚体" panose="02010601030101010101" pitchFamily="2" charset="-122"/>
                </a:endParaRPr>
              </a:p>
            </p:txBody>
          </p:sp>
          <p:sp>
            <p:nvSpPr>
              <p:cNvPr id="47" name="椭圆 46">
                <a:extLst>
                  <a:ext uri="{FF2B5EF4-FFF2-40B4-BE49-F238E27FC236}">
                    <a16:creationId xmlns:a16="http://schemas.microsoft.com/office/drawing/2014/main" id="{B9E3DBAE-FB62-404F-91E9-0DCF13278DF8}"/>
                  </a:ext>
                </a:extLst>
              </p:cNvPr>
              <p:cNvSpPr/>
              <p:nvPr/>
            </p:nvSpPr>
            <p:spPr>
              <a:xfrm>
                <a:off x="240507" y="1045872"/>
                <a:ext cx="489858" cy="489858"/>
              </a:xfrm>
              <a:prstGeom prst="ellipse">
                <a:avLst/>
              </a:prstGeom>
              <a:solidFill>
                <a:srgbClr val="0070C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grpSp>
        <p:sp>
          <p:nvSpPr>
            <p:cNvPr id="45" name="任意多边形: 形状 134">
              <a:extLst>
                <a:ext uri="{FF2B5EF4-FFF2-40B4-BE49-F238E27FC236}">
                  <a16:creationId xmlns:a16="http://schemas.microsoft.com/office/drawing/2014/main" id="{AAF26187-F760-4B35-88B0-1E5E71844F81}"/>
                </a:ext>
              </a:extLst>
            </p:cNvPr>
            <p:cNvSpPr>
              <a:spLocks/>
            </p:cNvSpPr>
            <p:nvPr/>
          </p:nvSpPr>
          <p:spPr bwMode="auto">
            <a:xfrm>
              <a:off x="413184" y="3155035"/>
              <a:ext cx="179973" cy="179973"/>
            </a:xfrm>
            <a:custGeom>
              <a:avLst/>
              <a:gdLst>
                <a:gd name="connsiteX0" fmla="*/ 65088 w 331788"/>
                <a:gd name="connsiteY0" fmla="*/ 223838 h 331788"/>
                <a:gd name="connsiteX1" fmla="*/ 276226 w 331788"/>
                <a:gd name="connsiteY1" fmla="*/ 223838 h 331788"/>
                <a:gd name="connsiteX2" fmla="*/ 276226 w 331788"/>
                <a:gd name="connsiteY2" fmla="*/ 265113 h 331788"/>
                <a:gd name="connsiteX3" fmla="*/ 65088 w 331788"/>
                <a:gd name="connsiteY3" fmla="*/ 265113 h 331788"/>
                <a:gd name="connsiteX4" fmla="*/ 65088 w 331788"/>
                <a:gd name="connsiteY4" fmla="*/ 157163 h 331788"/>
                <a:gd name="connsiteX5" fmla="*/ 163513 w 331788"/>
                <a:gd name="connsiteY5" fmla="*/ 157163 h 331788"/>
                <a:gd name="connsiteX6" fmla="*/ 163513 w 331788"/>
                <a:gd name="connsiteY6" fmla="*/ 198438 h 331788"/>
                <a:gd name="connsiteX7" fmla="*/ 65088 w 331788"/>
                <a:gd name="connsiteY7" fmla="*/ 198438 h 331788"/>
                <a:gd name="connsiteX8" fmla="*/ 65088 w 331788"/>
                <a:gd name="connsiteY8" fmla="*/ 90488 h 331788"/>
                <a:gd name="connsiteX9" fmla="*/ 209551 w 331788"/>
                <a:gd name="connsiteY9" fmla="*/ 90488 h 331788"/>
                <a:gd name="connsiteX10" fmla="*/ 209551 w 331788"/>
                <a:gd name="connsiteY10" fmla="*/ 133351 h 331788"/>
                <a:gd name="connsiteX11" fmla="*/ 65088 w 331788"/>
                <a:gd name="connsiteY11" fmla="*/ 133351 h 331788"/>
                <a:gd name="connsiteX12" fmla="*/ 65088 w 331788"/>
                <a:gd name="connsiteY12" fmla="*/ 25400 h 331788"/>
                <a:gd name="connsiteX13" fmla="*/ 142876 w 331788"/>
                <a:gd name="connsiteY13" fmla="*/ 25400 h 331788"/>
                <a:gd name="connsiteX14" fmla="*/ 142876 w 331788"/>
                <a:gd name="connsiteY14" fmla="*/ 66675 h 331788"/>
                <a:gd name="connsiteX15" fmla="*/ 65088 w 331788"/>
                <a:gd name="connsiteY15" fmla="*/ 66675 h 331788"/>
                <a:gd name="connsiteX16" fmla="*/ 0 w 331788"/>
                <a:gd name="connsiteY16" fmla="*/ 0 h 331788"/>
                <a:gd name="connsiteX17" fmla="*/ 38100 w 331788"/>
                <a:gd name="connsiteY17" fmla="*/ 0 h 331788"/>
                <a:gd name="connsiteX18" fmla="*/ 38100 w 331788"/>
                <a:gd name="connsiteY18" fmla="*/ 293688 h 331788"/>
                <a:gd name="connsiteX19" fmla="*/ 331788 w 331788"/>
                <a:gd name="connsiteY19" fmla="*/ 293688 h 331788"/>
                <a:gd name="connsiteX20" fmla="*/ 331788 w 331788"/>
                <a:gd name="connsiteY20" fmla="*/ 331788 h 331788"/>
                <a:gd name="connsiteX21" fmla="*/ 0 w 331788"/>
                <a:gd name="connsiteY21"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31788">
                  <a:moveTo>
                    <a:pt x="65088" y="223838"/>
                  </a:moveTo>
                  <a:lnTo>
                    <a:pt x="276226" y="223838"/>
                  </a:lnTo>
                  <a:lnTo>
                    <a:pt x="276226" y="265113"/>
                  </a:lnTo>
                  <a:lnTo>
                    <a:pt x="65088" y="265113"/>
                  </a:lnTo>
                  <a:close/>
                  <a:moveTo>
                    <a:pt x="65088" y="157163"/>
                  </a:moveTo>
                  <a:lnTo>
                    <a:pt x="163513" y="157163"/>
                  </a:lnTo>
                  <a:lnTo>
                    <a:pt x="163513" y="198438"/>
                  </a:lnTo>
                  <a:lnTo>
                    <a:pt x="65088" y="198438"/>
                  </a:lnTo>
                  <a:close/>
                  <a:moveTo>
                    <a:pt x="65088" y="90488"/>
                  </a:moveTo>
                  <a:lnTo>
                    <a:pt x="209551" y="90488"/>
                  </a:lnTo>
                  <a:lnTo>
                    <a:pt x="209551" y="133351"/>
                  </a:lnTo>
                  <a:lnTo>
                    <a:pt x="65088" y="133351"/>
                  </a:lnTo>
                  <a:close/>
                  <a:moveTo>
                    <a:pt x="65088" y="25400"/>
                  </a:moveTo>
                  <a:lnTo>
                    <a:pt x="142876" y="25400"/>
                  </a:lnTo>
                  <a:lnTo>
                    <a:pt x="142876" y="66675"/>
                  </a:lnTo>
                  <a:lnTo>
                    <a:pt x="65088" y="66675"/>
                  </a:lnTo>
                  <a:close/>
                  <a:moveTo>
                    <a:pt x="0" y="0"/>
                  </a:moveTo>
                  <a:lnTo>
                    <a:pt x="38100" y="0"/>
                  </a:lnTo>
                  <a:lnTo>
                    <a:pt x="38100" y="293688"/>
                  </a:lnTo>
                  <a:lnTo>
                    <a:pt x="331788" y="293688"/>
                  </a:lnTo>
                  <a:lnTo>
                    <a:pt x="331788" y="331788"/>
                  </a:lnTo>
                  <a:lnTo>
                    <a:pt x="0" y="331788"/>
                  </a:lnTo>
                  <a:close/>
                </a:path>
              </a:pathLst>
            </a:custGeom>
            <a:solidFill>
              <a:srgbClr val="FFFFFF"/>
            </a:solidFill>
            <a:ln>
              <a:noFill/>
            </a:ln>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pic>
        <p:nvPicPr>
          <p:cNvPr id="48" name="图片 47"/>
          <p:cNvPicPr>
            <a:picLocks noChangeAspect="1"/>
          </p:cNvPicPr>
          <p:nvPr/>
        </p:nvPicPr>
        <p:blipFill>
          <a:blip r:embed="rId2"/>
          <a:stretch>
            <a:fillRect/>
          </a:stretch>
        </p:blipFill>
        <p:spPr>
          <a:xfrm>
            <a:off x="5977478" y="1257020"/>
            <a:ext cx="1154694" cy="1084165"/>
          </a:xfrm>
          <a:prstGeom prst="rect">
            <a:avLst/>
          </a:prstGeom>
        </p:spPr>
      </p:pic>
      <p:pic>
        <p:nvPicPr>
          <p:cNvPr id="49" name="图片 48"/>
          <p:cNvPicPr>
            <a:picLocks noChangeAspect="1"/>
          </p:cNvPicPr>
          <p:nvPr/>
        </p:nvPicPr>
        <p:blipFill>
          <a:blip r:embed="rId3"/>
          <a:stretch>
            <a:fillRect/>
          </a:stretch>
        </p:blipFill>
        <p:spPr>
          <a:xfrm>
            <a:off x="7726612" y="1182809"/>
            <a:ext cx="1139949" cy="1158376"/>
          </a:xfrm>
          <a:prstGeom prst="rect">
            <a:avLst/>
          </a:prstGeom>
        </p:spPr>
      </p:pic>
      <p:pic>
        <p:nvPicPr>
          <p:cNvPr id="50" name="图片 49"/>
          <p:cNvPicPr>
            <a:picLocks noChangeAspect="1"/>
          </p:cNvPicPr>
          <p:nvPr/>
        </p:nvPicPr>
        <p:blipFill>
          <a:blip r:embed="rId4"/>
          <a:stretch>
            <a:fillRect/>
          </a:stretch>
        </p:blipFill>
        <p:spPr>
          <a:xfrm>
            <a:off x="7423759" y="2833203"/>
            <a:ext cx="1275741" cy="1296363"/>
          </a:xfrm>
          <a:prstGeom prst="rect">
            <a:avLst/>
          </a:prstGeom>
        </p:spPr>
      </p:pic>
      <p:pic>
        <p:nvPicPr>
          <p:cNvPr id="51" name="图片 50"/>
          <p:cNvPicPr>
            <a:picLocks noChangeAspect="1"/>
          </p:cNvPicPr>
          <p:nvPr/>
        </p:nvPicPr>
        <p:blipFill>
          <a:blip r:embed="rId5"/>
          <a:stretch>
            <a:fillRect/>
          </a:stretch>
        </p:blipFill>
        <p:spPr>
          <a:xfrm>
            <a:off x="9216034" y="2925753"/>
            <a:ext cx="1263594" cy="1172366"/>
          </a:xfrm>
          <a:prstGeom prst="rect">
            <a:avLst/>
          </a:prstGeom>
        </p:spPr>
      </p:pic>
      <p:pic>
        <p:nvPicPr>
          <p:cNvPr id="52" name="图片 51"/>
          <p:cNvPicPr>
            <a:picLocks noChangeAspect="1"/>
          </p:cNvPicPr>
          <p:nvPr/>
        </p:nvPicPr>
        <p:blipFill>
          <a:blip r:embed="rId6"/>
          <a:stretch>
            <a:fillRect/>
          </a:stretch>
        </p:blipFill>
        <p:spPr>
          <a:xfrm>
            <a:off x="425412" y="5504569"/>
            <a:ext cx="3393304" cy="1130941"/>
          </a:xfrm>
          <a:prstGeom prst="rect">
            <a:avLst/>
          </a:prstGeom>
        </p:spPr>
      </p:pic>
      <p:pic>
        <p:nvPicPr>
          <p:cNvPr id="53" name="图片 52"/>
          <p:cNvPicPr>
            <a:picLocks noChangeAspect="1"/>
          </p:cNvPicPr>
          <p:nvPr/>
        </p:nvPicPr>
        <p:blipFill>
          <a:blip r:embed="rId7"/>
          <a:stretch>
            <a:fillRect/>
          </a:stretch>
        </p:blipFill>
        <p:spPr>
          <a:xfrm>
            <a:off x="4399081" y="5504570"/>
            <a:ext cx="3393304" cy="1130941"/>
          </a:xfrm>
          <a:prstGeom prst="rect">
            <a:avLst/>
          </a:prstGeom>
        </p:spPr>
      </p:pic>
      <p:pic>
        <p:nvPicPr>
          <p:cNvPr id="54" name="图片 53"/>
          <p:cNvPicPr>
            <a:picLocks noChangeAspect="1"/>
          </p:cNvPicPr>
          <p:nvPr/>
        </p:nvPicPr>
        <p:blipFill>
          <a:blip r:embed="rId8"/>
          <a:stretch>
            <a:fillRect/>
          </a:stretch>
        </p:blipFill>
        <p:spPr>
          <a:xfrm>
            <a:off x="8406643" y="5458474"/>
            <a:ext cx="3370220" cy="1123247"/>
          </a:xfrm>
          <a:prstGeom prst="rect">
            <a:avLst/>
          </a:prstGeom>
        </p:spPr>
      </p:pic>
    </p:spTree>
    <p:extLst>
      <p:ext uri="{BB962C8B-B14F-4D97-AF65-F5344CB8AC3E}">
        <p14:creationId xmlns:p14="http://schemas.microsoft.com/office/powerpoint/2010/main" val="37495116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latin typeface="+mn-lt"/>
                <a:ea typeface="+mn-ea"/>
                <a:cs typeface="+mn-ea"/>
                <a:sym typeface="+mn-lt"/>
              </a:rPr>
              <a:t>Dummy activity of AoA</a:t>
            </a:r>
            <a:endParaRPr lang="zh-CN" altLang="en-US" dirty="0">
              <a:latin typeface="+mn-lt"/>
              <a:ea typeface="+mn-ea"/>
              <a:cs typeface="+mn-ea"/>
              <a:sym typeface="+mn-lt"/>
            </a:endParaRPr>
          </a:p>
        </p:txBody>
      </p:sp>
      <p:pic>
        <p:nvPicPr>
          <p:cNvPr id="22" name="图片 21"/>
          <p:cNvPicPr>
            <a:picLocks noChangeAspect="1"/>
          </p:cNvPicPr>
          <p:nvPr/>
        </p:nvPicPr>
        <p:blipFill>
          <a:blip r:embed="rId2"/>
          <a:stretch>
            <a:fillRect/>
          </a:stretch>
        </p:blipFill>
        <p:spPr>
          <a:xfrm>
            <a:off x="2636177" y="4405751"/>
            <a:ext cx="2693164" cy="1959153"/>
          </a:xfrm>
          <a:prstGeom prst="rect">
            <a:avLst/>
          </a:prstGeom>
        </p:spPr>
      </p:pic>
      <p:pic>
        <p:nvPicPr>
          <p:cNvPr id="23" name="图片 22"/>
          <p:cNvPicPr>
            <a:picLocks noChangeAspect="1"/>
          </p:cNvPicPr>
          <p:nvPr/>
        </p:nvPicPr>
        <p:blipFill>
          <a:blip r:embed="rId3"/>
          <a:stretch>
            <a:fillRect/>
          </a:stretch>
        </p:blipFill>
        <p:spPr>
          <a:xfrm>
            <a:off x="6905809" y="4167486"/>
            <a:ext cx="2689394" cy="2197418"/>
          </a:xfrm>
          <a:prstGeom prst="rect">
            <a:avLst/>
          </a:prstGeom>
        </p:spPr>
      </p:pic>
      <p:sp>
        <p:nvSpPr>
          <p:cNvPr id="24" name="文本框 23"/>
          <p:cNvSpPr txBox="1"/>
          <p:nvPr/>
        </p:nvSpPr>
        <p:spPr>
          <a:xfrm>
            <a:off x="5221608" y="3905548"/>
            <a:ext cx="2156014" cy="369332"/>
          </a:xfrm>
          <a:prstGeom prst="rect">
            <a:avLst/>
          </a:prstGeom>
          <a:noFill/>
        </p:spPr>
        <p:txBody>
          <a:bodyPr wrap="square" rtlCol="0">
            <a:spAutoFit/>
          </a:bodyPr>
          <a:lstStyle/>
          <a:p>
            <a:r>
              <a:rPr lang="en-US" altLang="zh-CN" dirty="0">
                <a:latin typeface="方正姚体" panose="02010601030101010101" pitchFamily="2" charset="-122"/>
                <a:ea typeface="方正姚体" panose="02010601030101010101" pitchFamily="2" charset="-122"/>
              </a:rPr>
              <a:t>A&lt;C</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B&lt;D</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B&lt;C</a:t>
            </a:r>
            <a:endParaRPr lang="zh-CN" altLang="en-US" dirty="0">
              <a:latin typeface="方正姚体" panose="02010601030101010101" pitchFamily="2" charset="-122"/>
              <a:ea typeface="方正姚体" panose="02010601030101010101" pitchFamily="2" charset="-122"/>
            </a:endParaRPr>
          </a:p>
        </p:txBody>
      </p:sp>
      <p:sp>
        <p:nvSpPr>
          <p:cNvPr id="39" name="文本框 38"/>
          <p:cNvSpPr txBox="1"/>
          <p:nvPr/>
        </p:nvSpPr>
        <p:spPr>
          <a:xfrm>
            <a:off x="5124389" y="6457564"/>
            <a:ext cx="2667924" cy="338554"/>
          </a:xfrm>
          <a:prstGeom prst="rect">
            <a:avLst/>
          </a:prstGeom>
          <a:noFill/>
        </p:spPr>
        <p:txBody>
          <a:bodyPr wrap="square" rtlCol="0">
            <a:spAutoFit/>
          </a:bodyPr>
          <a:lstStyle/>
          <a:p>
            <a:r>
              <a:rPr lang="en-US" altLang="zh-CN" sz="1600" dirty="0">
                <a:latin typeface="方正姚体" panose="02010601030101010101" pitchFamily="2" charset="-122"/>
                <a:ea typeface="方正姚体" panose="02010601030101010101" pitchFamily="2" charset="-122"/>
              </a:rPr>
              <a:t>Use of dummy activities</a:t>
            </a:r>
            <a:endParaRPr lang="zh-CN" altLang="en-US" sz="1600" dirty="0">
              <a:latin typeface="方正姚体" panose="02010601030101010101" pitchFamily="2" charset="-122"/>
              <a:ea typeface="方正姚体" panose="02010601030101010101" pitchFamily="2" charset="-122"/>
            </a:endParaRPr>
          </a:p>
        </p:txBody>
      </p:sp>
      <p:sp>
        <p:nvSpPr>
          <p:cNvPr id="12" name="矩形 11"/>
          <p:cNvSpPr/>
          <p:nvPr/>
        </p:nvSpPr>
        <p:spPr>
          <a:xfrm>
            <a:off x="230069" y="1006672"/>
            <a:ext cx="8620967" cy="369332"/>
          </a:xfrm>
          <a:prstGeom prst="rect">
            <a:avLst/>
          </a:prstGeom>
        </p:spPr>
        <p:txBody>
          <a:bodyPr wrap="square">
            <a:spAutoFit/>
          </a:bodyPr>
          <a:lstStyle/>
          <a:p>
            <a:r>
              <a:rPr lang="en-US" altLang="zh-CN" dirty="0">
                <a:latin typeface="方正姚体" panose="02010601030101010101" pitchFamily="2" charset="-122"/>
                <a:ea typeface="方正姚体" panose="02010601030101010101" pitchFamily="2" charset="-122"/>
              </a:rPr>
              <a:t>The introduction of dummy activities is often necessary to model all precedence relations.</a:t>
            </a:r>
            <a:endParaRPr lang="zh-CN" altLang="en-US" dirty="0">
              <a:latin typeface="方正姚体" panose="02010601030101010101" pitchFamily="2" charset="-122"/>
              <a:ea typeface="方正姚体" panose="02010601030101010101" pitchFamily="2" charset="-122"/>
            </a:endParaRPr>
          </a:p>
        </p:txBody>
      </p:sp>
      <p:pic>
        <p:nvPicPr>
          <p:cNvPr id="13" name="图片 12"/>
          <p:cNvPicPr>
            <a:picLocks noChangeAspect="1"/>
          </p:cNvPicPr>
          <p:nvPr/>
        </p:nvPicPr>
        <p:blipFill>
          <a:blip r:embed="rId4"/>
          <a:stretch>
            <a:fillRect/>
          </a:stretch>
        </p:blipFill>
        <p:spPr>
          <a:xfrm>
            <a:off x="2297662" y="1737107"/>
            <a:ext cx="5364265" cy="1532940"/>
          </a:xfrm>
          <a:prstGeom prst="rect">
            <a:avLst/>
          </a:prstGeom>
        </p:spPr>
      </p:pic>
      <p:sp>
        <p:nvSpPr>
          <p:cNvPr id="14" name="矩形 13"/>
          <p:cNvSpPr/>
          <p:nvPr/>
        </p:nvSpPr>
        <p:spPr>
          <a:xfrm>
            <a:off x="7965461" y="2036428"/>
            <a:ext cx="2402614" cy="830997"/>
          </a:xfrm>
          <a:prstGeom prst="rect">
            <a:avLst/>
          </a:prstGeom>
        </p:spPr>
        <p:txBody>
          <a:bodyPr wrap="square">
            <a:spAutoFit/>
          </a:bodyPr>
          <a:lstStyle/>
          <a:p>
            <a:pPr algn="just"/>
            <a:r>
              <a:rPr lang="en-US" altLang="zh-CN" sz="1600" b="1" i="1" dirty="0">
                <a:solidFill>
                  <a:srgbClr val="0070C0"/>
                </a:solidFill>
                <a:latin typeface="方正姚体" panose="02010601030101010101" pitchFamily="2" charset="-122"/>
                <a:ea typeface="方正姚体" panose="02010601030101010101" pitchFamily="2" charset="-122"/>
              </a:rPr>
              <a:t>Any two events may be directly connected by no more than one activity.</a:t>
            </a:r>
            <a:endParaRPr lang="zh-CN" altLang="en-US" sz="1600" b="1" i="1" dirty="0">
              <a:solidFill>
                <a:srgbClr val="0070C0"/>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821575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latin typeface="+mn-lt"/>
                <a:ea typeface="+mn-ea"/>
                <a:cs typeface="+mn-ea"/>
                <a:sym typeface="+mn-lt"/>
              </a:rPr>
              <a:t>AoA project networks are not unique</a:t>
            </a:r>
            <a:endParaRPr lang="zh-CN" altLang="en-US" dirty="0">
              <a:latin typeface="+mn-lt"/>
              <a:ea typeface="+mn-ea"/>
              <a:cs typeface="+mn-ea"/>
              <a:sym typeface="+mn-lt"/>
            </a:endParaRPr>
          </a:p>
        </p:txBody>
      </p:sp>
      <p:graphicFrame>
        <p:nvGraphicFramePr>
          <p:cNvPr id="2" name="表格 1"/>
          <p:cNvGraphicFramePr>
            <a:graphicFrameLocks noGrp="1"/>
          </p:cNvGraphicFramePr>
          <p:nvPr>
            <p:extLst>
              <p:ext uri="{D42A27DB-BD31-4B8C-83A1-F6EECF244321}">
                <p14:modId xmlns:p14="http://schemas.microsoft.com/office/powerpoint/2010/main" val="2731848102"/>
              </p:ext>
            </p:extLst>
          </p:nvPr>
        </p:nvGraphicFramePr>
        <p:xfrm>
          <a:off x="869033" y="2576174"/>
          <a:ext cx="3274292" cy="2865120"/>
        </p:xfrm>
        <a:graphic>
          <a:graphicData uri="http://schemas.openxmlformats.org/drawingml/2006/table">
            <a:tbl>
              <a:tblPr firstRow="1" bandRow="1">
                <a:tableStyleId>{5940675A-B579-460E-94D1-54222C63F5DA}</a:tableStyleId>
              </a:tblPr>
              <a:tblGrid>
                <a:gridCol w="1637146">
                  <a:extLst>
                    <a:ext uri="{9D8B030D-6E8A-4147-A177-3AD203B41FA5}">
                      <a16:colId xmlns:a16="http://schemas.microsoft.com/office/drawing/2014/main" val="3424129398"/>
                    </a:ext>
                  </a:extLst>
                </a:gridCol>
                <a:gridCol w="1637146">
                  <a:extLst>
                    <a:ext uri="{9D8B030D-6E8A-4147-A177-3AD203B41FA5}">
                      <a16:colId xmlns:a16="http://schemas.microsoft.com/office/drawing/2014/main" val="541247552"/>
                    </a:ext>
                  </a:extLst>
                </a:gridCol>
              </a:tblGrid>
              <a:tr h="370840">
                <a:tc>
                  <a:txBody>
                    <a:bodyPr/>
                    <a:lstStyle/>
                    <a:p>
                      <a:pPr algn="ctr"/>
                      <a:r>
                        <a:rPr lang="en-US" altLang="zh-CN" dirty="0">
                          <a:latin typeface="方正姚体" panose="02010601030101010101" pitchFamily="2" charset="-122"/>
                          <a:ea typeface="方正姚体" panose="02010601030101010101" pitchFamily="2" charset="-122"/>
                        </a:rPr>
                        <a:t>Activity</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Immediate</a:t>
                      </a:r>
                      <a:r>
                        <a:rPr lang="en-US" altLang="zh-CN" baseline="0">
                          <a:latin typeface="方正姚体" panose="02010601030101010101" pitchFamily="2" charset="-122"/>
                          <a:ea typeface="方正姚体" panose="02010601030101010101" pitchFamily="2" charset="-122"/>
                        </a:rPr>
                        <a:t> successor</a:t>
                      </a:r>
                      <a:endParaRPr lang="zh-CN" altLang="en-US">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1469062029"/>
                  </a:ext>
                </a:extLst>
              </a:tr>
              <a:tr h="370840">
                <a:tc>
                  <a:txBody>
                    <a:bodyPr/>
                    <a:lstStyle/>
                    <a:p>
                      <a:pPr algn="ctr"/>
                      <a:r>
                        <a:rPr lang="en-US" altLang="zh-CN" dirty="0">
                          <a:latin typeface="方正姚体" panose="02010601030101010101" pitchFamily="2" charset="-122"/>
                          <a:ea typeface="方正姚体" panose="02010601030101010101" pitchFamily="2" charset="-122"/>
                        </a:rPr>
                        <a:t>A</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B,C</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329032622"/>
                  </a:ext>
                </a:extLst>
              </a:tr>
              <a:tr h="370840">
                <a:tc>
                  <a:txBody>
                    <a:bodyPr/>
                    <a:lstStyle/>
                    <a:p>
                      <a:pPr algn="ctr"/>
                      <a:r>
                        <a:rPr lang="en-US" altLang="zh-CN">
                          <a:latin typeface="方正姚体" panose="02010601030101010101" pitchFamily="2" charset="-122"/>
                          <a:ea typeface="方正姚体" panose="02010601030101010101" pitchFamily="2" charset="-122"/>
                        </a:rPr>
                        <a:t>B</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D,E</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4006289069"/>
                  </a:ext>
                </a:extLst>
              </a:tr>
              <a:tr h="370840">
                <a:tc>
                  <a:txBody>
                    <a:bodyPr/>
                    <a:lstStyle/>
                    <a:p>
                      <a:pPr algn="ctr"/>
                      <a:r>
                        <a:rPr lang="en-US" altLang="zh-CN">
                          <a:latin typeface="方正姚体" panose="02010601030101010101" pitchFamily="2" charset="-122"/>
                          <a:ea typeface="方正姚体" panose="02010601030101010101" pitchFamily="2" charset="-122"/>
                        </a:rPr>
                        <a:t>C</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E</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3573796555"/>
                  </a:ext>
                </a:extLst>
              </a:tr>
              <a:tr h="370840">
                <a:tc>
                  <a:txBody>
                    <a:bodyPr/>
                    <a:lstStyle/>
                    <a:p>
                      <a:pPr algn="ctr"/>
                      <a:r>
                        <a:rPr lang="en-US" altLang="zh-CN">
                          <a:latin typeface="方正姚体" panose="02010601030101010101" pitchFamily="2" charset="-122"/>
                          <a:ea typeface="方正姚体" panose="02010601030101010101" pitchFamily="2" charset="-122"/>
                        </a:rPr>
                        <a:t>D</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F</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2987732278"/>
                  </a:ext>
                </a:extLst>
              </a:tr>
              <a:tr h="370840">
                <a:tc>
                  <a:txBody>
                    <a:bodyPr/>
                    <a:lstStyle/>
                    <a:p>
                      <a:pPr algn="ctr"/>
                      <a:r>
                        <a:rPr lang="en-US" altLang="zh-CN">
                          <a:latin typeface="方正姚体" panose="02010601030101010101" pitchFamily="2" charset="-122"/>
                          <a:ea typeface="方正姚体" panose="02010601030101010101" pitchFamily="2" charset="-122"/>
                        </a:rPr>
                        <a:t>E</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F</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2128890463"/>
                  </a:ext>
                </a:extLst>
              </a:tr>
              <a:tr h="370840">
                <a:tc>
                  <a:txBody>
                    <a:bodyPr/>
                    <a:lstStyle/>
                    <a:p>
                      <a:pPr algn="ctr"/>
                      <a:r>
                        <a:rPr lang="en-US" altLang="zh-CN">
                          <a:latin typeface="方正姚体" panose="02010601030101010101" pitchFamily="2" charset="-122"/>
                          <a:ea typeface="方正姚体" panose="02010601030101010101" pitchFamily="2" charset="-122"/>
                        </a:rPr>
                        <a:t>F</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2584147665"/>
                  </a:ext>
                </a:extLst>
              </a:tr>
            </a:tbl>
          </a:graphicData>
        </a:graphic>
      </p:graphicFrame>
      <p:pic>
        <p:nvPicPr>
          <p:cNvPr id="4" name="图片 3"/>
          <p:cNvPicPr>
            <a:picLocks noChangeAspect="1"/>
          </p:cNvPicPr>
          <p:nvPr/>
        </p:nvPicPr>
        <p:blipFill>
          <a:blip r:embed="rId2"/>
          <a:stretch>
            <a:fillRect/>
          </a:stretch>
        </p:blipFill>
        <p:spPr>
          <a:xfrm>
            <a:off x="5403272" y="1319692"/>
            <a:ext cx="5249255" cy="1771204"/>
          </a:xfrm>
          <a:prstGeom prst="rect">
            <a:avLst/>
          </a:prstGeom>
        </p:spPr>
      </p:pic>
      <p:pic>
        <p:nvPicPr>
          <p:cNvPr id="5" name="图片 4"/>
          <p:cNvPicPr>
            <a:picLocks noChangeAspect="1"/>
          </p:cNvPicPr>
          <p:nvPr/>
        </p:nvPicPr>
        <p:blipFill>
          <a:blip r:embed="rId3"/>
          <a:stretch>
            <a:fillRect/>
          </a:stretch>
        </p:blipFill>
        <p:spPr>
          <a:xfrm>
            <a:off x="5403272" y="4253852"/>
            <a:ext cx="5249255" cy="1836404"/>
          </a:xfrm>
          <a:prstGeom prst="rect">
            <a:avLst/>
          </a:prstGeom>
        </p:spPr>
      </p:pic>
      <p:sp>
        <p:nvSpPr>
          <p:cNvPr id="15" name="文本框 14"/>
          <p:cNvSpPr txBox="1"/>
          <p:nvPr/>
        </p:nvSpPr>
        <p:spPr>
          <a:xfrm>
            <a:off x="1055905" y="2020628"/>
            <a:ext cx="2973323" cy="369332"/>
          </a:xfrm>
          <a:prstGeom prst="rect">
            <a:avLst/>
          </a:prstGeom>
          <a:noFill/>
        </p:spPr>
        <p:txBody>
          <a:bodyPr wrap="square" rtlCol="0">
            <a:spAutoFit/>
          </a:bodyPr>
          <a:lstStyle/>
          <a:p>
            <a:r>
              <a:rPr lang="en-US" altLang="zh-CN" dirty="0" smtClean="0">
                <a:latin typeface="方正姚体" panose="02010601030101010101" pitchFamily="2" charset="-122"/>
                <a:ea typeface="方正姚体" panose="02010601030101010101" pitchFamily="2" charset="-122"/>
              </a:rPr>
              <a:t>Precedence </a:t>
            </a:r>
            <a:r>
              <a:rPr lang="en-US" altLang="zh-CN" dirty="0">
                <a:latin typeface="方正姚体" panose="02010601030101010101" pitchFamily="2" charset="-122"/>
                <a:ea typeface="方正姚体" panose="02010601030101010101" pitchFamily="2" charset="-122"/>
              </a:rPr>
              <a:t>between activities</a:t>
            </a:r>
            <a:endParaRPr lang="zh-CN" altLang="en-US" dirty="0">
              <a:latin typeface="方正姚体" panose="02010601030101010101" pitchFamily="2" charset="-122"/>
              <a:ea typeface="方正姚体" panose="02010601030101010101" pitchFamily="2" charset="-122"/>
            </a:endParaRPr>
          </a:p>
        </p:txBody>
      </p:sp>
      <p:sp>
        <p:nvSpPr>
          <p:cNvPr id="16" name="文本框 15"/>
          <p:cNvSpPr txBox="1"/>
          <p:nvPr/>
        </p:nvSpPr>
        <p:spPr>
          <a:xfrm>
            <a:off x="7313180" y="3172952"/>
            <a:ext cx="1650711" cy="338554"/>
          </a:xfrm>
          <a:prstGeom prst="rect">
            <a:avLst/>
          </a:prstGeom>
          <a:noFill/>
        </p:spPr>
        <p:txBody>
          <a:bodyPr wrap="square" rtlCol="0">
            <a:spAutoFit/>
          </a:bodyPr>
          <a:lstStyle/>
          <a:p>
            <a:r>
              <a:rPr lang="en-US" altLang="zh-CN" sz="1600" dirty="0" err="1">
                <a:latin typeface="方正姚体" panose="02010601030101010101" pitchFamily="2" charset="-122"/>
                <a:ea typeface="方正姚体" panose="02010601030101010101" pitchFamily="2" charset="-122"/>
              </a:rPr>
              <a:t>AoA</a:t>
            </a:r>
            <a:r>
              <a:rPr lang="en-US" altLang="zh-CN" sz="1600" dirty="0">
                <a:latin typeface="方正姚体" panose="02010601030101010101" pitchFamily="2" charset="-122"/>
                <a:ea typeface="方正姚体" panose="02010601030101010101" pitchFamily="2" charset="-122"/>
              </a:rPr>
              <a:t> solution 1</a:t>
            </a:r>
            <a:endParaRPr lang="zh-CN" altLang="en-US" sz="1600" dirty="0">
              <a:latin typeface="方正姚体" panose="02010601030101010101" pitchFamily="2" charset="-122"/>
              <a:ea typeface="方正姚体" panose="02010601030101010101" pitchFamily="2" charset="-122"/>
            </a:endParaRPr>
          </a:p>
        </p:txBody>
      </p:sp>
      <p:sp>
        <p:nvSpPr>
          <p:cNvPr id="17" name="文本框 16"/>
          <p:cNvSpPr txBox="1"/>
          <p:nvPr/>
        </p:nvSpPr>
        <p:spPr>
          <a:xfrm>
            <a:off x="7313180" y="6254106"/>
            <a:ext cx="1761547" cy="338554"/>
          </a:xfrm>
          <a:prstGeom prst="rect">
            <a:avLst/>
          </a:prstGeom>
          <a:noFill/>
        </p:spPr>
        <p:txBody>
          <a:bodyPr wrap="square" rtlCol="0">
            <a:spAutoFit/>
          </a:bodyPr>
          <a:lstStyle/>
          <a:p>
            <a:r>
              <a:rPr lang="en-US" altLang="zh-CN" sz="1600" dirty="0" err="1">
                <a:latin typeface="方正姚体" panose="02010601030101010101" pitchFamily="2" charset="-122"/>
                <a:ea typeface="方正姚体" panose="02010601030101010101" pitchFamily="2" charset="-122"/>
              </a:rPr>
              <a:t>AoA</a:t>
            </a:r>
            <a:r>
              <a:rPr lang="en-US" altLang="zh-CN" sz="1600" dirty="0">
                <a:latin typeface="方正姚体" panose="02010601030101010101" pitchFamily="2" charset="-122"/>
                <a:ea typeface="方正姚体" panose="02010601030101010101" pitchFamily="2" charset="-122"/>
              </a:rPr>
              <a:t> solution 2</a:t>
            </a:r>
            <a:endParaRPr lang="zh-CN" altLang="en-US"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678713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cs typeface="+mn-ea"/>
                <a:sym typeface="+mn-lt"/>
              </a:rPr>
              <a:t>Activity on the </a:t>
            </a:r>
            <a:r>
              <a:rPr lang="en-US" altLang="zh-CN" kern="0" dirty="0" smtClean="0">
                <a:cs typeface="+mn-ea"/>
                <a:sym typeface="+mn-lt"/>
              </a:rPr>
              <a:t>arc</a:t>
            </a:r>
            <a:endParaRPr lang="zh-CN" altLang="en-US" dirty="0">
              <a:latin typeface="+mn-lt"/>
              <a:ea typeface="+mn-ea"/>
              <a:cs typeface="+mn-ea"/>
              <a:sym typeface="+mn-lt"/>
            </a:endParaRPr>
          </a:p>
        </p:txBody>
      </p:sp>
      <p:sp>
        <p:nvSpPr>
          <p:cNvPr id="9" name="文本框 8"/>
          <p:cNvSpPr txBox="1"/>
          <p:nvPr/>
        </p:nvSpPr>
        <p:spPr>
          <a:xfrm>
            <a:off x="2762760" y="879357"/>
            <a:ext cx="5696662" cy="830997"/>
          </a:xfrm>
          <a:prstGeom prst="rect">
            <a:avLst/>
          </a:prstGeom>
          <a:noFill/>
        </p:spPr>
        <p:txBody>
          <a:bodyPr wrap="square" rtlCol="0">
            <a:spAutoFit/>
          </a:bodyPr>
          <a:lstStyle/>
          <a:p>
            <a:r>
              <a:rPr lang="en-US" altLang="zh-CN" sz="2400" b="1" dirty="0">
                <a:latin typeface="方正姚体" panose="02010601030101010101" pitchFamily="2" charset="-122"/>
                <a:ea typeface="方正姚体" panose="02010601030101010101" pitchFamily="2" charset="-122"/>
              </a:rPr>
              <a:t>Lets try</a:t>
            </a:r>
          </a:p>
          <a:p>
            <a:r>
              <a:rPr lang="en-US" altLang="zh-CN" sz="2400" b="1" dirty="0">
                <a:latin typeface="方正姚体" panose="02010601030101010101" pitchFamily="2" charset="-122"/>
                <a:ea typeface="方正姚体" panose="02010601030101010101" pitchFamily="2" charset="-122"/>
              </a:rPr>
              <a:t>Give the </a:t>
            </a:r>
            <a:r>
              <a:rPr lang="en-US" altLang="zh-CN" sz="2400" b="1" dirty="0" err="1">
                <a:latin typeface="方正姚体" panose="02010601030101010101" pitchFamily="2" charset="-122"/>
                <a:ea typeface="方正姚体" panose="02010601030101010101" pitchFamily="2" charset="-122"/>
              </a:rPr>
              <a:t>AoA</a:t>
            </a:r>
            <a:r>
              <a:rPr lang="en-US" altLang="zh-CN" sz="2400" b="1" dirty="0">
                <a:latin typeface="方正姚体" panose="02010601030101010101" pitchFamily="2" charset="-122"/>
                <a:ea typeface="方正姚体" panose="02010601030101010101" pitchFamily="2" charset="-122"/>
              </a:rPr>
              <a:t> network of the following project</a:t>
            </a:r>
          </a:p>
        </p:txBody>
      </p:sp>
      <p:graphicFrame>
        <p:nvGraphicFramePr>
          <p:cNvPr id="6" name="表格 5"/>
          <p:cNvGraphicFramePr>
            <a:graphicFrameLocks noGrp="1"/>
          </p:cNvGraphicFramePr>
          <p:nvPr>
            <p:extLst>
              <p:ext uri="{D42A27DB-BD31-4B8C-83A1-F6EECF244321}">
                <p14:modId xmlns:p14="http://schemas.microsoft.com/office/powerpoint/2010/main" val="1438442567"/>
              </p:ext>
            </p:extLst>
          </p:nvPr>
        </p:nvGraphicFramePr>
        <p:xfrm>
          <a:off x="526473" y="2111231"/>
          <a:ext cx="2964873" cy="4450080"/>
        </p:xfrm>
        <a:graphic>
          <a:graphicData uri="http://schemas.openxmlformats.org/drawingml/2006/table">
            <a:tbl>
              <a:tblPr firstRow="1" bandRow="1">
                <a:tableStyleId>{5940675A-B579-460E-94D1-54222C63F5DA}</a:tableStyleId>
              </a:tblPr>
              <a:tblGrid>
                <a:gridCol w="918623">
                  <a:extLst>
                    <a:ext uri="{9D8B030D-6E8A-4147-A177-3AD203B41FA5}">
                      <a16:colId xmlns:a16="http://schemas.microsoft.com/office/drawing/2014/main" val="1971174323"/>
                    </a:ext>
                  </a:extLst>
                </a:gridCol>
                <a:gridCol w="2046250">
                  <a:extLst>
                    <a:ext uri="{9D8B030D-6E8A-4147-A177-3AD203B41FA5}">
                      <a16:colId xmlns:a16="http://schemas.microsoft.com/office/drawing/2014/main" val="3667093355"/>
                    </a:ext>
                  </a:extLst>
                </a:gridCol>
              </a:tblGrid>
              <a:tr h="370840">
                <a:tc>
                  <a:txBody>
                    <a:bodyPr/>
                    <a:lstStyle/>
                    <a:p>
                      <a:pPr algn="ctr"/>
                      <a:r>
                        <a:rPr lang="en-US" altLang="zh-CN" dirty="0">
                          <a:latin typeface="方正姚体" panose="02010601030101010101" pitchFamily="2" charset="-122"/>
                          <a:ea typeface="方正姚体" panose="02010601030101010101" pitchFamily="2" charset="-122"/>
                        </a:rPr>
                        <a:t>Activity</a:t>
                      </a:r>
                      <a:endParaRPr lang="zh-CN" altLang="en-US" dirty="0">
                        <a:latin typeface="方正姚体" panose="02010601030101010101" pitchFamily="2" charset="-122"/>
                        <a:ea typeface="方正姚体" panose="02010601030101010101" pitchFamily="2" charset="-122"/>
                      </a:endParaRPr>
                    </a:p>
                  </a:txBody>
                  <a:tcPr/>
                </a:tc>
                <a:tc>
                  <a:txBody>
                    <a:bodyPr/>
                    <a:lstStyle/>
                    <a:p>
                      <a:pPr algn="ctr"/>
                      <a:r>
                        <a:rPr lang="en-US" altLang="zh-CN" dirty="0">
                          <a:latin typeface="方正姚体" panose="02010601030101010101" pitchFamily="2" charset="-122"/>
                          <a:ea typeface="方正姚体" panose="02010601030101010101" pitchFamily="2" charset="-122"/>
                        </a:rPr>
                        <a:t>Predecessors</a:t>
                      </a: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1204926928"/>
                  </a:ext>
                </a:extLst>
              </a:tr>
              <a:tr h="370840">
                <a:tc>
                  <a:txBody>
                    <a:bodyPr/>
                    <a:lstStyle/>
                    <a:p>
                      <a:pPr algn="ctr"/>
                      <a:r>
                        <a:rPr lang="en-US" altLang="zh-CN">
                          <a:latin typeface="方正姚体" panose="02010601030101010101" pitchFamily="2" charset="-122"/>
                          <a:ea typeface="方正姚体" panose="02010601030101010101" pitchFamily="2" charset="-122"/>
                        </a:rPr>
                        <a:t>A</a:t>
                      </a:r>
                      <a:endParaRPr lang="zh-CN" altLang="en-US">
                        <a:latin typeface="方正姚体" panose="02010601030101010101" pitchFamily="2" charset="-122"/>
                        <a:ea typeface="方正姚体" panose="02010601030101010101" pitchFamily="2" charset="-122"/>
                      </a:endParaRPr>
                    </a:p>
                  </a:txBody>
                  <a:tcPr/>
                </a:tc>
                <a:tc>
                  <a:txBody>
                    <a:bodyPr/>
                    <a:lstStyle/>
                    <a:p>
                      <a:pPr algn="ct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2219760639"/>
                  </a:ext>
                </a:extLst>
              </a:tr>
              <a:tr h="370840">
                <a:tc>
                  <a:txBody>
                    <a:bodyPr/>
                    <a:lstStyle/>
                    <a:p>
                      <a:pPr algn="ctr"/>
                      <a:r>
                        <a:rPr lang="en-US" altLang="zh-CN">
                          <a:latin typeface="方正姚体" panose="02010601030101010101" pitchFamily="2" charset="-122"/>
                          <a:ea typeface="方正姚体" panose="02010601030101010101" pitchFamily="2" charset="-122"/>
                        </a:rPr>
                        <a:t>B</a:t>
                      </a:r>
                      <a:endParaRPr lang="zh-CN" altLang="en-US">
                        <a:latin typeface="方正姚体" panose="02010601030101010101" pitchFamily="2" charset="-122"/>
                        <a:ea typeface="方正姚体" panose="02010601030101010101" pitchFamily="2" charset="-122"/>
                      </a:endParaRPr>
                    </a:p>
                  </a:txBody>
                  <a:tcPr/>
                </a:tc>
                <a:tc>
                  <a:txBody>
                    <a:bodyPr/>
                    <a:lstStyle/>
                    <a:p>
                      <a:pPr algn="ctr"/>
                      <a:r>
                        <a:rPr lang="en-US" altLang="zh-CN" dirty="0">
                          <a:latin typeface="方正姚体" panose="02010601030101010101" pitchFamily="2" charset="-122"/>
                          <a:ea typeface="方正姚体" panose="02010601030101010101" pitchFamily="2" charset="-122"/>
                        </a:rPr>
                        <a:t>A</a:t>
                      </a: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1269353282"/>
                  </a:ext>
                </a:extLst>
              </a:tr>
              <a:tr h="370840">
                <a:tc>
                  <a:txBody>
                    <a:bodyPr/>
                    <a:lstStyle/>
                    <a:p>
                      <a:pPr algn="ctr"/>
                      <a:r>
                        <a:rPr lang="en-US" altLang="zh-CN">
                          <a:latin typeface="方正姚体" panose="02010601030101010101" pitchFamily="2" charset="-122"/>
                          <a:ea typeface="方正姚体" panose="02010601030101010101" pitchFamily="2" charset="-122"/>
                        </a:rPr>
                        <a:t>C</a:t>
                      </a:r>
                      <a:endParaRPr lang="zh-CN" altLang="en-US">
                        <a:latin typeface="方正姚体" panose="02010601030101010101" pitchFamily="2" charset="-122"/>
                        <a:ea typeface="方正姚体" panose="02010601030101010101" pitchFamily="2" charset="-122"/>
                      </a:endParaRPr>
                    </a:p>
                  </a:txBody>
                  <a:tcPr/>
                </a:tc>
                <a:tc>
                  <a:txBody>
                    <a:bodyPr/>
                    <a:lstStyle/>
                    <a:p>
                      <a:pPr algn="ctr"/>
                      <a:r>
                        <a:rPr lang="en-US" altLang="zh-CN" dirty="0">
                          <a:latin typeface="方正姚体" panose="02010601030101010101" pitchFamily="2" charset="-122"/>
                          <a:ea typeface="方正姚体" panose="02010601030101010101" pitchFamily="2" charset="-122"/>
                        </a:rPr>
                        <a:t>A</a:t>
                      </a: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1397223500"/>
                  </a:ext>
                </a:extLst>
              </a:tr>
              <a:tr h="370840">
                <a:tc>
                  <a:txBody>
                    <a:bodyPr/>
                    <a:lstStyle/>
                    <a:p>
                      <a:pPr algn="ctr"/>
                      <a:r>
                        <a:rPr lang="en-US" altLang="zh-CN">
                          <a:latin typeface="方正姚体" panose="02010601030101010101" pitchFamily="2" charset="-122"/>
                          <a:ea typeface="方正姚体" panose="02010601030101010101" pitchFamily="2" charset="-122"/>
                        </a:rPr>
                        <a:t>D</a:t>
                      </a:r>
                      <a:endParaRPr lang="zh-CN" altLang="en-US">
                        <a:latin typeface="方正姚体" panose="02010601030101010101" pitchFamily="2" charset="-122"/>
                        <a:ea typeface="方正姚体" panose="02010601030101010101" pitchFamily="2" charset="-122"/>
                      </a:endParaRPr>
                    </a:p>
                  </a:txBody>
                  <a:tcPr/>
                </a:tc>
                <a:tc>
                  <a:txBody>
                    <a:bodyPr/>
                    <a:lstStyle/>
                    <a:p>
                      <a:pPr algn="ctr"/>
                      <a:r>
                        <a:rPr lang="en-US" altLang="zh-CN" dirty="0">
                          <a:latin typeface="方正姚体" panose="02010601030101010101" pitchFamily="2" charset="-122"/>
                          <a:ea typeface="方正姚体" panose="02010601030101010101" pitchFamily="2" charset="-122"/>
                        </a:rPr>
                        <a:t>B</a:t>
                      </a: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3622454642"/>
                  </a:ext>
                </a:extLst>
              </a:tr>
              <a:tr h="370840">
                <a:tc>
                  <a:txBody>
                    <a:bodyPr/>
                    <a:lstStyle/>
                    <a:p>
                      <a:pPr algn="ctr"/>
                      <a:r>
                        <a:rPr lang="en-US" altLang="zh-CN">
                          <a:latin typeface="方正姚体" panose="02010601030101010101" pitchFamily="2" charset="-122"/>
                          <a:ea typeface="方正姚体" panose="02010601030101010101" pitchFamily="2" charset="-122"/>
                        </a:rPr>
                        <a:t>E</a:t>
                      </a:r>
                      <a:endParaRPr lang="zh-CN" altLang="en-US">
                        <a:latin typeface="方正姚体" panose="02010601030101010101" pitchFamily="2" charset="-122"/>
                        <a:ea typeface="方正姚体" panose="02010601030101010101" pitchFamily="2" charset="-122"/>
                      </a:endParaRPr>
                    </a:p>
                  </a:txBody>
                  <a:tcPr/>
                </a:tc>
                <a:tc>
                  <a:txBody>
                    <a:bodyPr/>
                    <a:lstStyle/>
                    <a:p>
                      <a:pPr algn="ctr"/>
                      <a:r>
                        <a:rPr lang="en-US" altLang="zh-CN" dirty="0">
                          <a:latin typeface="方正姚体" panose="02010601030101010101" pitchFamily="2" charset="-122"/>
                          <a:ea typeface="方正姚体" panose="02010601030101010101" pitchFamily="2" charset="-122"/>
                        </a:rPr>
                        <a:t>B</a:t>
                      </a: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4078936231"/>
                  </a:ext>
                </a:extLst>
              </a:tr>
              <a:tr h="370840">
                <a:tc>
                  <a:txBody>
                    <a:bodyPr/>
                    <a:lstStyle/>
                    <a:p>
                      <a:pPr algn="ctr"/>
                      <a:r>
                        <a:rPr lang="en-US" altLang="zh-CN">
                          <a:latin typeface="方正姚体" panose="02010601030101010101" pitchFamily="2" charset="-122"/>
                          <a:ea typeface="方正姚体" panose="02010601030101010101" pitchFamily="2" charset="-122"/>
                        </a:rPr>
                        <a:t>F</a:t>
                      </a:r>
                      <a:endParaRPr lang="zh-CN" altLang="en-US">
                        <a:latin typeface="方正姚体" panose="02010601030101010101" pitchFamily="2" charset="-122"/>
                        <a:ea typeface="方正姚体" panose="02010601030101010101" pitchFamily="2" charset="-122"/>
                      </a:endParaRPr>
                    </a:p>
                  </a:txBody>
                  <a:tcPr/>
                </a:tc>
                <a:tc>
                  <a:txBody>
                    <a:bodyPr/>
                    <a:lstStyle/>
                    <a:p>
                      <a:pPr algn="ctr"/>
                      <a:r>
                        <a:rPr lang="en-US" altLang="zh-CN" dirty="0">
                          <a:latin typeface="方正姚体" panose="02010601030101010101" pitchFamily="2" charset="-122"/>
                          <a:ea typeface="方正姚体" panose="02010601030101010101" pitchFamily="2" charset="-122"/>
                        </a:rPr>
                        <a:t>C</a:t>
                      </a: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1670150230"/>
                  </a:ext>
                </a:extLst>
              </a:tr>
              <a:tr h="370840">
                <a:tc>
                  <a:txBody>
                    <a:bodyPr/>
                    <a:lstStyle/>
                    <a:p>
                      <a:pPr algn="ctr"/>
                      <a:r>
                        <a:rPr lang="en-US" altLang="zh-CN">
                          <a:latin typeface="方正姚体" panose="02010601030101010101" pitchFamily="2" charset="-122"/>
                          <a:ea typeface="方正姚体" panose="02010601030101010101" pitchFamily="2" charset="-122"/>
                        </a:rPr>
                        <a:t>G</a:t>
                      </a:r>
                      <a:endParaRPr lang="zh-CN" altLang="en-US">
                        <a:latin typeface="方正姚体" panose="02010601030101010101" pitchFamily="2" charset="-122"/>
                        <a:ea typeface="方正姚体" panose="02010601030101010101" pitchFamily="2" charset="-122"/>
                      </a:endParaRPr>
                    </a:p>
                  </a:txBody>
                  <a:tcPr/>
                </a:tc>
                <a:tc>
                  <a:txBody>
                    <a:bodyPr/>
                    <a:lstStyle/>
                    <a:p>
                      <a:pPr algn="ctr"/>
                      <a:r>
                        <a:rPr lang="en-US" altLang="zh-CN" dirty="0">
                          <a:latin typeface="方正姚体" panose="02010601030101010101" pitchFamily="2" charset="-122"/>
                          <a:ea typeface="方正姚体" panose="02010601030101010101" pitchFamily="2" charset="-122"/>
                        </a:rPr>
                        <a:t>D</a:t>
                      </a: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3179905030"/>
                  </a:ext>
                </a:extLst>
              </a:tr>
              <a:tr h="370840">
                <a:tc>
                  <a:txBody>
                    <a:bodyPr/>
                    <a:lstStyle/>
                    <a:p>
                      <a:pPr algn="ctr"/>
                      <a:r>
                        <a:rPr lang="en-US" altLang="zh-CN">
                          <a:latin typeface="方正姚体" panose="02010601030101010101" pitchFamily="2" charset="-122"/>
                          <a:ea typeface="方正姚体" panose="02010601030101010101" pitchFamily="2" charset="-122"/>
                        </a:rPr>
                        <a:t>H</a:t>
                      </a:r>
                      <a:endParaRPr lang="zh-CN" altLang="en-US">
                        <a:latin typeface="方正姚体" panose="02010601030101010101" pitchFamily="2" charset="-122"/>
                        <a:ea typeface="方正姚体" panose="02010601030101010101" pitchFamily="2" charset="-122"/>
                      </a:endParaRPr>
                    </a:p>
                  </a:txBody>
                  <a:tcPr/>
                </a:tc>
                <a:tc>
                  <a:txBody>
                    <a:bodyPr/>
                    <a:lstStyle/>
                    <a:p>
                      <a:pPr algn="ctr"/>
                      <a:r>
                        <a:rPr lang="en-US" altLang="zh-CN" dirty="0">
                          <a:latin typeface="方正姚体" panose="02010601030101010101" pitchFamily="2" charset="-122"/>
                          <a:ea typeface="方正姚体" panose="02010601030101010101" pitchFamily="2" charset="-122"/>
                        </a:rPr>
                        <a:t>D,E</a:t>
                      </a: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3348879946"/>
                  </a:ext>
                </a:extLst>
              </a:tr>
              <a:tr h="370840">
                <a:tc>
                  <a:txBody>
                    <a:bodyPr/>
                    <a:lstStyle/>
                    <a:p>
                      <a:pPr algn="ctr"/>
                      <a:r>
                        <a:rPr lang="en-US" altLang="zh-CN">
                          <a:latin typeface="方正姚体" panose="02010601030101010101" pitchFamily="2" charset="-122"/>
                          <a:ea typeface="方正姚体" panose="02010601030101010101" pitchFamily="2" charset="-122"/>
                        </a:rPr>
                        <a:t>I</a:t>
                      </a:r>
                      <a:endParaRPr lang="zh-CN" altLang="en-US">
                        <a:latin typeface="方正姚体" panose="02010601030101010101" pitchFamily="2" charset="-122"/>
                        <a:ea typeface="方正姚体" panose="02010601030101010101" pitchFamily="2" charset="-122"/>
                      </a:endParaRPr>
                    </a:p>
                  </a:txBody>
                  <a:tcPr/>
                </a:tc>
                <a:tc>
                  <a:txBody>
                    <a:bodyPr/>
                    <a:lstStyle/>
                    <a:p>
                      <a:pPr algn="ctr"/>
                      <a:r>
                        <a:rPr lang="en-US" altLang="zh-CN" dirty="0">
                          <a:latin typeface="方正姚体" panose="02010601030101010101" pitchFamily="2" charset="-122"/>
                          <a:ea typeface="方正姚体" panose="02010601030101010101" pitchFamily="2" charset="-122"/>
                        </a:rPr>
                        <a:t>F</a:t>
                      </a: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1309530661"/>
                  </a:ext>
                </a:extLst>
              </a:tr>
              <a:tr h="370840">
                <a:tc>
                  <a:txBody>
                    <a:bodyPr/>
                    <a:lstStyle/>
                    <a:p>
                      <a:pPr algn="ctr"/>
                      <a:r>
                        <a:rPr lang="en-US" altLang="zh-CN">
                          <a:latin typeface="方正姚体" panose="02010601030101010101" pitchFamily="2" charset="-122"/>
                          <a:ea typeface="方正姚体" panose="02010601030101010101" pitchFamily="2" charset="-122"/>
                        </a:rPr>
                        <a:t>J</a:t>
                      </a:r>
                      <a:endParaRPr lang="zh-CN" altLang="en-US">
                        <a:latin typeface="方正姚体" panose="02010601030101010101" pitchFamily="2" charset="-122"/>
                        <a:ea typeface="方正姚体" panose="02010601030101010101" pitchFamily="2" charset="-122"/>
                      </a:endParaRPr>
                    </a:p>
                  </a:txBody>
                  <a:tcPr/>
                </a:tc>
                <a:tc>
                  <a:txBody>
                    <a:bodyPr/>
                    <a:lstStyle/>
                    <a:p>
                      <a:pPr algn="ctr"/>
                      <a:r>
                        <a:rPr lang="en-US" altLang="zh-CN" dirty="0">
                          <a:latin typeface="方正姚体" panose="02010601030101010101" pitchFamily="2" charset="-122"/>
                          <a:ea typeface="方正姚体" panose="02010601030101010101" pitchFamily="2" charset="-122"/>
                        </a:rPr>
                        <a:t>H</a:t>
                      </a: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3391449523"/>
                  </a:ext>
                </a:extLst>
              </a:tr>
              <a:tr h="370840">
                <a:tc>
                  <a:txBody>
                    <a:bodyPr/>
                    <a:lstStyle/>
                    <a:p>
                      <a:pPr algn="ctr"/>
                      <a:r>
                        <a:rPr lang="en-US" altLang="zh-CN">
                          <a:latin typeface="方正姚体" panose="02010601030101010101" pitchFamily="2" charset="-122"/>
                          <a:ea typeface="方正姚体" panose="02010601030101010101" pitchFamily="2" charset="-122"/>
                        </a:rPr>
                        <a:t>K</a:t>
                      </a:r>
                      <a:endParaRPr lang="zh-CN" altLang="en-US">
                        <a:latin typeface="方正姚体" panose="02010601030101010101" pitchFamily="2" charset="-122"/>
                        <a:ea typeface="方正姚体" panose="02010601030101010101" pitchFamily="2" charset="-122"/>
                      </a:endParaRPr>
                    </a:p>
                  </a:txBody>
                  <a:tcPr/>
                </a:tc>
                <a:tc>
                  <a:txBody>
                    <a:bodyPr/>
                    <a:lstStyle/>
                    <a:p>
                      <a:pPr algn="ctr"/>
                      <a:r>
                        <a:rPr lang="en-US" altLang="zh-CN" dirty="0">
                          <a:latin typeface="方正姚体" panose="02010601030101010101" pitchFamily="2" charset="-122"/>
                          <a:ea typeface="方正姚体" panose="02010601030101010101" pitchFamily="2" charset="-122"/>
                        </a:rPr>
                        <a:t>G,I,J</a:t>
                      </a:r>
                      <a:endParaRPr lang="zh-CN" altLang="en-US" dirty="0">
                        <a:latin typeface="方正姚体" panose="02010601030101010101" pitchFamily="2" charset="-122"/>
                        <a:ea typeface="方正姚体" panose="02010601030101010101" pitchFamily="2" charset="-122"/>
                      </a:endParaRPr>
                    </a:p>
                  </a:txBody>
                  <a:tcPr/>
                </a:tc>
                <a:extLst>
                  <a:ext uri="{0D108BD9-81ED-4DB2-BD59-A6C34878D82A}">
                    <a16:rowId xmlns:a16="http://schemas.microsoft.com/office/drawing/2014/main" val="3981350135"/>
                  </a:ext>
                </a:extLst>
              </a:tr>
            </a:tbl>
          </a:graphicData>
        </a:graphic>
      </p:graphicFrame>
      <p:pic>
        <p:nvPicPr>
          <p:cNvPr id="2" name="图片 1"/>
          <p:cNvPicPr>
            <a:picLocks noChangeAspect="1"/>
          </p:cNvPicPr>
          <p:nvPr/>
        </p:nvPicPr>
        <p:blipFill>
          <a:blip r:embed="rId2"/>
          <a:stretch>
            <a:fillRect/>
          </a:stretch>
        </p:blipFill>
        <p:spPr>
          <a:xfrm>
            <a:off x="3860799" y="2651846"/>
            <a:ext cx="7965370" cy="2783754"/>
          </a:xfrm>
          <a:prstGeom prst="rect">
            <a:avLst/>
          </a:prstGeom>
        </p:spPr>
      </p:pic>
    </p:spTree>
    <p:extLst>
      <p:ext uri="{BB962C8B-B14F-4D97-AF65-F5344CB8AC3E}">
        <p14:creationId xmlns:p14="http://schemas.microsoft.com/office/powerpoint/2010/main" val="3422386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Autofit/>
          </a:bodyPr>
          <a:lstStyle/>
          <a:p>
            <a:r>
              <a:rPr lang="en-US" altLang="zh-CN" kern="0" dirty="0">
                <a:latin typeface="+mn-lt"/>
                <a:ea typeface="+mn-ea"/>
                <a:cs typeface="+mn-ea"/>
                <a:sym typeface="+mn-lt"/>
              </a:rPr>
              <a:t>Critical Path Method——AoN network</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extLst>
                  <p:ext uri="{D42A27DB-BD31-4B8C-83A1-F6EECF244321}">
                    <p14:modId xmlns:p14="http://schemas.microsoft.com/office/powerpoint/2010/main" val="3519632387"/>
                  </p:ext>
                </p:extLst>
              </p:nvPr>
            </p:nvGraphicFramePr>
            <p:xfrm>
              <a:off x="10283993" y="4904763"/>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endParaRPr lang="zh-CN" altLang="en-US" sz="1900" dirty="0"/>
                        </a:p>
                      </a:txBody>
                      <a:tcPr/>
                    </a:tc>
                    <a:extLst>
                      <a:ext uri="{0D108BD9-81ED-4DB2-BD59-A6C34878D82A}">
                        <a16:rowId xmlns:a16="http://schemas.microsoft.com/office/drawing/2014/main" val="2387134703"/>
                      </a:ext>
                    </a:extLst>
                  </a:tr>
                  <a:tr h="375920">
                    <a:tc>
                      <a:txBody>
                        <a:bodyPr/>
                        <a:lstStyle/>
                        <a:p>
                          <a:endParaRPr lang="zh-CN" altLang="en-US" sz="1900" dirty="0"/>
                        </a:p>
                      </a:txBody>
                      <a:tcPr/>
                    </a:tc>
                    <a:tc>
                      <a:txBody>
                        <a:bodyPr/>
                        <a:lstStyle/>
                        <a:p>
                          <a:endParaRPr lang="zh-CN" altLang="en-US" sz="1900" dirty="0"/>
                        </a:p>
                      </a:txBody>
                      <a:tcPr/>
                    </a:tc>
                    <a:tc>
                      <a:txBody>
                        <a:bodyPr/>
                        <a:lstStyle/>
                        <a:p>
                          <a:endParaRPr lang="zh-CN" altLang="en-US" sz="1900" dirty="0"/>
                        </a:p>
                      </a:txBody>
                      <a:tcPr/>
                    </a:tc>
                    <a:extLst>
                      <a:ext uri="{0D108BD9-81ED-4DB2-BD59-A6C34878D82A}">
                        <a16:rowId xmlns:a16="http://schemas.microsoft.com/office/drawing/2014/main" val="522976576"/>
                      </a:ext>
                    </a:extLst>
                  </a:tr>
                </a:tbl>
              </a:graphicData>
            </a:graphic>
          </p:graphicFrame>
        </mc:Choice>
        <mc:Fallback xmlns="">
          <p:graphicFrame>
            <p:nvGraphicFramePr>
              <p:cNvPr id="9" name="表格 8"/>
              <p:cNvGraphicFramePr>
                <a:graphicFrameLocks noGrp="1"/>
              </p:cNvGraphicFramePr>
              <p:nvPr>
                <p:extLst>
                  <p:ext uri="{D42A27DB-BD31-4B8C-83A1-F6EECF244321}">
                    <p14:modId xmlns:p14="http://schemas.microsoft.com/office/powerpoint/2010/main" val="3519632387"/>
                  </p:ext>
                </p:extLst>
              </p:nvPr>
            </p:nvGraphicFramePr>
            <p:xfrm>
              <a:off x="10283993" y="4904763"/>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3"/>
                          <a:stretch>
                            <a:fillRect l="-2667" t="-1587" r="-204000" b="-103175"/>
                          </a:stretch>
                        </a:blipFill>
                      </a:tcPr>
                    </a:tc>
                    <a:tc>
                      <a:txBody>
                        <a:bodyPr/>
                        <a:lstStyle/>
                        <a:p>
                          <a:endParaRPr lang="zh-CN"/>
                        </a:p>
                      </a:txBody>
                      <a:tcPr>
                        <a:blipFill>
                          <a:blip r:embed="rId3"/>
                          <a:stretch>
                            <a:fillRect l="-101316" t="-1587" r="-101316" b="-103175"/>
                          </a:stretch>
                        </a:blipFill>
                      </a:tcPr>
                    </a:tc>
                    <a:tc>
                      <a:txBody>
                        <a:bodyPr/>
                        <a:lstStyle/>
                        <a:p>
                          <a:endParaRPr lang="zh-CN" altLang="en-US" sz="1900" dirty="0"/>
                        </a:p>
                      </a:txBody>
                      <a:tcPr/>
                    </a:tc>
                    <a:extLst>
                      <a:ext uri="{0D108BD9-81ED-4DB2-BD59-A6C34878D82A}">
                        <a16:rowId xmlns:a16="http://schemas.microsoft.com/office/drawing/2014/main" val="2387134703"/>
                      </a:ext>
                    </a:extLst>
                  </a:tr>
                  <a:tr h="381000">
                    <a:tc>
                      <a:txBody>
                        <a:bodyPr/>
                        <a:lstStyle/>
                        <a:p>
                          <a:endParaRPr lang="zh-CN" altLang="en-US" sz="1900" dirty="0"/>
                        </a:p>
                      </a:txBody>
                      <a:tcPr/>
                    </a:tc>
                    <a:tc>
                      <a:txBody>
                        <a:bodyPr/>
                        <a:lstStyle/>
                        <a:p>
                          <a:endParaRPr lang="zh-CN" altLang="en-US" sz="1900" dirty="0"/>
                        </a:p>
                      </a:txBody>
                      <a:tcPr/>
                    </a:tc>
                    <a:tc>
                      <a:txBody>
                        <a:bodyPr/>
                        <a:lstStyle/>
                        <a:p>
                          <a:endParaRPr lang="zh-CN" altLang="en-US" sz="1900" dirty="0"/>
                        </a:p>
                      </a:txBody>
                      <a:tcPr/>
                    </a:tc>
                    <a:extLst>
                      <a:ext uri="{0D108BD9-81ED-4DB2-BD59-A6C34878D82A}">
                        <a16:rowId xmlns:a16="http://schemas.microsoft.com/office/drawing/2014/main" val="522976576"/>
                      </a:ext>
                    </a:extLst>
                  </a:tr>
                </a:tbl>
              </a:graphicData>
            </a:graphic>
          </p:graphicFrame>
        </mc:Fallback>
      </mc:AlternateContent>
      <p:graphicFrame>
        <p:nvGraphicFramePr>
          <p:cNvPr id="10" name="表格 9"/>
          <p:cNvGraphicFramePr>
            <a:graphicFrameLocks noGrp="1"/>
          </p:cNvGraphicFramePr>
          <p:nvPr>
            <p:extLst>
              <p:ext uri="{D42A27DB-BD31-4B8C-83A1-F6EECF244321}">
                <p14:modId xmlns:p14="http://schemas.microsoft.com/office/powerpoint/2010/main" val="1334194929"/>
              </p:ext>
            </p:extLst>
          </p:nvPr>
        </p:nvGraphicFramePr>
        <p:xfrm>
          <a:off x="908742" y="3745784"/>
          <a:ext cx="1373547" cy="762000"/>
        </p:xfrm>
        <a:graphic>
          <a:graphicData uri="http://schemas.openxmlformats.org/drawingml/2006/table">
            <a:tbl>
              <a:tblPr firstRow="1" bandRow="1">
                <a:tableStyleId>{5940675A-B579-460E-94D1-54222C63F5DA}</a:tableStyleId>
              </a:tblPr>
              <a:tblGrid>
                <a:gridCol w="393585">
                  <a:extLst>
                    <a:ext uri="{9D8B030D-6E8A-4147-A177-3AD203B41FA5}">
                      <a16:colId xmlns:a16="http://schemas.microsoft.com/office/drawing/2014/main" val="1988824881"/>
                    </a:ext>
                  </a:extLst>
                </a:gridCol>
                <a:gridCol w="522113">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dirty="0">
                          <a:solidFill>
                            <a:srgbClr val="7030A0"/>
                          </a:solidFill>
                        </a:rPr>
                        <a:t>0</a:t>
                      </a:r>
                      <a:endParaRPr lang="zh-CN" altLang="en-US" sz="1900" dirty="0">
                        <a:solidFill>
                          <a:srgbClr val="7030A0"/>
                        </a:solidFill>
                      </a:endParaRPr>
                    </a:p>
                  </a:txBody>
                  <a:tcPr/>
                </a:tc>
                <a:tc>
                  <a:txBody>
                    <a:bodyPr/>
                    <a:lstStyle/>
                    <a:p>
                      <a:pPr algn="ctr"/>
                      <a:r>
                        <a:rPr lang="en-US" altLang="zh-CN" sz="1900" dirty="0"/>
                        <a:t>2</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001976354"/>
              </p:ext>
            </p:extLst>
          </p:nvPr>
        </p:nvGraphicFramePr>
        <p:xfrm>
          <a:off x="3514409" y="221880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dirty="0"/>
                        <a:t>2</a:t>
                      </a:r>
                      <a:endParaRPr lang="zh-CN" altLang="en-US" sz="1900" dirty="0"/>
                    </a:p>
                  </a:txBody>
                  <a:tcPr/>
                </a:tc>
                <a:tc>
                  <a:txBody>
                    <a:bodyPr/>
                    <a:lstStyle/>
                    <a:p>
                      <a:pPr algn="ctr"/>
                      <a:r>
                        <a:rPr lang="en-US" altLang="zh-CN" sz="1900" dirty="0"/>
                        <a:t>5</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327155788"/>
              </p:ext>
            </p:extLst>
          </p:nvPr>
        </p:nvGraphicFramePr>
        <p:xfrm>
          <a:off x="5149917" y="2215095"/>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dirty="0"/>
                        <a:t>5</a:t>
                      </a:r>
                      <a:endParaRPr lang="zh-CN" altLang="en-US" sz="1900" dirty="0"/>
                    </a:p>
                  </a:txBody>
                  <a:tcPr/>
                </a:tc>
                <a:tc>
                  <a:txBody>
                    <a:bodyPr/>
                    <a:lstStyle/>
                    <a:p>
                      <a:pPr algn="ctr"/>
                      <a:r>
                        <a:rPr lang="en-US" altLang="zh-CN" sz="1900" dirty="0"/>
                        <a:t>9</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514472085"/>
              </p:ext>
            </p:extLst>
          </p:nvPr>
        </p:nvGraphicFramePr>
        <p:xfrm>
          <a:off x="6830031" y="221138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dirty="0"/>
                        <a:t>9</a:t>
                      </a:r>
                      <a:endParaRPr lang="zh-CN" altLang="en-US" sz="1900" dirty="0"/>
                    </a:p>
                  </a:txBody>
                  <a:tcPr/>
                </a:tc>
                <a:tc>
                  <a:txBody>
                    <a:bodyPr/>
                    <a:lstStyle/>
                    <a:p>
                      <a:pPr algn="ctr"/>
                      <a:r>
                        <a:rPr lang="en-US" altLang="zh-CN" sz="1900" dirty="0"/>
                        <a:t>15</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213507704"/>
              </p:ext>
            </p:extLst>
          </p:nvPr>
        </p:nvGraphicFramePr>
        <p:xfrm>
          <a:off x="3477239" y="5270523"/>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dirty="0"/>
                        <a:t>2</a:t>
                      </a:r>
                      <a:endParaRPr lang="zh-CN" altLang="en-US" sz="1900" dirty="0"/>
                    </a:p>
                  </a:txBody>
                  <a:tcPr/>
                </a:tc>
                <a:tc>
                  <a:txBody>
                    <a:bodyPr/>
                    <a:lstStyle/>
                    <a:p>
                      <a:pPr algn="ctr"/>
                      <a:r>
                        <a:rPr lang="en-US" altLang="zh-CN" sz="1900" dirty="0"/>
                        <a:t>7</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795791940"/>
              </p:ext>
            </p:extLst>
          </p:nvPr>
        </p:nvGraphicFramePr>
        <p:xfrm>
          <a:off x="5112749" y="526680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dirty="0"/>
                        <a:t>7</a:t>
                      </a:r>
                      <a:endParaRPr lang="zh-CN" altLang="en-US" sz="1900" dirty="0"/>
                    </a:p>
                  </a:txBody>
                  <a:tcPr/>
                </a:tc>
                <a:tc>
                  <a:txBody>
                    <a:bodyPr/>
                    <a:lstStyle/>
                    <a:p>
                      <a:pPr algn="ctr"/>
                      <a:r>
                        <a:rPr lang="en-US" altLang="zh-CN" sz="1900" dirty="0"/>
                        <a:t>11</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4144262924"/>
              </p:ext>
            </p:extLst>
          </p:nvPr>
        </p:nvGraphicFramePr>
        <p:xfrm>
          <a:off x="6792862" y="5263095"/>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dirty="0"/>
                        <a:t>11</a:t>
                      </a:r>
                      <a:endParaRPr lang="zh-CN" altLang="en-US" sz="1900" dirty="0"/>
                    </a:p>
                  </a:txBody>
                  <a:tcPr/>
                </a:tc>
                <a:tc>
                  <a:txBody>
                    <a:bodyPr/>
                    <a:lstStyle/>
                    <a:p>
                      <a:pPr algn="ctr"/>
                      <a:r>
                        <a:rPr lang="en-US" altLang="zh-CN" sz="1900" dirty="0"/>
                        <a:t>18</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1556659609"/>
              </p:ext>
            </p:extLst>
          </p:nvPr>
        </p:nvGraphicFramePr>
        <p:xfrm>
          <a:off x="9106833" y="3745784"/>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dirty="0"/>
                        <a:t>18</a:t>
                      </a:r>
                      <a:endParaRPr lang="zh-CN" altLang="en-US" sz="1900" dirty="0"/>
                    </a:p>
                  </a:txBody>
                  <a:tcPr/>
                </a:tc>
                <a:tc>
                  <a:txBody>
                    <a:bodyPr/>
                    <a:lstStyle/>
                    <a:p>
                      <a:pPr algn="ctr"/>
                      <a:r>
                        <a:rPr lang="en-US" altLang="zh-CN" sz="1900" dirty="0"/>
                        <a:t>26</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sp>
        <p:nvSpPr>
          <p:cNvPr id="21" name="文本框 20"/>
          <p:cNvSpPr txBox="1"/>
          <p:nvPr/>
        </p:nvSpPr>
        <p:spPr>
          <a:xfrm>
            <a:off x="5112749" y="6223540"/>
            <a:ext cx="2279907" cy="369332"/>
          </a:xfrm>
          <a:prstGeom prst="rect">
            <a:avLst/>
          </a:prstGeom>
          <a:noFill/>
        </p:spPr>
        <p:txBody>
          <a:bodyPr wrap="square" rtlCol="0">
            <a:spAutoFit/>
          </a:bodyPr>
          <a:lstStyle/>
          <a:p>
            <a:r>
              <a:rPr lang="en-US" altLang="zh-CN" dirty="0" err="1">
                <a:latin typeface="方正姚体" panose="02010601030101010101" pitchFamily="2" charset="-122"/>
                <a:ea typeface="方正姚体" panose="02010601030101010101" pitchFamily="2" charset="-122"/>
              </a:rPr>
              <a:t>AoN</a:t>
            </a:r>
            <a:r>
              <a:rPr lang="en-US" altLang="zh-CN" dirty="0">
                <a:latin typeface="方正姚体" panose="02010601030101010101" pitchFamily="2" charset="-122"/>
                <a:ea typeface="方正姚体" panose="02010601030101010101" pitchFamily="2" charset="-122"/>
              </a:rPr>
              <a:t> project network</a:t>
            </a:r>
            <a:endParaRPr lang="zh-CN" altLang="en-US" dirty="0">
              <a:latin typeface="方正姚体" panose="02010601030101010101" pitchFamily="2" charset="-122"/>
              <a:ea typeface="方正姚体" panose="02010601030101010101" pitchFamily="2" charset="-122"/>
            </a:endParaRPr>
          </a:p>
        </p:txBody>
      </p:sp>
      <mc:AlternateContent xmlns:mc="http://schemas.openxmlformats.org/markup-compatibility/2006" xmlns:a14="http://schemas.microsoft.com/office/drawing/2010/main">
        <mc:Choice Requires="a14">
          <p:sp>
            <p:nvSpPr>
              <p:cNvPr id="22" name="文本框 21"/>
              <p:cNvSpPr txBox="1"/>
              <p:nvPr/>
            </p:nvSpPr>
            <p:spPr>
              <a:xfrm>
                <a:off x="1987217" y="786947"/>
                <a:ext cx="7698945" cy="1118255"/>
              </a:xfrm>
              <a:prstGeom prst="rect">
                <a:avLst/>
              </a:prstGeom>
              <a:noFill/>
            </p:spPr>
            <p:txBody>
              <a:bodyPr wrap="square" rtlCol="0">
                <a:spAutoFit/>
              </a:bodyPr>
              <a:lstStyle/>
              <a:p>
                <a:pPr>
                  <a:lnSpc>
                    <a:spcPts val="4000"/>
                  </a:lnSpc>
                </a:pPr>
                <a:r>
                  <a:rPr lang="en-US" altLang="zh-CN" dirty="0">
                    <a:latin typeface="方正姚体" panose="02010601030101010101" pitchFamily="2" charset="-122"/>
                    <a:ea typeface="方正姚体" panose="02010601030101010101" pitchFamily="2" charset="-122"/>
                  </a:rPr>
                  <a:t>Early Start(</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𝑬𝑺</m:t>
                        </m:r>
                      </m:e>
                      <m:sub>
                        <m:r>
                          <a:rPr lang="en-US" altLang="zh-CN" b="1" i="1">
                            <a:latin typeface="Cambria Math" panose="02040503050406030204" pitchFamily="18" charset="0"/>
                          </a:rPr>
                          <m:t>𝒊</m:t>
                        </m:r>
                      </m:sub>
                    </m:sSub>
                    <m:r>
                      <a:rPr lang="en-US" altLang="zh-CN" b="1" i="1" smtClean="0">
                        <a:latin typeface="Cambria Math" panose="02040503050406030204" pitchFamily="18" charset="0"/>
                      </a:rPr>
                      <m:t>)</m:t>
                    </m:r>
                  </m:oMath>
                </a14:m>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𝐸𝑆</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latin typeface="Cambria Math" panose="02040503050406030204" pitchFamily="18" charset="0"/>
                      </a:rPr>
                      <m:t>max</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𝐸𝐹</m:t>
                        </m:r>
                      </m:e>
                      <m:sub>
                        <m:r>
                          <a:rPr lang="en-US" altLang="zh-CN" i="1">
                            <a:latin typeface="Cambria Math" panose="02040503050406030204" pitchFamily="18" charset="0"/>
                          </a:rPr>
                          <m:t>h</m:t>
                        </m:r>
                      </m:sub>
                    </m:sSub>
                    <m:r>
                      <a:rPr lang="en-US" altLang="zh-CN" i="1">
                        <a:latin typeface="Cambria Math" panose="02040503050406030204" pitchFamily="18" charset="0"/>
                      </a:rPr>
                      <m:t>)</m:t>
                    </m:r>
                  </m:oMath>
                </a14:m>
                <a:r>
                  <a:rPr lang="zh-CN" altLang="en-US" dirty="0">
                    <a:latin typeface="方正姚体" panose="02010601030101010101" pitchFamily="2" charset="-122"/>
                    <a:ea typeface="方正姚体" panose="02010601030101010101" pitchFamily="2" charset="-122"/>
                  </a:rPr>
                  <a:t>，</a:t>
                </a:r>
                <a14:m>
                  <m:oMath xmlns:m="http://schemas.openxmlformats.org/officeDocument/2006/math">
                    <m:r>
                      <a:rPr lang="en-US" altLang="zh-CN" i="1" dirty="0">
                        <a:latin typeface="Cambria Math" panose="02040503050406030204" pitchFamily="18" charset="0"/>
                      </a:rPr>
                      <m:t>h</m:t>
                    </m:r>
                  </m:oMath>
                </a14:m>
                <a:r>
                  <a:rPr lang="zh-CN" altLang="en-US" dirty="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is the immediate predecessor of activity </a:t>
                </a:r>
                <a14:m>
                  <m:oMath xmlns:m="http://schemas.openxmlformats.org/officeDocument/2006/math">
                    <m:r>
                      <a:rPr lang="en-US" altLang="zh-CN" i="1">
                        <a:latin typeface="Cambria Math" panose="02040503050406030204" pitchFamily="18" charset="0"/>
                      </a:rPr>
                      <m:t>𝑖</m:t>
                    </m:r>
                  </m:oMath>
                </a14:m>
                <a:r>
                  <a:rPr lang="en-US" altLang="zh-CN" dirty="0">
                    <a:latin typeface="方正姚体" panose="02010601030101010101" pitchFamily="2" charset="-122"/>
                    <a:ea typeface="方正姚体" panose="02010601030101010101" pitchFamily="2" charset="-122"/>
                  </a:rPr>
                  <a:t>.</a:t>
                </a:r>
              </a:p>
              <a:p>
                <a:pPr>
                  <a:lnSpc>
                    <a:spcPts val="4000"/>
                  </a:lnSpc>
                </a:pPr>
                <a:r>
                  <a:rPr lang="en-US" altLang="zh-CN" dirty="0">
                    <a:latin typeface="方正姚体" panose="02010601030101010101" pitchFamily="2" charset="-122"/>
                    <a:ea typeface="方正姚体" panose="02010601030101010101" pitchFamily="2" charset="-122"/>
                  </a:rPr>
                  <a:t>Early Finish(</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𝑬𝑭</m:t>
                        </m:r>
                      </m:e>
                      <m:sub>
                        <m:r>
                          <a:rPr lang="en-US" altLang="zh-CN" b="1" i="1">
                            <a:latin typeface="Cambria Math" panose="02040503050406030204" pitchFamily="18" charset="0"/>
                          </a:rPr>
                          <m:t>𝒊</m:t>
                        </m:r>
                      </m:sub>
                    </m:sSub>
                  </m:oMath>
                </a14:m>
                <a:r>
                  <a:rPr lang="en-US" altLang="zh-CN" dirty="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𝐸𝐹</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𝐸𝑆</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en-US" altLang="zh-CN" dirty="0">
                    <a:latin typeface="方正姚体" panose="02010601030101010101" pitchFamily="2" charset="-122"/>
                    <a:ea typeface="方正姚体" panose="02010601030101010101" pitchFamily="2" charset="-122"/>
                  </a:rPr>
                  <a:t>.</a:t>
                </a:r>
                <a:endParaRPr lang="zh-CN" altLang="en-US" dirty="0">
                  <a:latin typeface="方正姚体" panose="02010601030101010101" pitchFamily="2" charset="-122"/>
                  <a:ea typeface="方正姚体" panose="02010601030101010101" pitchFamily="2"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1987217" y="786947"/>
                <a:ext cx="7698945" cy="1118255"/>
              </a:xfrm>
              <a:prstGeom prst="rect">
                <a:avLst/>
              </a:prstGeom>
              <a:blipFill>
                <a:blip r:embed="rId4"/>
                <a:stretch>
                  <a:fillRect l="-713" r="-79"/>
                </a:stretch>
              </a:blipFill>
            </p:spPr>
            <p:txBody>
              <a:bodyPr/>
              <a:lstStyle/>
              <a:p>
                <a:r>
                  <a:rPr lang="zh-CN" altLang="en-US">
                    <a:noFill/>
                  </a:rPr>
                  <a:t> </a:t>
                </a:r>
              </a:p>
            </p:txBody>
          </p:sp>
        </mc:Fallback>
      </mc:AlternateContent>
      <p:pic>
        <p:nvPicPr>
          <p:cNvPr id="23" name="图片 22"/>
          <p:cNvPicPr>
            <a:picLocks noChangeAspect="1"/>
          </p:cNvPicPr>
          <p:nvPr/>
        </p:nvPicPr>
        <p:blipFill>
          <a:blip r:embed="rId5"/>
          <a:stretch>
            <a:fillRect/>
          </a:stretch>
        </p:blipFill>
        <p:spPr>
          <a:xfrm>
            <a:off x="2438569" y="3048501"/>
            <a:ext cx="6668259" cy="2111520"/>
          </a:xfrm>
          <a:prstGeom prst="rect">
            <a:avLst/>
          </a:prstGeom>
        </p:spPr>
      </p:pic>
    </p:spTree>
    <p:extLst>
      <p:ext uri="{BB962C8B-B14F-4D97-AF65-F5344CB8AC3E}">
        <p14:creationId xmlns:p14="http://schemas.microsoft.com/office/powerpoint/2010/main" val="604176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latin typeface="+mn-lt"/>
                <a:ea typeface="+mn-ea"/>
                <a:cs typeface="+mn-ea"/>
                <a:sym typeface="+mn-lt"/>
              </a:rPr>
              <a:t>Critical Path Method——</a:t>
            </a:r>
            <a:r>
              <a:rPr lang="en-US" altLang="zh-CN" kern="0">
                <a:cs typeface="+mn-ea"/>
                <a:sym typeface="+mn-lt"/>
              </a:rPr>
              <a:t>AoN network</a:t>
            </a:r>
            <a:endParaRPr lang="zh-CN" altLang="en-US" dirty="0">
              <a:latin typeface="+mn-lt"/>
              <a:ea typeface="+mn-ea"/>
              <a:cs typeface="+mn-ea"/>
              <a:sym typeface="+mn-lt"/>
            </a:endParaRPr>
          </a:p>
        </p:txBody>
      </p:sp>
      <p:graphicFrame>
        <p:nvGraphicFramePr>
          <p:cNvPr id="15" name="表格 14"/>
          <p:cNvGraphicFramePr>
            <a:graphicFrameLocks noGrp="1"/>
          </p:cNvGraphicFramePr>
          <p:nvPr>
            <p:extLst>
              <p:ext uri="{D42A27DB-BD31-4B8C-83A1-F6EECF244321}">
                <p14:modId xmlns:p14="http://schemas.microsoft.com/office/powerpoint/2010/main" val="2788525858"/>
              </p:ext>
            </p:extLst>
          </p:nvPr>
        </p:nvGraphicFramePr>
        <p:xfrm>
          <a:off x="908742" y="3745784"/>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0</a:t>
                      </a:r>
                      <a:endParaRPr lang="zh-CN" altLang="en-US" sz="1900" dirty="0"/>
                    </a:p>
                  </a:txBody>
                  <a:tcPr/>
                </a:tc>
                <a:tc>
                  <a:txBody>
                    <a:bodyPr/>
                    <a:lstStyle/>
                    <a:p>
                      <a:pPr algn="ctr"/>
                      <a:r>
                        <a:rPr lang="en-US" altLang="zh-CN" sz="1900" dirty="0"/>
                        <a:t>2</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395648625"/>
              </p:ext>
            </p:extLst>
          </p:nvPr>
        </p:nvGraphicFramePr>
        <p:xfrm>
          <a:off x="3514409" y="221880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4</a:t>
                      </a:r>
                      <a:endParaRPr lang="zh-CN" altLang="en-US" sz="1900" dirty="0"/>
                    </a:p>
                  </a:txBody>
                  <a:tcPr/>
                </a:tc>
                <a:tc>
                  <a:txBody>
                    <a:bodyPr/>
                    <a:lstStyle/>
                    <a:p>
                      <a:pPr algn="ctr"/>
                      <a:r>
                        <a:rPr lang="en-US" altLang="zh-CN" sz="1900" dirty="0"/>
                        <a:t>7</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045200596"/>
              </p:ext>
            </p:extLst>
          </p:nvPr>
        </p:nvGraphicFramePr>
        <p:xfrm>
          <a:off x="5149917" y="2215095"/>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7</a:t>
                      </a:r>
                      <a:endParaRPr lang="zh-CN" altLang="en-US" sz="1900" dirty="0"/>
                    </a:p>
                  </a:txBody>
                  <a:tcPr/>
                </a:tc>
                <a:tc>
                  <a:txBody>
                    <a:bodyPr/>
                    <a:lstStyle/>
                    <a:p>
                      <a:pPr algn="ctr"/>
                      <a:r>
                        <a:rPr lang="en-US" altLang="zh-CN" sz="1900" dirty="0"/>
                        <a:t>11</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620864947"/>
              </p:ext>
            </p:extLst>
          </p:nvPr>
        </p:nvGraphicFramePr>
        <p:xfrm>
          <a:off x="6830031" y="221138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12</a:t>
                      </a:r>
                      <a:endParaRPr lang="zh-CN" altLang="en-US" sz="1900" dirty="0"/>
                    </a:p>
                  </a:txBody>
                  <a:tcPr/>
                </a:tc>
                <a:tc>
                  <a:txBody>
                    <a:bodyPr/>
                    <a:lstStyle/>
                    <a:p>
                      <a:pPr algn="ctr"/>
                      <a:r>
                        <a:rPr lang="en-US" altLang="zh-CN" sz="1900" dirty="0"/>
                        <a:t>18</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974479624"/>
              </p:ext>
            </p:extLst>
          </p:nvPr>
        </p:nvGraphicFramePr>
        <p:xfrm>
          <a:off x="3477239" y="5270523"/>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2</a:t>
                      </a:r>
                      <a:endParaRPr lang="zh-CN" altLang="en-US" sz="1900" dirty="0"/>
                    </a:p>
                  </a:txBody>
                  <a:tcPr/>
                </a:tc>
                <a:tc>
                  <a:txBody>
                    <a:bodyPr/>
                    <a:lstStyle/>
                    <a:p>
                      <a:pPr algn="ctr"/>
                      <a:r>
                        <a:rPr lang="en-US" altLang="zh-CN" sz="1900" dirty="0"/>
                        <a:t>7</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4196127368"/>
              </p:ext>
            </p:extLst>
          </p:nvPr>
        </p:nvGraphicFramePr>
        <p:xfrm>
          <a:off x="5112749" y="526680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7</a:t>
                      </a:r>
                      <a:endParaRPr lang="zh-CN" altLang="en-US" sz="1900" dirty="0"/>
                    </a:p>
                  </a:txBody>
                  <a:tcPr/>
                </a:tc>
                <a:tc>
                  <a:txBody>
                    <a:bodyPr/>
                    <a:lstStyle/>
                    <a:p>
                      <a:pPr algn="ctr"/>
                      <a:r>
                        <a:rPr lang="en-US" altLang="zh-CN" sz="1900" dirty="0"/>
                        <a:t>11</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3176456699"/>
              </p:ext>
            </p:extLst>
          </p:nvPr>
        </p:nvGraphicFramePr>
        <p:xfrm>
          <a:off x="6792862" y="5263095"/>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11</a:t>
                      </a:r>
                      <a:endParaRPr lang="zh-CN" altLang="en-US" sz="1900" dirty="0"/>
                    </a:p>
                  </a:txBody>
                  <a:tcPr/>
                </a:tc>
                <a:tc>
                  <a:txBody>
                    <a:bodyPr/>
                    <a:lstStyle/>
                    <a:p>
                      <a:pPr algn="ctr"/>
                      <a:r>
                        <a:rPr lang="en-US" altLang="zh-CN" sz="1900" dirty="0"/>
                        <a:t>18</a:t>
                      </a: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1871817452"/>
              </p:ext>
            </p:extLst>
          </p:nvPr>
        </p:nvGraphicFramePr>
        <p:xfrm>
          <a:off x="9106833" y="3745784"/>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endParaRPr lang="zh-CN" altLang="en-US" sz="1900" dirty="0"/>
                    </a:p>
                  </a:txBody>
                  <a:tcPr/>
                </a:tc>
                <a:tc>
                  <a:txBody>
                    <a:bodyPr/>
                    <a:lstStyle/>
                    <a:p>
                      <a:pPr algn="ctr"/>
                      <a:endParaRPr lang="zh-CN" altLang="en-US" sz="1900" dirty="0"/>
                    </a:p>
                  </a:txBody>
                  <a:tcPr/>
                </a:tc>
                <a:tc>
                  <a:txBody>
                    <a:bodyPr/>
                    <a:lstStyle/>
                    <a:p>
                      <a:pPr algn="ct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18</a:t>
                      </a:r>
                      <a:endParaRPr lang="zh-CN" altLang="en-US" sz="1900" dirty="0"/>
                    </a:p>
                  </a:txBody>
                  <a:tcPr/>
                </a:tc>
                <a:tc>
                  <a:txBody>
                    <a:bodyPr/>
                    <a:lstStyle/>
                    <a:p>
                      <a:pPr algn="ctr"/>
                      <a:r>
                        <a:rPr lang="en-US" altLang="zh-CN" sz="1900" dirty="0">
                          <a:solidFill>
                            <a:srgbClr val="7030A0"/>
                          </a:solidFill>
                        </a:rPr>
                        <a:t>26</a:t>
                      </a:r>
                      <a:endParaRPr lang="zh-CN" altLang="en-US" sz="1900" dirty="0">
                        <a:solidFill>
                          <a:srgbClr val="7030A0"/>
                        </a:solidFill>
                      </a:endParaRPr>
                    </a:p>
                  </a:txBody>
                  <a:tcPr/>
                </a:tc>
                <a:tc>
                  <a:txBody>
                    <a:bodyPr/>
                    <a:lstStyle/>
                    <a:p>
                      <a:pPr algn="ctr"/>
                      <a:endParaRPr lang="zh-CN" altLang="en-US" sz="1900" dirty="0"/>
                    </a:p>
                  </a:txBody>
                  <a:tcPr/>
                </a:tc>
                <a:extLst>
                  <a:ext uri="{0D108BD9-81ED-4DB2-BD59-A6C34878D82A}">
                    <a16:rowId xmlns:a16="http://schemas.microsoft.com/office/drawing/2014/main" val="522976576"/>
                  </a:ext>
                </a:extLst>
              </a:tr>
            </a:tbl>
          </a:graphicData>
        </a:graphic>
      </p:graphicFrame>
      <p:sp>
        <p:nvSpPr>
          <p:cNvPr id="29" name="文本框 28"/>
          <p:cNvSpPr txBox="1"/>
          <p:nvPr/>
        </p:nvSpPr>
        <p:spPr>
          <a:xfrm>
            <a:off x="4949879" y="6267472"/>
            <a:ext cx="2227112" cy="369332"/>
          </a:xfrm>
          <a:prstGeom prst="rect">
            <a:avLst/>
          </a:prstGeom>
          <a:noFill/>
        </p:spPr>
        <p:txBody>
          <a:bodyPr wrap="square" rtlCol="0">
            <a:spAutoFit/>
          </a:bodyPr>
          <a:lstStyle/>
          <a:p>
            <a:r>
              <a:rPr lang="en-US" altLang="zh-CN" dirty="0" err="1">
                <a:latin typeface="方正姚体" panose="02010601030101010101" pitchFamily="2" charset="-122"/>
                <a:ea typeface="方正姚体" panose="02010601030101010101" pitchFamily="2" charset="-122"/>
              </a:rPr>
              <a:t>AoN</a:t>
            </a:r>
            <a:r>
              <a:rPr lang="en-US" altLang="zh-CN" dirty="0">
                <a:latin typeface="方正姚体" panose="02010601030101010101" pitchFamily="2" charset="-122"/>
                <a:ea typeface="方正姚体" panose="02010601030101010101" pitchFamily="2" charset="-122"/>
              </a:rPr>
              <a:t> project network</a:t>
            </a:r>
            <a:endParaRPr lang="zh-CN" altLang="en-US" dirty="0">
              <a:latin typeface="方正姚体" panose="02010601030101010101" pitchFamily="2" charset="-122"/>
              <a:ea typeface="方正姚体" panose="02010601030101010101" pitchFamily="2" charset="-122"/>
            </a:endParaRPr>
          </a:p>
        </p:txBody>
      </p:sp>
      <mc:AlternateContent xmlns:mc="http://schemas.openxmlformats.org/markup-compatibility/2006" xmlns:a14="http://schemas.microsoft.com/office/drawing/2010/main">
        <mc:Choice Requires="a14">
          <p:sp>
            <p:nvSpPr>
              <p:cNvPr id="30" name="文本框 29"/>
              <p:cNvSpPr txBox="1"/>
              <p:nvPr/>
            </p:nvSpPr>
            <p:spPr>
              <a:xfrm>
                <a:off x="2621023" y="822795"/>
                <a:ext cx="6884825" cy="1118255"/>
              </a:xfrm>
              <a:prstGeom prst="rect">
                <a:avLst/>
              </a:prstGeom>
              <a:noFill/>
            </p:spPr>
            <p:txBody>
              <a:bodyPr wrap="square" rtlCol="0">
                <a:spAutoFit/>
              </a:bodyPr>
              <a:lstStyle/>
              <a:p>
                <a:pPr>
                  <a:lnSpc>
                    <a:spcPts val="4000"/>
                  </a:lnSpc>
                </a:pPr>
                <a:r>
                  <a:rPr lang="en-US" altLang="zh-CN" dirty="0">
                    <a:latin typeface="方正姚体" panose="02010601030101010101" pitchFamily="2" charset="-122"/>
                    <a:ea typeface="方正姚体" panose="02010601030101010101" pitchFamily="2" charset="-122"/>
                  </a:rPr>
                  <a:t>Late Finish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𝑳𝑭</m:t>
                        </m:r>
                      </m:e>
                      <m:sub>
                        <m:r>
                          <a:rPr lang="en-US" altLang="zh-CN" b="1" i="1">
                            <a:latin typeface="Cambria Math" panose="02040503050406030204" pitchFamily="18" charset="0"/>
                          </a:rPr>
                          <m:t>𝒊</m:t>
                        </m:r>
                      </m:sub>
                    </m:sSub>
                  </m:oMath>
                </a14:m>
                <a:r>
                  <a:rPr lang="en-US" altLang="zh-CN" dirty="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𝐿𝐹</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latin typeface="Cambria Math" panose="02040503050406030204" pitchFamily="18" charset="0"/>
                      </a:rPr>
                      <m:t>m</m:t>
                    </m:r>
                    <m:r>
                      <a:rPr lang="en-US" altLang="zh-CN" i="1">
                        <a:latin typeface="Cambria Math" panose="02040503050406030204" pitchFamily="18" charset="0"/>
                      </a:rPr>
                      <m:t>𝑖𝑛</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𝐿𝑆</m:t>
                        </m:r>
                      </m:e>
                      <m:sub>
                        <m:r>
                          <a:rPr lang="en-US" altLang="zh-CN" i="1">
                            <a:latin typeface="Cambria Math" panose="02040503050406030204" pitchFamily="18" charset="0"/>
                          </a:rPr>
                          <m:t>𝑗</m:t>
                        </m:r>
                      </m:sub>
                    </m:sSub>
                    <m:r>
                      <a:rPr lang="en-US" altLang="zh-CN" i="1">
                        <a:latin typeface="Cambria Math" panose="02040503050406030204" pitchFamily="18" charset="0"/>
                      </a:rPr>
                      <m:t>)</m:t>
                    </m:r>
                  </m:oMath>
                </a14:m>
                <a:r>
                  <a:rPr lang="zh-CN" altLang="en-US" dirty="0">
                    <a:latin typeface="方正姚体" panose="02010601030101010101" pitchFamily="2" charset="-122"/>
                    <a:ea typeface="方正姚体" panose="02010601030101010101" pitchFamily="2" charset="-122"/>
                  </a:rPr>
                  <a:t>，</a:t>
                </a:r>
                <a14:m>
                  <m:oMath xmlns:m="http://schemas.openxmlformats.org/officeDocument/2006/math">
                    <m:r>
                      <a:rPr lang="en-US" altLang="zh-CN" i="1" dirty="0" smtClean="0">
                        <a:latin typeface="Cambria Math" panose="02040503050406030204" pitchFamily="18" charset="0"/>
                      </a:rPr>
                      <m:t>𝑗</m:t>
                    </m:r>
                    <m:r>
                      <a:rPr lang="en-US" altLang="zh-CN" b="0" i="0" dirty="0" smtClean="0">
                        <a:latin typeface="Cambria Math" panose="02040503050406030204" pitchFamily="18" charset="0"/>
                      </a:rPr>
                      <m:t> </m:t>
                    </m:r>
                  </m:oMath>
                </a14:m>
                <a:r>
                  <a:rPr lang="en-US" altLang="zh-CN" dirty="0">
                    <a:latin typeface="方正姚体" panose="02010601030101010101" pitchFamily="2" charset="-122"/>
                    <a:ea typeface="方正姚体" panose="02010601030101010101" pitchFamily="2" charset="-122"/>
                  </a:rPr>
                  <a:t>is the immediate successor of </a:t>
                </a:r>
                <a14:m>
                  <m:oMath xmlns:m="http://schemas.openxmlformats.org/officeDocument/2006/math">
                    <m:r>
                      <a:rPr lang="en-US" altLang="zh-CN" i="1">
                        <a:latin typeface="Cambria Math" panose="02040503050406030204" pitchFamily="18" charset="0"/>
                      </a:rPr>
                      <m:t>𝑖</m:t>
                    </m:r>
                    <m:r>
                      <a:rPr lang="en-US" altLang="zh-CN" b="0" i="0" smtClean="0">
                        <a:latin typeface="Cambria Math" panose="02040503050406030204" pitchFamily="18" charset="0"/>
                      </a:rPr>
                      <m:t>.</m:t>
                    </m:r>
                  </m:oMath>
                </a14:m>
                <a:endParaRPr lang="en-US" altLang="zh-CN" dirty="0">
                  <a:latin typeface="方正姚体" panose="02010601030101010101" pitchFamily="2" charset="-122"/>
                  <a:ea typeface="方正姚体" panose="02010601030101010101" pitchFamily="2" charset="-122"/>
                </a:endParaRPr>
              </a:p>
              <a:p>
                <a:pPr>
                  <a:lnSpc>
                    <a:spcPts val="4000"/>
                  </a:lnSpc>
                </a:pPr>
                <a:r>
                  <a:rPr lang="en-US" altLang="zh-CN" dirty="0">
                    <a:latin typeface="方正姚体" panose="02010601030101010101" pitchFamily="2" charset="-122"/>
                    <a:ea typeface="方正姚体" panose="02010601030101010101" pitchFamily="2" charset="-122"/>
                  </a:rPr>
                  <a:t>Late Start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𝑳𝑺</m:t>
                        </m:r>
                      </m:e>
                      <m:sub>
                        <m:r>
                          <a:rPr lang="en-US" altLang="zh-CN" b="1" i="1">
                            <a:latin typeface="Cambria Math" panose="02040503050406030204" pitchFamily="18" charset="0"/>
                          </a:rPr>
                          <m:t>𝒊</m:t>
                        </m:r>
                      </m:sub>
                    </m:sSub>
                  </m:oMath>
                </a14:m>
                <a:r>
                  <a:rPr lang="en-US" altLang="zh-CN" dirty="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𝐿𝑆</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𝐿𝐹</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en-US" altLang="zh-CN" dirty="0">
                    <a:latin typeface="方正姚体" panose="02010601030101010101" pitchFamily="2" charset="-122"/>
                    <a:ea typeface="方正姚体" panose="02010601030101010101" pitchFamily="2" charset="-122"/>
                  </a:rPr>
                  <a:t>.</a:t>
                </a:r>
                <a:endParaRPr lang="zh-CN" altLang="en-US" dirty="0">
                  <a:latin typeface="方正姚体" panose="02010601030101010101" pitchFamily="2" charset="-122"/>
                  <a:ea typeface="方正姚体" panose="02010601030101010101" pitchFamily="2" charset="-122"/>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2621023" y="822795"/>
                <a:ext cx="6884825" cy="1118255"/>
              </a:xfrm>
              <a:prstGeom prst="rect">
                <a:avLst/>
              </a:prstGeom>
              <a:blipFill>
                <a:blip r:embed="rId3"/>
                <a:stretch>
                  <a:fillRect l="-797"/>
                </a:stretch>
              </a:blipFill>
            </p:spPr>
            <p:txBody>
              <a:bodyPr/>
              <a:lstStyle/>
              <a:p>
                <a:r>
                  <a:rPr lang="zh-CN" altLang="en-US">
                    <a:noFill/>
                  </a:rPr>
                  <a:t> </a:t>
                </a:r>
              </a:p>
            </p:txBody>
          </p:sp>
        </mc:Fallback>
      </mc:AlternateContent>
      <p:pic>
        <p:nvPicPr>
          <p:cNvPr id="31" name="图片 30"/>
          <p:cNvPicPr>
            <a:picLocks noChangeAspect="1"/>
          </p:cNvPicPr>
          <p:nvPr/>
        </p:nvPicPr>
        <p:blipFill>
          <a:blip r:embed="rId4"/>
          <a:stretch>
            <a:fillRect/>
          </a:stretch>
        </p:blipFill>
        <p:spPr>
          <a:xfrm>
            <a:off x="2438569" y="3048501"/>
            <a:ext cx="6668259" cy="2111520"/>
          </a:xfrm>
          <a:prstGeom prst="rect">
            <a:avLst/>
          </a:prstGeom>
        </p:spPr>
      </p:pic>
      <mc:AlternateContent xmlns:mc="http://schemas.openxmlformats.org/markup-compatibility/2006" xmlns:a14="http://schemas.microsoft.com/office/drawing/2010/main">
        <mc:Choice Requires="a14">
          <p:graphicFrame>
            <p:nvGraphicFramePr>
              <p:cNvPr id="32" name="表格 31"/>
              <p:cNvGraphicFramePr>
                <a:graphicFrameLocks noGrp="1"/>
              </p:cNvGraphicFramePr>
              <p:nvPr>
                <p:extLst>
                  <p:ext uri="{D42A27DB-BD31-4B8C-83A1-F6EECF244321}">
                    <p14:modId xmlns:p14="http://schemas.microsoft.com/office/powerpoint/2010/main" val="2390241868"/>
                  </p:ext>
                </p:extLst>
              </p:nvPr>
            </p:nvGraphicFramePr>
            <p:xfrm>
              <a:off x="9376235" y="491368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endParaRPr lang="zh-CN" altLang="en-US" sz="1900" dirty="0"/>
                        </a:p>
                      </a:txBody>
                      <a:tcPr/>
                    </a:tc>
                    <a:tc>
                      <a:txBody>
                        <a:bodyPr/>
                        <a:lstStyle/>
                        <a:p>
                          <a:endParaRPr lang="zh-CN" altLang="en-US" sz="1900" dirty="0"/>
                        </a:p>
                      </a:txBody>
                      <a:tcPr/>
                    </a:tc>
                    <a:tc>
                      <a:txBody>
                        <a:bodyPr/>
                        <a:lstStyle/>
                        <a:p>
                          <a:endParaRPr lang="zh-CN" altLang="en-US" sz="1900" dirty="0"/>
                        </a:p>
                      </a:txBody>
                      <a:tcPr/>
                    </a:tc>
                    <a:extLst>
                      <a:ext uri="{0D108BD9-81ED-4DB2-BD59-A6C34878D82A}">
                        <a16:rowId xmlns:a16="http://schemas.microsoft.com/office/drawing/2014/main" val="2387134703"/>
                      </a:ext>
                    </a:extLst>
                  </a:tr>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endParaRPr lang="zh-CN" altLang="en-US" sz="1900" dirty="0"/>
                        </a:p>
                      </a:txBody>
                      <a:tcPr/>
                    </a:tc>
                    <a:extLst>
                      <a:ext uri="{0D108BD9-81ED-4DB2-BD59-A6C34878D82A}">
                        <a16:rowId xmlns:a16="http://schemas.microsoft.com/office/drawing/2014/main" val="522976576"/>
                      </a:ext>
                    </a:extLst>
                  </a:tr>
                </a:tbl>
              </a:graphicData>
            </a:graphic>
          </p:graphicFrame>
        </mc:Choice>
        <mc:Fallback xmlns="">
          <p:graphicFrame>
            <p:nvGraphicFramePr>
              <p:cNvPr id="32" name="表格 31"/>
              <p:cNvGraphicFramePr>
                <a:graphicFrameLocks noGrp="1"/>
              </p:cNvGraphicFramePr>
              <p:nvPr>
                <p:extLst>
                  <p:ext uri="{D42A27DB-BD31-4B8C-83A1-F6EECF244321}">
                    <p14:modId xmlns:p14="http://schemas.microsoft.com/office/powerpoint/2010/main" val="2390241868"/>
                  </p:ext>
                </p:extLst>
              </p:nvPr>
            </p:nvGraphicFramePr>
            <p:xfrm>
              <a:off x="9376235" y="491368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ltLang="en-US" sz="1900" dirty="0"/>
                        </a:p>
                      </a:txBody>
                      <a:tcPr/>
                    </a:tc>
                    <a:tc>
                      <a:txBody>
                        <a:bodyPr/>
                        <a:lstStyle/>
                        <a:p>
                          <a:endParaRPr lang="zh-CN" altLang="en-US" sz="1900" dirty="0"/>
                        </a:p>
                      </a:txBody>
                      <a:tcPr/>
                    </a:tc>
                    <a:tc>
                      <a:txBody>
                        <a:bodyPr/>
                        <a:lstStyle/>
                        <a:p>
                          <a:endParaRPr lang="zh-CN" altLang="en-US" sz="1900" dirty="0"/>
                        </a:p>
                      </a:txBody>
                      <a:tcPr/>
                    </a:tc>
                    <a:extLst>
                      <a:ext uri="{0D108BD9-81ED-4DB2-BD59-A6C34878D82A}">
                        <a16:rowId xmlns:a16="http://schemas.microsoft.com/office/drawing/2014/main" val="2387134703"/>
                      </a:ext>
                    </a:extLst>
                  </a:tr>
                  <a:tr h="381000">
                    <a:tc>
                      <a:txBody>
                        <a:bodyPr/>
                        <a:lstStyle/>
                        <a:p>
                          <a:endParaRPr lang="zh-CN"/>
                        </a:p>
                      </a:txBody>
                      <a:tcPr>
                        <a:blipFill>
                          <a:blip r:embed="rId5"/>
                          <a:stretch>
                            <a:fillRect l="-1333" t="-101587" r="-204000" b="-3175"/>
                          </a:stretch>
                        </a:blipFill>
                      </a:tcPr>
                    </a:tc>
                    <a:tc>
                      <a:txBody>
                        <a:bodyPr/>
                        <a:lstStyle/>
                        <a:p>
                          <a:endParaRPr lang="zh-CN"/>
                        </a:p>
                      </a:txBody>
                      <a:tcPr>
                        <a:blipFill>
                          <a:blip r:embed="rId5"/>
                          <a:stretch>
                            <a:fillRect l="-100000" t="-101587" r="-101316" b="-3175"/>
                          </a:stretch>
                        </a:blipFill>
                      </a:tcPr>
                    </a:tc>
                    <a:tc>
                      <a:txBody>
                        <a:bodyPr/>
                        <a:lstStyle/>
                        <a:p>
                          <a:endParaRPr lang="zh-CN" altLang="en-US" sz="1900" dirty="0"/>
                        </a:p>
                      </a:txBody>
                      <a:tcPr/>
                    </a:tc>
                    <a:extLst>
                      <a:ext uri="{0D108BD9-81ED-4DB2-BD59-A6C34878D82A}">
                        <a16:rowId xmlns:a16="http://schemas.microsoft.com/office/drawing/2014/main" val="522976576"/>
                      </a:ext>
                    </a:extLst>
                  </a:tr>
                </a:tbl>
              </a:graphicData>
            </a:graphic>
          </p:graphicFrame>
        </mc:Fallback>
      </mc:AlternateContent>
    </p:spTree>
    <p:extLst>
      <p:ext uri="{BB962C8B-B14F-4D97-AF65-F5344CB8AC3E}">
        <p14:creationId xmlns:p14="http://schemas.microsoft.com/office/powerpoint/2010/main" val="2750562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背景色块"/>
          <p:cNvSpPr/>
          <p:nvPr/>
        </p:nvSpPr>
        <p:spPr>
          <a:xfrm>
            <a:off x="1" y="906758"/>
            <a:ext cx="12195628" cy="923330"/>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cs typeface="+mn-ea"/>
              <a:sym typeface="+mn-lt"/>
            </a:endParaRPr>
          </a:p>
        </p:txBody>
      </p:sp>
      <p:grpSp>
        <p:nvGrpSpPr>
          <p:cNvPr id="2" name="目录组合"/>
          <p:cNvGrpSpPr/>
          <p:nvPr/>
        </p:nvGrpSpPr>
        <p:grpSpPr>
          <a:xfrm>
            <a:off x="4005839" y="899137"/>
            <a:ext cx="3257550" cy="923330"/>
            <a:chOff x="3308936" y="906759"/>
            <a:chExt cx="3257550" cy="923330"/>
          </a:xfrm>
        </p:grpSpPr>
        <p:sp>
          <p:nvSpPr>
            <p:cNvPr id="23" name="目录英文"/>
            <p:cNvSpPr txBox="1"/>
            <p:nvPr/>
          </p:nvSpPr>
          <p:spPr>
            <a:xfrm>
              <a:off x="3451810" y="906759"/>
              <a:ext cx="3114676" cy="923330"/>
            </a:xfrm>
            <a:prstGeom prst="rect">
              <a:avLst/>
            </a:prstGeom>
            <a:noFill/>
          </p:spPr>
          <p:txBody>
            <a:bodyPr wrap="square" rtlCol="0">
              <a:spAutoFit/>
            </a:bodyPr>
            <a:lstStyle/>
            <a:p>
              <a:pPr defTabSz="457200"/>
              <a:r>
                <a:rPr lang="en-US" altLang="zh-CN" sz="5400" dirty="0">
                  <a:solidFill>
                    <a:schemeClr val="bg1"/>
                  </a:solidFill>
                  <a:cs typeface="+mn-ea"/>
                  <a:sym typeface="+mn-lt"/>
                </a:rPr>
                <a:t>contents</a:t>
              </a:r>
              <a:endParaRPr lang="zh-CN" altLang="en-US" sz="5400" dirty="0">
                <a:solidFill>
                  <a:schemeClr val="bg1"/>
                </a:solidFill>
                <a:cs typeface="+mn-ea"/>
                <a:sym typeface="+mn-lt"/>
              </a:endParaRPr>
            </a:p>
          </p:txBody>
        </p:sp>
        <p:cxnSp>
          <p:nvCxnSpPr>
            <p:cNvPr id="4" name="点缀线段"/>
            <p:cNvCxnSpPr/>
            <p:nvPr/>
          </p:nvCxnSpPr>
          <p:spPr>
            <a:xfrm>
              <a:off x="3308936" y="958849"/>
              <a:ext cx="0" cy="8191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组合 1"/>
          <p:cNvGrpSpPr/>
          <p:nvPr/>
        </p:nvGrpSpPr>
        <p:grpSpPr>
          <a:xfrm>
            <a:off x="1525870" y="2066092"/>
            <a:ext cx="4909004" cy="633094"/>
            <a:chOff x="1479115" y="2669027"/>
            <a:chExt cx="4909004" cy="633094"/>
          </a:xfrm>
        </p:grpSpPr>
        <p:sp>
          <p:nvSpPr>
            <p:cNvPr id="38" name="基础扎实 / Strong Preparation"/>
            <p:cNvSpPr/>
            <p:nvPr/>
          </p:nvSpPr>
          <p:spPr>
            <a:xfrm>
              <a:off x="2263010" y="2669027"/>
              <a:ext cx="4125109" cy="584775"/>
            </a:xfrm>
            <a:prstGeom prst="rect">
              <a:avLst/>
            </a:prstGeom>
            <a:noFill/>
          </p:spPr>
          <p:txBody>
            <a:bodyPr wrap="square">
              <a:spAutoFit/>
            </a:bodyPr>
            <a:lstStyle/>
            <a:p>
              <a:pPr>
                <a:defRPr/>
              </a:pPr>
              <a:r>
                <a:rPr lang="en-US" altLang="zh-CN" sz="3200" b="1">
                  <a:solidFill>
                    <a:schemeClr val="accent1"/>
                  </a:solidFill>
                  <a:cs typeface="+mn-ea"/>
                  <a:sym typeface="+mn-lt"/>
                </a:rPr>
                <a:t>Introduction</a:t>
              </a:r>
              <a:endParaRPr lang="en-US" altLang="zh-CN" sz="1600" kern="100" dirty="0">
                <a:solidFill>
                  <a:prstClr val="black">
                    <a:lumMod val="65000"/>
                    <a:lumOff val="35000"/>
                  </a:prstClr>
                </a:solidFill>
                <a:cs typeface="+mn-ea"/>
                <a:sym typeface="+mn-lt"/>
              </a:endParaRPr>
            </a:p>
          </p:txBody>
        </p:sp>
        <p:sp>
          <p:nvSpPr>
            <p:cNvPr id="19" name="标题 1"/>
            <p:cNvSpPr/>
            <p:nvPr/>
          </p:nvSpPr>
          <p:spPr>
            <a:xfrm>
              <a:off x="1479115" y="2756351"/>
              <a:ext cx="545770" cy="545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zh-CN" altLang="en-US" sz="2400" dirty="0">
                <a:cs typeface="+mn-ea"/>
                <a:sym typeface="+mn-lt"/>
              </a:endParaRPr>
            </a:p>
          </p:txBody>
        </p:sp>
      </p:grpSp>
      <p:grpSp>
        <p:nvGrpSpPr>
          <p:cNvPr id="24" name="组合 2"/>
          <p:cNvGrpSpPr/>
          <p:nvPr/>
        </p:nvGrpSpPr>
        <p:grpSpPr>
          <a:xfrm>
            <a:off x="1525870" y="3071781"/>
            <a:ext cx="4909004" cy="584775"/>
            <a:chOff x="1479115" y="2736849"/>
            <a:chExt cx="4909004" cy="584775"/>
          </a:xfrm>
        </p:grpSpPr>
        <p:sp>
          <p:nvSpPr>
            <p:cNvPr id="26" name="工作踏实 / Diligent Effort"/>
            <p:cNvSpPr/>
            <p:nvPr/>
          </p:nvSpPr>
          <p:spPr>
            <a:xfrm>
              <a:off x="2263010" y="2736849"/>
              <a:ext cx="4125109" cy="584775"/>
            </a:xfrm>
            <a:prstGeom prst="rect">
              <a:avLst/>
            </a:prstGeom>
            <a:noFill/>
          </p:spPr>
          <p:txBody>
            <a:bodyPr wrap="square">
              <a:spAutoFit/>
            </a:bodyPr>
            <a:lstStyle/>
            <a:p>
              <a:pPr>
                <a:defRPr/>
              </a:pPr>
              <a:r>
                <a:rPr lang="en-US" altLang="zh-CN" sz="3200" b="1">
                  <a:solidFill>
                    <a:schemeClr val="accent1"/>
                  </a:solidFill>
                  <a:cs typeface="+mn-ea"/>
                  <a:sym typeface="+mn-lt"/>
                </a:rPr>
                <a:t>Project Network</a:t>
              </a:r>
              <a:endParaRPr lang="en-US" altLang="zh-CN" sz="1600" kern="100" dirty="0">
                <a:solidFill>
                  <a:prstClr val="black">
                    <a:lumMod val="65000"/>
                    <a:lumOff val="35000"/>
                  </a:prstClr>
                </a:solidFill>
                <a:cs typeface="+mn-ea"/>
                <a:sym typeface="+mn-lt"/>
              </a:endParaRPr>
            </a:p>
          </p:txBody>
        </p:sp>
        <p:sp>
          <p:nvSpPr>
            <p:cNvPr id="27" name="标题 2"/>
            <p:cNvSpPr/>
            <p:nvPr/>
          </p:nvSpPr>
          <p:spPr>
            <a:xfrm>
              <a:off x="1479115" y="2756351"/>
              <a:ext cx="545770" cy="545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02</a:t>
              </a:r>
              <a:endParaRPr lang="zh-CN" altLang="en-US" sz="2400" dirty="0">
                <a:cs typeface="+mn-ea"/>
                <a:sym typeface="+mn-lt"/>
              </a:endParaRPr>
            </a:p>
          </p:txBody>
        </p:sp>
      </p:grpSp>
      <p:grpSp>
        <p:nvGrpSpPr>
          <p:cNvPr id="34" name="组合 3"/>
          <p:cNvGrpSpPr/>
          <p:nvPr/>
        </p:nvGrpSpPr>
        <p:grpSpPr>
          <a:xfrm>
            <a:off x="1525870" y="4084788"/>
            <a:ext cx="4909004" cy="584775"/>
            <a:chOff x="1479115" y="2736849"/>
            <a:chExt cx="4909004" cy="584775"/>
          </a:xfrm>
        </p:grpSpPr>
        <p:sp>
          <p:nvSpPr>
            <p:cNvPr id="36" name="作风朴实 / Practical Attitude"/>
            <p:cNvSpPr/>
            <p:nvPr/>
          </p:nvSpPr>
          <p:spPr>
            <a:xfrm>
              <a:off x="2263010" y="2736849"/>
              <a:ext cx="4125109" cy="584775"/>
            </a:xfrm>
            <a:prstGeom prst="rect">
              <a:avLst/>
            </a:prstGeom>
            <a:noFill/>
          </p:spPr>
          <p:txBody>
            <a:bodyPr wrap="square">
              <a:spAutoFit/>
            </a:bodyPr>
            <a:lstStyle/>
            <a:p>
              <a:pPr>
                <a:defRPr/>
              </a:pPr>
              <a:r>
                <a:rPr lang="en-US" altLang="zh-CN" sz="3200" b="1" dirty="0">
                  <a:solidFill>
                    <a:schemeClr val="accent1"/>
                  </a:solidFill>
                  <a:cs typeface="+mn-ea"/>
                  <a:sym typeface="+mn-lt"/>
                </a:rPr>
                <a:t>Critical Path Method</a:t>
              </a:r>
              <a:endParaRPr lang="en-US" altLang="zh-CN" sz="1600" kern="100" dirty="0">
                <a:solidFill>
                  <a:prstClr val="black">
                    <a:lumMod val="65000"/>
                    <a:lumOff val="35000"/>
                  </a:prstClr>
                </a:solidFill>
                <a:cs typeface="+mn-ea"/>
                <a:sym typeface="+mn-lt"/>
              </a:endParaRPr>
            </a:p>
          </p:txBody>
        </p:sp>
        <p:sp>
          <p:nvSpPr>
            <p:cNvPr id="39" name="标题 3"/>
            <p:cNvSpPr/>
            <p:nvPr/>
          </p:nvSpPr>
          <p:spPr>
            <a:xfrm>
              <a:off x="1479115" y="2756351"/>
              <a:ext cx="545770" cy="545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03</a:t>
              </a:r>
              <a:endParaRPr lang="zh-CN" altLang="en-US" sz="2400" dirty="0">
                <a:cs typeface="+mn-ea"/>
                <a:sym typeface="+mn-lt"/>
              </a:endParaRPr>
            </a:p>
          </p:txBody>
        </p:sp>
      </p:grpSp>
      <p:grpSp>
        <p:nvGrpSpPr>
          <p:cNvPr id="40" name="组合 4"/>
          <p:cNvGrpSpPr/>
          <p:nvPr/>
        </p:nvGrpSpPr>
        <p:grpSpPr>
          <a:xfrm>
            <a:off x="1525870" y="5092875"/>
            <a:ext cx="9386172" cy="584775"/>
            <a:chOff x="1479115" y="2646973"/>
            <a:chExt cx="4586893" cy="724928"/>
          </a:xfrm>
        </p:grpSpPr>
        <p:sp>
          <p:nvSpPr>
            <p:cNvPr id="41" name="开拓创新 / Creative Innovation"/>
            <p:cNvSpPr/>
            <p:nvPr/>
          </p:nvSpPr>
          <p:spPr>
            <a:xfrm>
              <a:off x="1862194" y="2646973"/>
              <a:ext cx="4203814" cy="724928"/>
            </a:xfrm>
            <a:prstGeom prst="rect">
              <a:avLst/>
            </a:prstGeom>
            <a:noFill/>
          </p:spPr>
          <p:txBody>
            <a:bodyPr wrap="square">
              <a:spAutoFit/>
            </a:bodyPr>
            <a:lstStyle/>
            <a:p>
              <a:pPr>
                <a:defRPr/>
              </a:pPr>
              <a:r>
                <a:rPr lang="en-US" altLang="zh-CN" sz="3200" b="1" dirty="0">
                  <a:solidFill>
                    <a:schemeClr val="accent1"/>
                  </a:solidFill>
                  <a:cs typeface="+mn-ea"/>
                  <a:sym typeface="+mn-lt"/>
                </a:rPr>
                <a:t>Program Evaluation and Review Technique</a:t>
              </a:r>
              <a:endParaRPr lang="en-US" altLang="zh-CN" sz="1600" kern="100" dirty="0">
                <a:solidFill>
                  <a:prstClr val="black">
                    <a:lumMod val="65000"/>
                    <a:lumOff val="35000"/>
                  </a:prstClr>
                </a:solidFill>
                <a:cs typeface="+mn-ea"/>
                <a:sym typeface="+mn-lt"/>
              </a:endParaRPr>
            </a:p>
          </p:txBody>
        </p:sp>
        <p:sp>
          <p:nvSpPr>
            <p:cNvPr id="42" name="标题 4"/>
            <p:cNvSpPr/>
            <p:nvPr/>
          </p:nvSpPr>
          <p:spPr>
            <a:xfrm>
              <a:off x="1479115" y="2646973"/>
              <a:ext cx="266711" cy="655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04</a:t>
              </a:r>
              <a:endParaRPr lang="zh-CN" altLang="en-US" sz="2400" dirty="0">
                <a:cs typeface="+mn-ea"/>
                <a:sym typeface="+mn-lt"/>
              </a:endParaRPr>
            </a:p>
          </p:txBody>
        </p:sp>
      </p:grpSp>
      <p:pic>
        <p:nvPicPr>
          <p:cNvPr id="35" name="西北工业大学">
            <a:extLst>
              <a:ext uri="{FF2B5EF4-FFF2-40B4-BE49-F238E27FC236}">
                <a16:creationId xmlns:a16="http://schemas.microsoft.com/office/drawing/2014/main" id="{E8190F82-5323-440D-B4BE-4C90415A40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50548" y="1189374"/>
            <a:ext cx="1546127" cy="388933"/>
          </a:xfrm>
          <a:prstGeom prst="rect">
            <a:avLst/>
          </a:prstGeom>
        </p:spPr>
      </p:pic>
      <p:pic>
        <p:nvPicPr>
          <p:cNvPr id="43" name="校徽">
            <a:extLst>
              <a:ext uri="{FF2B5EF4-FFF2-40B4-BE49-F238E27FC236}">
                <a16:creationId xmlns:a16="http://schemas.microsoft.com/office/drawing/2014/main" id="{C0D5CA07-7741-4047-BCC2-F580ED1B3A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37505" y="1139149"/>
            <a:ext cx="490134" cy="489382"/>
          </a:xfrm>
          <a:prstGeom prst="rect">
            <a:avLst/>
          </a:prstGeom>
        </p:spPr>
      </p:pic>
      <p:grpSp>
        <p:nvGrpSpPr>
          <p:cNvPr id="21" name="组合 4"/>
          <p:cNvGrpSpPr/>
          <p:nvPr/>
        </p:nvGrpSpPr>
        <p:grpSpPr>
          <a:xfrm>
            <a:off x="1525870" y="6099688"/>
            <a:ext cx="4909004" cy="584775"/>
            <a:chOff x="1479115" y="2736849"/>
            <a:chExt cx="4909004" cy="584775"/>
          </a:xfrm>
        </p:grpSpPr>
        <p:sp>
          <p:nvSpPr>
            <p:cNvPr id="22" name="开拓创新 / Creative Innovation"/>
            <p:cNvSpPr/>
            <p:nvPr/>
          </p:nvSpPr>
          <p:spPr>
            <a:xfrm>
              <a:off x="2263010" y="2736849"/>
              <a:ext cx="4125109" cy="584775"/>
            </a:xfrm>
            <a:prstGeom prst="rect">
              <a:avLst/>
            </a:prstGeom>
            <a:noFill/>
          </p:spPr>
          <p:txBody>
            <a:bodyPr wrap="square">
              <a:spAutoFit/>
            </a:bodyPr>
            <a:lstStyle/>
            <a:p>
              <a:pPr>
                <a:defRPr/>
              </a:pPr>
              <a:r>
                <a:rPr lang="en-US" altLang="zh-CN" sz="3200" b="1">
                  <a:solidFill>
                    <a:schemeClr val="accent1"/>
                  </a:solidFill>
                  <a:cs typeface="+mn-ea"/>
                  <a:sym typeface="+mn-lt"/>
                </a:rPr>
                <a:t>Project Simulation</a:t>
              </a:r>
              <a:endParaRPr lang="en-US" altLang="zh-CN" sz="1600" kern="100" dirty="0">
                <a:solidFill>
                  <a:prstClr val="black">
                    <a:lumMod val="65000"/>
                    <a:lumOff val="35000"/>
                  </a:prstClr>
                </a:solidFill>
                <a:cs typeface="+mn-ea"/>
                <a:sym typeface="+mn-lt"/>
              </a:endParaRPr>
            </a:p>
          </p:txBody>
        </p:sp>
        <p:sp>
          <p:nvSpPr>
            <p:cNvPr id="25" name="标题 4"/>
            <p:cNvSpPr/>
            <p:nvPr/>
          </p:nvSpPr>
          <p:spPr>
            <a:xfrm>
              <a:off x="1479115" y="2756351"/>
              <a:ext cx="545770" cy="545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05</a:t>
              </a:r>
              <a:endParaRPr lang="zh-CN" altLang="en-US" sz="2400" dirty="0">
                <a:cs typeface="+mn-ea"/>
                <a:sym typeface="+mn-lt"/>
              </a:endParaRPr>
            </a:p>
          </p:txBody>
        </p:sp>
      </p:grpSp>
    </p:spTree>
    <p:extLst>
      <p:ext uri="{BB962C8B-B14F-4D97-AF65-F5344CB8AC3E}">
        <p14:creationId xmlns:p14="http://schemas.microsoft.com/office/powerpoint/2010/main" val="7014887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Critical Path Method——</a:t>
            </a:r>
            <a:r>
              <a:rPr lang="en-US" altLang="zh-CN" kern="0" dirty="0">
                <a:cs typeface="+mn-ea"/>
                <a:sym typeface="+mn-lt"/>
              </a:rPr>
              <a:t>AoN network</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18" name="文本框 17"/>
              <p:cNvSpPr txBox="1"/>
              <p:nvPr/>
            </p:nvSpPr>
            <p:spPr>
              <a:xfrm>
                <a:off x="342289" y="757057"/>
                <a:ext cx="11500902" cy="923330"/>
              </a:xfrm>
              <a:prstGeom prst="rect">
                <a:avLst/>
              </a:prstGeom>
              <a:noFill/>
            </p:spPr>
            <p:txBody>
              <a:bodyPr wrap="square" rtlCol="0">
                <a:spAutoFit/>
              </a:bodyPr>
              <a:lstStyle/>
              <a:p>
                <a:pPr algn="just">
                  <a:lnSpc>
                    <a:spcPct val="150000"/>
                  </a:lnSpc>
                </a:pPr>
                <a:r>
                  <a:rPr lang="en-US" altLang="zh-CN" dirty="0">
                    <a:latin typeface="方正姚体" panose="02010601030101010101" pitchFamily="2" charset="-122"/>
                    <a:ea typeface="方正姚体" panose="02010601030101010101" pitchFamily="2" charset="-122"/>
                  </a:rPr>
                  <a:t>Total Float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𝑻𝑭</m:t>
                        </m:r>
                      </m:e>
                      <m:sub>
                        <m:r>
                          <a:rPr lang="en-US" altLang="zh-CN" b="1" i="1">
                            <a:latin typeface="Cambria Math" panose="02040503050406030204" pitchFamily="18" charset="0"/>
                          </a:rPr>
                          <m:t>𝒊</m:t>
                        </m:r>
                      </m:sub>
                    </m:sSub>
                    <m:r>
                      <a:rPr lang="en-US" altLang="zh-CN" b="1" i="1" smtClean="0">
                        <a:latin typeface="Cambria Math" panose="02040503050406030204" pitchFamily="18" charset="0"/>
                      </a:rPr>
                      <m:t>)</m:t>
                    </m:r>
                  </m:oMath>
                </a14:m>
                <a:r>
                  <a:rPr lang="en-US" altLang="zh-CN" dirty="0">
                    <a:latin typeface="方正姚体" panose="02010601030101010101" pitchFamily="2" charset="-122"/>
                    <a:ea typeface="方正姚体" panose="02010601030101010101" pitchFamily="2" charset="-122"/>
                  </a:rPr>
                  <a:t>: the total slack denotes the allowable time delay of an activity without causing a </a:t>
                </a:r>
                <a:r>
                  <a:rPr lang="en-US" altLang="zh-CN" dirty="0">
                    <a:solidFill>
                      <a:srgbClr val="FF0000"/>
                    </a:solidFill>
                    <a:latin typeface="方正姚体" panose="02010601030101010101" pitchFamily="2" charset="-122"/>
                    <a:ea typeface="方正姚体" panose="02010601030101010101" pitchFamily="2" charset="-122"/>
                  </a:rPr>
                  <a:t>delay in the project</a:t>
                </a:r>
                <a:r>
                  <a:rPr lang="en-US" altLang="zh-CN" dirty="0">
                    <a:latin typeface="方正姚体" panose="02010601030101010101" pitchFamily="2" charset="-122"/>
                    <a:ea typeface="方正姚体" panose="02010601030101010101" pitchFamily="2" charset="-122"/>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𝑇𝐹</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𝐿𝑆</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𝐸𝑆</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𝐿𝐹</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𝐸𝐹</m:t>
                        </m:r>
                      </m:e>
                      <m:sub>
                        <m:r>
                          <a:rPr lang="en-US" altLang="zh-CN" i="1">
                            <a:latin typeface="Cambria Math" panose="02040503050406030204" pitchFamily="18" charset="0"/>
                          </a:rPr>
                          <m:t>𝑖</m:t>
                        </m:r>
                      </m:sub>
                    </m:sSub>
                  </m:oMath>
                </a14:m>
                <a:r>
                  <a:rPr lang="en-US" altLang="zh-CN" dirty="0">
                    <a:latin typeface="方正姚体" panose="02010601030101010101" pitchFamily="2" charset="-122"/>
                    <a:ea typeface="方正姚体" panose="02010601030101010101" pitchFamily="2" charset="-122"/>
                  </a:rPr>
                  <a:t>.</a:t>
                </a:r>
              </a:p>
            </p:txBody>
          </p:sp>
        </mc:Choice>
        <mc:Fallback xmlns="">
          <p:sp>
            <p:nvSpPr>
              <p:cNvPr id="18" name="文本框 17"/>
              <p:cNvSpPr txBox="1">
                <a:spLocks noRot="1" noChangeAspect="1" noMove="1" noResize="1" noEditPoints="1" noAdjustHandles="1" noChangeArrowheads="1" noChangeShapeType="1" noTextEdit="1"/>
              </p:cNvSpPr>
              <p:nvPr/>
            </p:nvSpPr>
            <p:spPr>
              <a:xfrm>
                <a:off x="342289" y="757057"/>
                <a:ext cx="11500902" cy="923330"/>
              </a:xfrm>
              <a:prstGeom prst="rect">
                <a:avLst/>
              </a:prstGeom>
              <a:blipFill>
                <a:blip r:embed="rId3"/>
                <a:stretch>
                  <a:fillRect l="-424"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76519" y="1534507"/>
                <a:ext cx="11466672" cy="956800"/>
              </a:xfrm>
              <a:prstGeom prst="rect">
                <a:avLst/>
              </a:prstGeom>
              <a:noFill/>
            </p:spPr>
            <p:txBody>
              <a:bodyPr wrap="square" rtlCol="0">
                <a:spAutoFit/>
              </a:bodyPr>
              <a:lstStyle/>
              <a:p>
                <a:pPr algn="just">
                  <a:lnSpc>
                    <a:spcPct val="150000"/>
                  </a:lnSpc>
                </a:pPr>
                <a:r>
                  <a:rPr lang="en-US" altLang="zh-CN" dirty="0">
                    <a:latin typeface="方正姚体" panose="02010601030101010101" pitchFamily="2" charset="-122"/>
                    <a:ea typeface="方正姚体" panose="02010601030101010101" pitchFamily="2" charset="-122"/>
                  </a:rPr>
                  <a:t>Free Float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𝑭𝑭</m:t>
                        </m:r>
                      </m:e>
                      <m:sub>
                        <m:r>
                          <a:rPr lang="en-US" altLang="zh-CN" b="1" i="1">
                            <a:latin typeface="Cambria Math" panose="02040503050406030204" pitchFamily="18" charset="0"/>
                          </a:rPr>
                          <m:t>𝒊</m:t>
                        </m:r>
                      </m:sub>
                    </m:sSub>
                    <m:r>
                      <a:rPr lang="en-US" altLang="zh-CN" b="1" i="1" smtClean="0">
                        <a:latin typeface="Cambria Math" panose="02040503050406030204" pitchFamily="18" charset="0"/>
                      </a:rPr>
                      <m:t>): </m:t>
                    </m:r>
                  </m:oMath>
                </a14:m>
                <a:r>
                  <a:rPr lang="en-US" altLang="zh-CN" dirty="0">
                    <a:latin typeface="方正姚体" panose="02010601030101010101" pitchFamily="2" charset="-122"/>
                    <a:ea typeface="方正姚体" panose="02010601030101010101" pitchFamily="2" charset="-122"/>
                  </a:rPr>
                  <a:t>the allowable delay in the activity finish time without </a:t>
                </a:r>
                <a:r>
                  <a:rPr lang="en-US" altLang="zh-CN" dirty="0">
                    <a:solidFill>
                      <a:srgbClr val="FF0000"/>
                    </a:solidFill>
                    <a:latin typeface="方正姚体" panose="02010601030101010101" pitchFamily="2" charset="-122"/>
                    <a:ea typeface="方正姚体" panose="02010601030101010101" pitchFamily="2" charset="-122"/>
                  </a:rPr>
                  <a:t>affecting the earliest possible start time of all immediate successors</a:t>
                </a:r>
                <a:r>
                  <a:rPr lang="en-US" altLang="zh-CN" dirty="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𝐹𝐹</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min</m:t>
                        </m:r>
                        <m:r>
                          <a:rPr lang="en-US" altLang="zh-CN" i="1">
                            <a:latin typeface="Cambria Math" panose="02040503050406030204" pitchFamily="18" charset="0"/>
                          </a:rPr>
                          <m:t> (</m:t>
                        </m:r>
                        <m:r>
                          <a:rPr lang="en-US" altLang="zh-CN" i="1">
                            <a:latin typeface="Cambria Math" panose="02040503050406030204" pitchFamily="18" charset="0"/>
                          </a:rPr>
                          <m:t>𝐸𝑆</m:t>
                        </m:r>
                      </m:e>
                      <m:sub>
                        <m:r>
                          <a:rPr lang="en-US" altLang="zh-CN" i="1">
                            <a:latin typeface="Cambria Math" panose="02040503050406030204" pitchFamily="18" charset="0"/>
                          </a:rPr>
                          <m:t>𝑗</m:t>
                        </m:r>
                      </m:sub>
                    </m:sSub>
                    <m:r>
                      <a:rPr lang="en-US" altLang="zh-CN" i="1">
                        <a:latin typeface="Cambria Math" panose="02040503050406030204" pitchFamily="18" charset="0"/>
                      </a:rPr>
                      <m:t>)</m:t>
                    </m:r>
                  </m:oMath>
                </a14:m>
                <a:r>
                  <a:rPr lang="en-US" altLang="zh-CN"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𝐸𝐹</m:t>
                        </m:r>
                      </m:e>
                      <m:sub>
                        <m:r>
                          <a:rPr lang="en-US" altLang="zh-CN" i="1">
                            <a:latin typeface="Cambria Math" panose="02040503050406030204" pitchFamily="18" charset="0"/>
                          </a:rPr>
                          <m:t>𝑖</m:t>
                        </m:r>
                      </m:sub>
                    </m:sSub>
                  </m:oMath>
                </a14:m>
                <a:r>
                  <a:rPr lang="en-US" altLang="zh-CN" dirty="0">
                    <a:latin typeface="方正姚体" panose="02010601030101010101" pitchFamily="2" charset="-122"/>
                    <a:ea typeface="方正姚体" panose="02010601030101010101" pitchFamily="2" charset="-122"/>
                  </a:rPr>
                  <a:t>, </a:t>
                </a:r>
                <a14:m>
                  <m:oMath xmlns:m="http://schemas.openxmlformats.org/officeDocument/2006/math">
                    <m:r>
                      <a:rPr lang="en-US" altLang="zh-CN" i="1">
                        <a:latin typeface="Cambria Math" panose="02040503050406030204" pitchFamily="18" charset="0"/>
                      </a:rPr>
                      <m:t>𝑗</m:t>
                    </m:r>
                  </m:oMath>
                </a14:m>
                <a:r>
                  <a:rPr lang="zh-CN" altLang="en-US" dirty="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is the immediate successor of activity </a:t>
                </a:r>
                <a14:m>
                  <m:oMath xmlns:m="http://schemas.openxmlformats.org/officeDocument/2006/math">
                    <m:r>
                      <a:rPr lang="en-US" altLang="zh-CN" i="1">
                        <a:latin typeface="Cambria Math" panose="02040503050406030204" pitchFamily="18" charset="0"/>
                      </a:rPr>
                      <m:t>𝑖</m:t>
                    </m:r>
                  </m:oMath>
                </a14:m>
                <a:r>
                  <a:rPr lang="en-US" altLang="zh-CN" dirty="0">
                    <a:latin typeface="方正姚体" panose="02010601030101010101" pitchFamily="2" charset="-122"/>
                    <a:ea typeface="方正姚体" panose="02010601030101010101" pitchFamily="2" charset="-122"/>
                  </a:rPr>
                  <a:t>.</a:t>
                </a:r>
              </a:p>
            </p:txBody>
          </p:sp>
        </mc:Choice>
        <mc:Fallback xmlns="">
          <p:sp>
            <p:nvSpPr>
              <p:cNvPr id="19" name="文本框 18"/>
              <p:cNvSpPr txBox="1">
                <a:spLocks noRot="1" noChangeAspect="1" noMove="1" noResize="1" noEditPoints="1" noAdjustHandles="1" noChangeArrowheads="1" noChangeShapeType="1" noTextEdit="1"/>
              </p:cNvSpPr>
              <p:nvPr/>
            </p:nvSpPr>
            <p:spPr>
              <a:xfrm>
                <a:off x="376519" y="1534507"/>
                <a:ext cx="11466672" cy="956800"/>
              </a:xfrm>
              <a:prstGeom prst="rect">
                <a:avLst/>
              </a:prstGeom>
              <a:blipFill>
                <a:blip r:embed="rId4"/>
                <a:stretch>
                  <a:fillRect l="-478" r="-425" b="-637"/>
                </a:stretch>
              </a:blipFill>
            </p:spPr>
            <p:txBody>
              <a:bodyPr/>
              <a:lstStyle/>
              <a:p>
                <a:r>
                  <a:rPr lang="zh-CN" altLang="en-US">
                    <a:noFill/>
                  </a:rPr>
                  <a:t> </a:t>
                </a:r>
              </a:p>
            </p:txBody>
          </p:sp>
        </mc:Fallback>
      </mc:AlternateContent>
      <p:graphicFrame>
        <p:nvGraphicFramePr>
          <p:cNvPr id="20" name="表格 19"/>
          <p:cNvGraphicFramePr>
            <a:graphicFrameLocks noGrp="1"/>
          </p:cNvGraphicFramePr>
          <p:nvPr>
            <p:extLst>
              <p:ext uri="{D42A27DB-BD31-4B8C-83A1-F6EECF244321}">
                <p14:modId xmlns:p14="http://schemas.microsoft.com/office/powerpoint/2010/main" val="1145687790"/>
              </p:ext>
            </p:extLst>
          </p:nvPr>
        </p:nvGraphicFramePr>
        <p:xfrm>
          <a:off x="1183352" y="4043429"/>
          <a:ext cx="1049457" cy="762000"/>
        </p:xfrm>
        <a:graphic>
          <a:graphicData uri="http://schemas.openxmlformats.org/drawingml/2006/table">
            <a:tbl>
              <a:tblPr firstRow="1" bandRow="1">
                <a:tableStyleId>{5940675A-B579-460E-94D1-54222C63F5DA}</a:tableStyleId>
              </a:tblPr>
              <a:tblGrid>
                <a:gridCol w="349819">
                  <a:extLst>
                    <a:ext uri="{9D8B030D-6E8A-4147-A177-3AD203B41FA5}">
                      <a16:colId xmlns:a16="http://schemas.microsoft.com/office/drawing/2014/main" val="1988824881"/>
                    </a:ext>
                  </a:extLst>
                </a:gridCol>
                <a:gridCol w="349819">
                  <a:extLst>
                    <a:ext uri="{9D8B030D-6E8A-4147-A177-3AD203B41FA5}">
                      <a16:colId xmlns:a16="http://schemas.microsoft.com/office/drawing/2014/main" val="2483685557"/>
                    </a:ext>
                  </a:extLst>
                </a:gridCol>
                <a:gridCol w="349819">
                  <a:extLst>
                    <a:ext uri="{9D8B030D-6E8A-4147-A177-3AD203B41FA5}">
                      <a16:colId xmlns:a16="http://schemas.microsoft.com/office/drawing/2014/main" val="233544934"/>
                    </a:ext>
                  </a:extLst>
                </a:gridCol>
              </a:tblGrid>
              <a:tr h="375920">
                <a:tc>
                  <a:txBody>
                    <a:bodyPr/>
                    <a:lstStyle/>
                    <a:p>
                      <a:pPr algn="ctr"/>
                      <a:r>
                        <a:rPr lang="en-US" altLang="zh-CN" sz="1900" dirty="0"/>
                        <a:t>0</a:t>
                      </a:r>
                      <a:endParaRPr lang="zh-CN" altLang="en-US" sz="1900" dirty="0"/>
                    </a:p>
                  </a:txBody>
                  <a:tcPr/>
                </a:tc>
                <a:tc>
                  <a:txBody>
                    <a:bodyPr/>
                    <a:lstStyle/>
                    <a:p>
                      <a:pPr algn="ctr"/>
                      <a:r>
                        <a:rPr lang="en-US" altLang="zh-CN" sz="1900" dirty="0"/>
                        <a:t>2</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0</a:t>
                      </a:r>
                      <a:endParaRPr lang="zh-CN" altLang="en-US" sz="1900" dirty="0"/>
                    </a:p>
                  </a:txBody>
                  <a:tcPr/>
                </a:tc>
                <a:tc>
                  <a:txBody>
                    <a:bodyPr/>
                    <a:lstStyle/>
                    <a:p>
                      <a:pPr algn="ctr"/>
                      <a:r>
                        <a:rPr lang="en-US" altLang="zh-CN" sz="1900" dirty="0"/>
                        <a:t>2</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4283553173"/>
              </p:ext>
            </p:extLst>
          </p:nvPr>
        </p:nvGraphicFramePr>
        <p:xfrm>
          <a:off x="3586976" y="2597051"/>
          <a:ext cx="1049457" cy="762000"/>
        </p:xfrm>
        <a:graphic>
          <a:graphicData uri="http://schemas.openxmlformats.org/drawingml/2006/table">
            <a:tbl>
              <a:tblPr firstRow="1" bandRow="1">
                <a:tableStyleId>{5940675A-B579-460E-94D1-54222C63F5DA}</a:tableStyleId>
              </a:tblPr>
              <a:tblGrid>
                <a:gridCol w="349819">
                  <a:extLst>
                    <a:ext uri="{9D8B030D-6E8A-4147-A177-3AD203B41FA5}">
                      <a16:colId xmlns:a16="http://schemas.microsoft.com/office/drawing/2014/main" val="1988824881"/>
                    </a:ext>
                  </a:extLst>
                </a:gridCol>
                <a:gridCol w="349819">
                  <a:extLst>
                    <a:ext uri="{9D8B030D-6E8A-4147-A177-3AD203B41FA5}">
                      <a16:colId xmlns:a16="http://schemas.microsoft.com/office/drawing/2014/main" val="2483685557"/>
                    </a:ext>
                  </a:extLst>
                </a:gridCol>
                <a:gridCol w="349819">
                  <a:extLst>
                    <a:ext uri="{9D8B030D-6E8A-4147-A177-3AD203B41FA5}">
                      <a16:colId xmlns:a16="http://schemas.microsoft.com/office/drawing/2014/main" val="2101579780"/>
                    </a:ext>
                  </a:extLst>
                </a:gridCol>
              </a:tblGrid>
              <a:tr h="375920">
                <a:tc>
                  <a:txBody>
                    <a:bodyPr/>
                    <a:lstStyle/>
                    <a:p>
                      <a:pPr algn="ctr"/>
                      <a:r>
                        <a:rPr lang="en-US" altLang="zh-CN" sz="1900" dirty="0"/>
                        <a:t>2</a:t>
                      </a:r>
                      <a:endParaRPr lang="zh-CN" altLang="en-US" sz="1900" dirty="0"/>
                    </a:p>
                  </a:txBody>
                  <a:tcPr/>
                </a:tc>
                <a:tc>
                  <a:txBody>
                    <a:bodyPr/>
                    <a:lstStyle/>
                    <a:p>
                      <a:pPr algn="ctr"/>
                      <a:r>
                        <a:rPr lang="en-US" altLang="zh-CN" sz="1900" dirty="0"/>
                        <a:t>5</a:t>
                      </a:r>
                      <a:endParaRPr lang="zh-CN" altLang="en-US" sz="1900" dirty="0"/>
                    </a:p>
                  </a:txBody>
                  <a:tcPr/>
                </a:tc>
                <a:tc>
                  <a:txBody>
                    <a:bodyPr/>
                    <a:lstStyle/>
                    <a:p>
                      <a:pPr algn="ctr"/>
                      <a:r>
                        <a:rPr lang="en-US" altLang="zh-CN" sz="1900" dirty="0"/>
                        <a:t>2</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4</a:t>
                      </a:r>
                      <a:endParaRPr lang="zh-CN" altLang="en-US" sz="1900" dirty="0"/>
                    </a:p>
                  </a:txBody>
                  <a:tcPr/>
                </a:tc>
                <a:tc>
                  <a:txBody>
                    <a:bodyPr/>
                    <a:lstStyle/>
                    <a:p>
                      <a:pPr algn="ctr"/>
                      <a:r>
                        <a:rPr lang="en-US" altLang="zh-CN" sz="1900" dirty="0"/>
                        <a:t>7</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563345928"/>
              </p:ext>
            </p:extLst>
          </p:nvPr>
        </p:nvGraphicFramePr>
        <p:xfrm>
          <a:off x="5074391" y="2597051"/>
          <a:ext cx="1337571" cy="762000"/>
        </p:xfrm>
        <a:graphic>
          <a:graphicData uri="http://schemas.openxmlformats.org/drawingml/2006/table">
            <a:tbl>
              <a:tblPr firstRow="1" bandRow="1">
                <a:tableStyleId>{5940675A-B579-460E-94D1-54222C63F5DA}</a:tableStyleId>
              </a:tblPr>
              <a:tblGrid>
                <a:gridCol w="445857">
                  <a:extLst>
                    <a:ext uri="{9D8B030D-6E8A-4147-A177-3AD203B41FA5}">
                      <a16:colId xmlns:a16="http://schemas.microsoft.com/office/drawing/2014/main" val="1988824881"/>
                    </a:ext>
                  </a:extLst>
                </a:gridCol>
                <a:gridCol w="445857">
                  <a:extLst>
                    <a:ext uri="{9D8B030D-6E8A-4147-A177-3AD203B41FA5}">
                      <a16:colId xmlns:a16="http://schemas.microsoft.com/office/drawing/2014/main" val="2483685557"/>
                    </a:ext>
                  </a:extLst>
                </a:gridCol>
                <a:gridCol w="445857">
                  <a:extLst>
                    <a:ext uri="{9D8B030D-6E8A-4147-A177-3AD203B41FA5}">
                      <a16:colId xmlns:a16="http://schemas.microsoft.com/office/drawing/2014/main" val="3986036748"/>
                    </a:ext>
                  </a:extLst>
                </a:gridCol>
              </a:tblGrid>
              <a:tr h="375920">
                <a:tc>
                  <a:txBody>
                    <a:bodyPr/>
                    <a:lstStyle/>
                    <a:p>
                      <a:pPr algn="ctr"/>
                      <a:r>
                        <a:rPr lang="en-US" altLang="zh-CN" sz="1900" dirty="0"/>
                        <a:t>5</a:t>
                      </a:r>
                      <a:endParaRPr lang="zh-CN" altLang="en-US" sz="1900" dirty="0"/>
                    </a:p>
                  </a:txBody>
                  <a:tcPr/>
                </a:tc>
                <a:tc>
                  <a:txBody>
                    <a:bodyPr/>
                    <a:lstStyle/>
                    <a:p>
                      <a:pPr algn="ctr"/>
                      <a:r>
                        <a:rPr lang="en-US" altLang="zh-CN" sz="1900" dirty="0"/>
                        <a:t>9</a:t>
                      </a:r>
                      <a:endParaRPr lang="zh-CN" altLang="en-US" sz="1900" dirty="0"/>
                    </a:p>
                  </a:txBody>
                  <a:tcPr/>
                </a:tc>
                <a:tc>
                  <a:txBody>
                    <a:bodyPr/>
                    <a:lstStyle/>
                    <a:p>
                      <a:pPr algn="ctr"/>
                      <a:r>
                        <a:rPr lang="en-US" altLang="zh-CN" sz="1900" dirty="0"/>
                        <a:t>2</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7</a:t>
                      </a:r>
                      <a:endParaRPr lang="zh-CN" altLang="en-US" sz="1900" dirty="0"/>
                    </a:p>
                  </a:txBody>
                  <a:tcPr/>
                </a:tc>
                <a:tc>
                  <a:txBody>
                    <a:bodyPr/>
                    <a:lstStyle/>
                    <a:p>
                      <a:pPr algn="ctr"/>
                      <a:r>
                        <a:rPr lang="en-US" altLang="zh-CN" sz="1900" dirty="0"/>
                        <a:t>11</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972295146"/>
              </p:ext>
            </p:extLst>
          </p:nvPr>
        </p:nvGraphicFramePr>
        <p:xfrm>
          <a:off x="6729061" y="2599871"/>
          <a:ext cx="1377885" cy="762000"/>
        </p:xfrm>
        <a:graphic>
          <a:graphicData uri="http://schemas.openxmlformats.org/drawingml/2006/table">
            <a:tbl>
              <a:tblPr firstRow="1" bandRow="1">
                <a:tableStyleId>{5940675A-B579-460E-94D1-54222C63F5DA}</a:tableStyleId>
              </a:tblPr>
              <a:tblGrid>
                <a:gridCol w="459295">
                  <a:extLst>
                    <a:ext uri="{9D8B030D-6E8A-4147-A177-3AD203B41FA5}">
                      <a16:colId xmlns:a16="http://schemas.microsoft.com/office/drawing/2014/main" val="1988824881"/>
                    </a:ext>
                  </a:extLst>
                </a:gridCol>
                <a:gridCol w="459295">
                  <a:extLst>
                    <a:ext uri="{9D8B030D-6E8A-4147-A177-3AD203B41FA5}">
                      <a16:colId xmlns:a16="http://schemas.microsoft.com/office/drawing/2014/main" val="2483685557"/>
                    </a:ext>
                  </a:extLst>
                </a:gridCol>
                <a:gridCol w="459295">
                  <a:extLst>
                    <a:ext uri="{9D8B030D-6E8A-4147-A177-3AD203B41FA5}">
                      <a16:colId xmlns:a16="http://schemas.microsoft.com/office/drawing/2014/main" val="1964541634"/>
                    </a:ext>
                  </a:extLst>
                </a:gridCol>
              </a:tblGrid>
              <a:tr h="375920">
                <a:tc>
                  <a:txBody>
                    <a:bodyPr/>
                    <a:lstStyle/>
                    <a:p>
                      <a:pPr algn="ctr"/>
                      <a:r>
                        <a:rPr lang="en-US" altLang="zh-CN" sz="1900" dirty="0"/>
                        <a:t>9</a:t>
                      </a:r>
                      <a:endParaRPr lang="zh-CN" altLang="en-US" sz="1900" dirty="0"/>
                    </a:p>
                  </a:txBody>
                  <a:tcPr/>
                </a:tc>
                <a:tc>
                  <a:txBody>
                    <a:bodyPr/>
                    <a:lstStyle/>
                    <a:p>
                      <a:pPr algn="ctr"/>
                      <a:r>
                        <a:rPr lang="en-US" altLang="zh-CN" sz="1900" dirty="0"/>
                        <a:t>15</a:t>
                      </a:r>
                      <a:endParaRPr lang="zh-CN" altLang="en-US" sz="1900" dirty="0"/>
                    </a:p>
                  </a:txBody>
                  <a:tcPr/>
                </a:tc>
                <a:tc>
                  <a:txBody>
                    <a:bodyPr/>
                    <a:lstStyle/>
                    <a:p>
                      <a:pPr algn="ctr"/>
                      <a:r>
                        <a:rPr lang="en-US" altLang="zh-CN" sz="1900" dirty="0"/>
                        <a:t>3</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12</a:t>
                      </a:r>
                      <a:endParaRPr lang="zh-CN" altLang="en-US" sz="1900" dirty="0"/>
                    </a:p>
                  </a:txBody>
                  <a:tcPr/>
                </a:tc>
                <a:tc>
                  <a:txBody>
                    <a:bodyPr/>
                    <a:lstStyle/>
                    <a:p>
                      <a:pPr algn="ctr"/>
                      <a:r>
                        <a:rPr lang="en-US" altLang="zh-CN" sz="1900" dirty="0"/>
                        <a:t>18</a:t>
                      </a:r>
                      <a:endParaRPr lang="zh-CN" altLang="en-US" sz="1900" dirty="0"/>
                    </a:p>
                  </a:txBody>
                  <a:tcPr/>
                </a:tc>
                <a:tc>
                  <a:txBody>
                    <a:bodyPr/>
                    <a:lstStyle/>
                    <a:p>
                      <a:pPr algn="ctr"/>
                      <a:r>
                        <a:rPr lang="en-US" altLang="zh-CN" sz="1900" dirty="0"/>
                        <a:t>3</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3034454227"/>
              </p:ext>
            </p:extLst>
          </p:nvPr>
        </p:nvGraphicFramePr>
        <p:xfrm>
          <a:off x="9044797" y="4043429"/>
          <a:ext cx="1381595" cy="762000"/>
        </p:xfrm>
        <a:graphic>
          <a:graphicData uri="http://schemas.openxmlformats.org/drawingml/2006/table">
            <a:tbl>
              <a:tblPr firstRow="1" bandRow="1">
                <a:tableStyleId>{5940675A-B579-460E-94D1-54222C63F5DA}</a:tableStyleId>
              </a:tblPr>
              <a:tblGrid>
                <a:gridCol w="507808">
                  <a:extLst>
                    <a:ext uri="{9D8B030D-6E8A-4147-A177-3AD203B41FA5}">
                      <a16:colId xmlns:a16="http://schemas.microsoft.com/office/drawing/2014/main" val="1988824881"/>
                    </a:ext>
                  </a:extLst>
                </a:gridCol>
                <a:gridCol w="507808">
                  <a:extLst>
                    <a:ext uri="{9D8B030D-6E8A-4147-A177-3AD203B41FA5}">
                      <a16:colId xmlns:a16="http://schemas.microsoft.com/office/drawing/2014/main" val="2483685557"/>
                    </a:ext>
                  </a:extLst>
                </a:gridCol>
                <a:gridCol w="365979">
                  <a:extLst>
                    <a:ext uri="{9D8B030D-6E8A-4147-A177-3AD203B41FA5}">
                      <a16:colId xmlns:a16="http://schemas.microsoft.com/office/drawing/2014/main" val="2753387440"/>
                    </a:ext>
                  </a:extLst>
                </a:gridCol>
              </a:tblGrid>
              <a:tr h="375920">
                <a:tc>
                  <a:txBody>
                    <a:bodyPr/>
                    <a:lstStyle/>
                    <a:p>
                      <a:pPr algn="ctr"/>
                      <a:r>
                        <a:rPr lang="en-US" altLang="zh-CN" sz="1900" dirty="0"/>
                        <a:t>18</a:t>
                      </a:r>
                      <a:endParaRPr lang="zh-CN" altLang="en-US" sz="1900" dirty="0"/>
                    </a:p>
                  </a:txBody>
                  <a:tcPr/>
                </a:tc>
                <a:tc>
                  <a:txBody>
                    <a:bodyPr/>
                    <a:lstStyle/>
                    <a:p>
                      <a:pPr algn="ctr"/>
                      <a:r>
                        <a:rPr lang="en-US" altLang="zh-CN" sz="1900" dirty="0"/>
                        <a:t>26</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18</a:t>
                      </a:r>
                      <a:endParaRPr lang="zh-CN" altLang="en-US" sz="1900" dirty="0"/>
                    </a:p>
                  </a:txBody>
                  <a:tcPr/>
                </a:tc>
                <a:tc>
                  <a:txBody>
                    <a:bodyPr/>
                    <a:lstStyle/>
                    <a:p>
                      <a:pPr algn="ctr"/>
                      <a:r>
                        <a:rPr lang="en-US" altLang="zh-CN" sz="1900" dirty="0"/>
                        <a:t>26</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2271334577"/>
              </p:ext>
            </p:extLst>
          </p:nvPr>
        </p:nvGraphicFramePr>
        <p:xfrm>
          <a:off x="6740939" y="5551533"/>
          <a:ext cx="1389031" cy="762000"/>
        </p:xfrm>
        <a:graphic>
          <a:graphicData uri="http://schemas.openxmlformats.org/drawingml/2006/table">
            <a:tbl>
              <a:tblPr firstRow="1" bandRow="1">
                <a:tableStyleId>{5940675A-B579-460E-94D1-54222C63F5DA}</a:tableStyleId>
              </a:tblPr>
              <a:tblGrid>
                <a:gridCol w="492748">
                  <a:extLst>
                    <a:ext uri="{9D8B030D-6E8A-4147-A177-3AD203B41FA5}">
                      <a16:colId xmlns:a16="http://schemas.microsoft.com/office/drawing/2014/main" val="1988824881"/>
                    </a:ext>
                  </a:extLst>
                </a:gridCol>
                <a:gridCol w="492748">
                  <a:extLst>
                    <a:ext uri="{9D8B030D-6E8A-4147-A177-3AD203B41FA5}">
                      <a16:colId xmlns:a16="http://schemas.microsoft.com/office/drawing/2014/main" val="2483685557"/>
                    </a:ext>
                  </a:extLst>
                </a:gridCol>
                <a:gridCol w="403535">
                  <a:extLst>
                    <a:ext uri="{9D8B030D-6E8A-4147-A177-3AD203B41FA5}">
                      <a16:colId xmlns:a16="http://schemas.microsoft.com/office/drawing/2014/main" val="3262204431"/>
                    </a:ext>
                  </a:extLst>
                </a:gridCol>
              </a:tblGrid>
              <a:tr h="375920">
                <a:tc>
                  <a:txBody>
                    <a:bodyPr/>
                    <a:lstStyle/>
                    <a:p>
                      <a:pPr algn="ctr"/>
                      <a:r>
                        <a:rPr lang="en-US" altLang="zh-CN" sz="1900" dirty="0"/>
                        <a:t>11</a:t>
                      </a:r>
                      <a:endParaRPr lang="zh-CN" altLang="en-US" sz="1900" dirty="0"/>
                    </a:p>
                  </a:txBody>
                  <a:tcPr/>
                </a:tc>
                <a:tc>
                  <a:txBody>
                    <a:bodyPr/>
                    <a:lstStyle/>
                    <a:p>
                      <a:pPr algn="ctr"/>
                      <a:r>
                        <a:rPr lang="en-US" altLang="zh-CN" sz="1900" dirty="0"/>
                        <a:t>18</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11</a:t>
                      </a:r>
                      <a:endParaRPr lang="zh-CN" altLang="en-US" sz="1900" dirty="0"/>
                    </a:p>
                  </a:txBody>
                  <a:tcPr/>
                </a:tc>
                <a:tc>
                  <a:txBody>
                    <a:bodyPr/>
                    <a:lstStyle/>
                    <a:p>
                      <a:pPr algn="ctr"/>
                      <a:r>
                        <a:rPr lang="en-US" altLang="zh-CN" sz="1900" dirty="0"/>
                        <a:t>18</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pic>
        <p:nvPicPr>
          <p:cNvPr id="35" name="图片 34"/>
          <p:cNvPicPr>
            <a:picLocks noChangeAspect="1"/>
          </p:cNvPicPr>
          <p:nvPr/>
        </p:nvPicPr>
        <p:blipFill>
          <a:blip r:embed="rId5"/>
          <a:stretch>
            <a:fillRect/>
          </a:stretch>
        </p:blipFill>
        <p:spPr>
          <a:xfrm>
            <a:off x="2304671" y="3440013"/>
            <a:ext cx="6668259" cy="2111520"/>
          </a:xfrm>
          <a:prstGeom prst="rect">
            <a:avLst/>
          </a:prstGeom>
        </p:spPr>
      </p:pic>
      <p:graphicFrame>
        <p:nvGraphicFramePr>
          <p:cNvPr id="36" name="表格 35"/>
          <p:cNvGraphicFramePr>
            <a:graphicFrameLocks noGrp="1"/>
          </p:cNvGraphicFramePr>
          <p:nvPr>
            <p:extLst>
              <p:ext uri="{D42A27DB-BD31-4B8C-83A1-F6EECF244321}">
                <p14:modId xmlns:p14="http://schemas.microsoft.com/office/powerpoint/2010/main" val="4194923477"/>
              </p:ext>
            </p:extLst>
          </p:nvPr>
        </p:nvGraphicFramePr>
        <p:xfrm>
          <a:off x="5140713" y="5551533"/>
          <a:ext cx="1271251" cy="762000"/>
        </p:xfrm>
        <a:graphic>
          <a:graphicData uri="http://schemas.openxmlformats.org/drawingml/2006/table">
            <a:tbl>
              <a:tblPr firstRow="1" bandRow="1">
                <a:tableStyleId>{5940675A-B579-460E-94D1-54222C63F5DA}</a:tableStyleId>
              </a:tblPr>
              <a:tblGrid>
                <a:gridCol w="359469">
                  <a:extLst>
                    <a:ext uri="{9D8B030D-6E8A-4147-A177-3AD203B41FA5}">
                      <a16:colId xmlns:a16="http://schemas.microsoft.com/office/drawing/2014/main" val="1988824881"/>
                    </a:ext>
                  </a:extLst>
                </a:gridCol>
                <a:gridCol w="455891">
                  <a:extLst>
                    <a:ext uri="{9D8B030D-6E8A-4147-A177-3AD203B41FA5}">
                      <a16:colId xmlns:a16="http://schemas.microsoft.com/office/drawing/2014/main" val="2483685557"/>
                    </a:ext>
                  </a:extLst>
                </a:gridCol>
                <a:gridCol w="455891">
                  <a:extLst>
                    <a:ext uri="{9D8B030D-6E8A-4147-A177-3AD203B41FA5}">
                      <a16:colId xmlns:a16="http://schemas.microsoft.com/office/drawing/2014/main" val="3452707048"/>
                    </a:ext>
                  </a:extLst>
                </a:gridCol>
              </a:tblGrid>
              <a:tr h="375920">
                <a:tc>
                  <a:txBody>
                    <a:bodyPr/>
                    <a:lstStyle/>
                    <a:p>
                      <a:pPr algn="ctr"/>
                      <a:r>
                        <a:rPr lang="en-US" altLang="zh-CN" sz="1900" dirty="0"/>
                        <a:t>7</a:t>
                      </a:r>
                      <a:endParaRPr lang="zh-CN" altLang="en-US" sz="1900" dirty="0"/>
                    </a:p>
                  </a:txBody>
                  <a:tcPr/>
                </a:tc>
                <a:tc>
                  <a:txBody>
                    <a:bodyPr/>
                    <a:lstStyle/>
                    <a:p>
                      <a:pPr algn="ctr"/>
                      <a:r>
                        <a:rPr lang="en-US" altLang="zh-CN" sz="1900" dirty="0"/>
                        <a:t>11</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7</a:t>
                      </a:r>
                      <a:endParaRPr lang="zh-CN" altLang="en-US" sz="1900" dirty="0"/>
                    </a:p>
                  </a:txBody>
                  <a:tcPr/>
                </a:tc>
                <a:tc>
                  <a:txBody>
                    <a:bodyPr/>
                    <a:lstStyle/>
                    <a:p>
                      <a:pPr algn="ctr"/>
                      <a:r>
                        <a:rPr lang="en-US" altLang="zh-CN" sz="1900" dirty="0"/>
                        <a:t>11</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2422533367"/>
              </p:ext>
            </p:extLst>
          </p:nvPr>
        </p:nvGraphicFramePr>
        <p:xfrm>
          <a:off x="3574415" y="5551533"/>
          <a:ext cx="1049457" cy="762000"/>
        </p:xfrm>
        <a:graphic>
          <a:graphicData uri="http://schemas.openxmlformats.org/drawingml/2006/table">
            <a:tbl>
              <a:tblPr firstRow="1" bandRow="1">
                <a:tableStyleId>{5940675A-B579-460E-94D1-54222C63F5DA}</a:tableStyleId>
              </a:tblPr>
              <a:tblGrid>
                <a:gridCol w="349819">
                  <a:extLst>
                    <a:ext uri="{9D8B030D-6E8A-4147-A177-3AD203B41FA5}">
                      <a16:colId xmlns:a16="http://schemas.microsoft.com/office/drawing/2014/main" val="1988824881"/>
                    </a:ext>
                  </a:extLst>
                </a:gridCol>
                <a:gridCol w="349819">
                  <a:extLst>
                    <a:ext uri="{9D8B030D-6E8A-4147-A177-3AD203B41FA5}">
                      <a16:colId xmlns:a16="http://schemas.microsoft.com/office/drawing/2014/main" val="2483685557"/>
                    </a:ext>
                  </a:extLst>
                </a:gridCol>
                <a:gridCol w="349819">
                  <a:extLst>
                    <a:ext uri="{9D8B030D-6E8A-4147-A177-3AD203B41FA5}">
                      <a16:colId xmlns:a16="http://schemas.microsoft.com/office/drawing/2014/main" val="1171345392"/>
                    </a:ext>
                  </a:extLst>
                </a:gridCol>
              </a:tblGrid>
              <a:tr h="375920">
                <a:tc>
                  <a:txBody>
                    <a:bodyPr/>
                    <a:lstStyle/>
                    <a:p>
                      <a:pPr algn="ctr"/>
                      <a:r>
                        <a:rPr lang="en-US" altLang="zh-CN" sz="1900" dirty="0"/>
                        <a:t>2</a:t>
                      </a:r>
                      <a:endParaRPr lang="zh-CN" altLang="en-US" sz="1900" dirty="0"/>
                    </a:p>
                  </a:txBody>
                  <a:tcPr/>
                </a:tc>
                <a:tc>
                  <a:txBody>
                    <a:bodyPr/>
                    <a:lstStyle/>
                    <a:p>
                      <a:pPr algn="ctr"/>
                      <a:r>
                        <a:rPr lang="en-US" altLang="zh-CN" sz="1900" dirty="0"/>
                        <a:t>7</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2</a:t>
                      </a:r>
                      <a:endParaRPr lang="zh-CN" altLang="en-US" sz="1900" dirty="0"/>
                    </a:p>
                  </a:txBody>
                  <a:tcPr/>
                </a:tc>
                <a:tc>
                  <a:txBody>
                    <a:bodyPr/>
                    <a:lstStyle/>
                    <a:p>
                      <a:pPr algn="ctr"/>
                      <a:r>
                        <a:rPr lang="en-US" altLang="zh-CN" sz="1900" dirty="0"/>
                        <a:t>7</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mc:AlternateContent xmlns:mc="http://schemas.openxmlformats.org/markup-compatibility/2006" xmlns:a14="http://schemas.microsoft.com/office/drawing/2010/main">
        <mc:Choice Requires="a14">
          <p:graphicFrame>
            <p:nvGraphicFramePr>
              <p:cNvPr id="38" name="表格 37"/>
              <p:cNvGraphicFramePr>
                <a:graphicFrameLocks noGrp="1"/>
              </p:cNvGraphicFramePr>
              <p:nvPr>
                <p:extLst>
                  <p:ext uri="{D42A27DB-BD31-4B8C-83A1-F6EECF244321}">
                    <p14:modId xmlns:p14="http://schemas.microsoft.com/office/powerpoint/2010/main" val="3943303632"/>
                  </p:ext>
                </p:extLst>
              </p:nvPr>
            </p:nvGraphicFramePr>
            <p:xfrm>
              <a:off x="9301191" y="530397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𝑇𝐹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2387134703"/>
                      </a:ext>
                    </a:extLst>
                  </a:tr>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𝐹𝐹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522976576"/>
                      </a:ext>
                    </a:extLst>
                  </a:tr>
                </a:tbl>
              </a:graphicData>
            </a:graphic>
          </p:graphicFrame>
        </mc:Choice>
        <mc:Fallback xmlns="">
          <p:graphicFrame>
            <p:nvGraphicFramePr>
              <p:cNvPr id="38" name="表格 37"/>
              <p:cNvGraphicFramePr>
                <a:graphicFrameLocks noGrp="1"/>
              </p:cNvGraphicFramePr>
              <p:nvPr>
                <p:extLst>
                  <p:ext uri="{D42A27DB-BD31-4B8C-83A1-F6EECF244321}">
                    <p14:modId xmlns:p14="http://schemas.microsoft.com/office/powerpoint/2010/main" val="3943303632"/>
                  </p:ext>
                </p:extLst>
              </p:nvPr>
            </p:nvGraphicFramePr>
            <p:xfrm>
              <a:off x="9301191" y="530397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6"/>
                          <a:stretch>
                            <a:fillRect l="-1316" t="-1587" r="-201316" b="-103175"/>
                          </a:stretch>
                        </a:blipFill>
                      </a:tcPr>
                    </a:tc>
                    <a:tc>
                      <a:txBody>
                        <a:bodyPr/>
                        <a:lstStyle/>
                        <a:p>
                          <a:endParaRPr lang="zh-CN"/>
                        </a:p>
                      </a:txBody>
                      <a:tcPr>
                        <a:blipFill>
                          <a:blip r:embed="rId6"/>
                          <a:stretch>
                            <a:fillRect l="-102667" t="-1587" r="-104000" b="-103175"/>
                          </a:stretch>
                        </a:blipFill>
                      </a:tcPr>
                    </a:tc>
                    <a:tc>
                      <a:txBody>
                        <a:bodyPr/>
                        <a:lstStyle/>
                        <a:p>
                          <a:endParaRPr lang="zh-CN"/>
                        </a:p>
                      </a:txBody>
                      <a:tcPr>
                        <a:blipFill>
                          <a:blip r:embed="rId6"/>
                          <a:stretch>
                            <a:fillRect l="-200000" t="-1587" r="-2632" b="-103175"/>
                          </a:stretch>
                        </a:blipFill>
                      </a:tcPr>
                    </a:tc>
                    <a:extLst>
                      <a:ext uri="{0D108BD9-81ED-4DB2-BD59-A6C34878D82A}">
                        <a16:rowId xmlns:a16="http://schemas.microsoft.com/office/drawing/2014/main" val="2387134703"/>
                      </a:ext>
                    </a:extLst>
                  </a:tr>
                  <a:tr h="381000">
                    <a:tc>
                      <a:txBody>
                        <a:bodyPr/>
                        <a:lstStyle/>
                        <a:p>
                          <a:endParaRPr lang="zh-CN"/>
                        </a:p>
                      </a:txBody>
                      <a:tcPr>
                        <a:blipFill>
                          <a:blip r:embed="rId6"/>
                          <a:stretch>
                            <a:fillRect l="-1316" t="-101587" r="-201316" b="-3175"/>
                          </a:stretch>
                        </a:blipFill>
                      </a:tcPr>
                    </a:tc>
                    <a:tc>
                      <a:txBody>
                        <a:bodyPr/>
                        <a:lstStyle/>
                        <a:p>
                          <a:endParaRPr lang="zh-CN"/>
                        </a:p>
                      </a:txBody>
                      <a:tcPr>
                        <a:blipFill>
                          <a:blip r:embed="rId6"/>
                          <a:stretch>
                            <a:fillRect l="-102667" t="-101587" r="-104000" b="-3175"/>
                          </a:stretch>
                        </a:blipFill>
                      </a:tcPr>
                    </a:tc>
                    <a:tc>
                      <a:txBody>
                        <a:bodyPr/>
                        <a:lstStyle/>
                        <a:p>
                          <a:endParaRPr lang="zh-CN"/>
                        </a:p>
                      </a:txBody>
                      <a:tcPr>
                        <a:blipFill>
                          <a:blip r:embed="rId6"/>
                          <a:stretch>
                            <a:fillRect l="-200000" t="-101587" r="-2632" b="-3175"/>
                          </a:stretch>
                        </a:blipFill>
                      </a:tcPr>
                    </a:tc>
                    <a:extLst>
                      <a:ext uri="{0D108BD9-81ED-4DB2-BD59-A6C34878D82A}">
                        <a16:rowId xmlns:a16="http://schemas.microsoft.com/office/drawing/2014/main" val="522976576"/>
                      </a:ext>
                    </a:extLst>
                  </a:tr>
                </a:tbl>
              </a:graphicData>
            </a:graphic>
          </p:graphicFrame>
        </mc:Fallback>
      </mc:AlternateContent>
      <p:sp>
        <p:nvSpPr>
          <p:cNvPr id="39" name="文本框 38"/>
          <p:cNvSpPr txBox="1"/>
          <p:nvPr/>
        </p:nvSpPr>
        <p:spPr>
          <a:xfrm>
            <a:off x="4996897" y="6415320"/>
            <a:ext cx="2225916" cy="369332"/>
          </a:xfrm>
          <a:prstGeom prst="rect">
            <a:avLst/>
          </a:prstGeom>
          <a:noFill/>
        </p:spPr>
        <p:txBody>
          <a:bodyPr wrap="square" rtlCol="0">
            <a:spAutoFit/>
          </a:bodyPr>
          <a:lstStyle/>
          <a:p>
            <a:r>
              <a:rPr lang="en-US" altLang="zh-CN" dirty="0" err="1">
                <a:latin typeface="方正姚体" panose="02010601030101010101" pitchFamily="2" charset="-122"/>
                <a:ea typeface="方正姚体" panose="02010601030101010101" pitchFamily="2" charset="-122"/>
              </a:rPr>
              <a:t>AoN</a:t>
            </a:r>
            <a:r>
              <a:rPr lang="en-US" altLang="zh-CN" dirty="0">
                <a:latin typeface="方正姚体" panose="02010601030101010101" pitchFamily="2" charset="-122"/>
                <a:ea typeface="方正姚体" panose="02010601030101010101" pitchFamily="2" charset="-122"/>
              </a:rPr>
              <a:t> project network</a:t>
            </a:r>
            <a:endParaRPr lang="zh-CN" altLang="en-US"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48903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Critical Path </a:t>
            </a:r>
            <a:r>
              <a:rPr lang="en-US" altLang="zh-CN" kern="0" dirty="0" smtClean="0">
                <a:latin typeface="+mn-lt"/>
                <a:ea typeface="+mn-ea"/>
                <a:cs typeface="+mn-ea"/>
                <a:sym typeface="+mn-lt"/>
              </a:rPr>
              <a:t>Method</a:t>
            </a:r>
            <a:r>
              <a:rPr lang="en-US" altLang="zh-CN" kern="0" dirty="0" smtClean="0">
                <a:cs typeface="+mn-ea"/>
                <a:sym typeface="+mn-lt"/>
              </a:rPr>
              <a:t>——</a:t>
            </a:r>
            <a:r>
              <a:rPr lang="en-US" altLang="zh-CN" kern="0" dirty="0">
                <a:cs typeface="+mn-ea"/>
                <a:sym typeface="+mn-lt"/>
              </a:rPr>
              <a:t>AoN network</a:t>
            </a:r>
            <a:endParaRPr lang="zh-CN" altLang="en-US" dirty="0">
              <a:latin typeface="+mn-lt"/>
              <a:ea typeface="+mn-ea"/>
              <a:cs typeface="+mn-ea"/>
              <a:sym typeface="+mn-lt"/>
            </a:endParaRPr>
          </a:p>
        </p:txBody>
      </p:sp>
      <p:graphicFrame>
        <p:nvGraphicFramePr>
          <p:cNvPr id="16" name="表格 15"/>
          <p:cNvGraphicFramePr>
            <a:graphicFrameLocks noGrp="1"/>
          </p:cNvGraphicFramePr>
          <p:nvPr>
            <p:extLst>
              <p:ext uri="{D42A27DB-BD31-4B8C-83A1-F6EECF244321}">
                <p14:modId xmlns:p14="http://schemas.microsoft.com/office/powerpoint/2010/main" val="1657347132"/>
              </p:ext>
            </p:extLst>
          </p:nvPr>
        </p:nvGraphicFramePr>
        <p:xfrm>
          <a:off x="1246989" y="3786947"/>
          <a:ext cx="1049457" cy="762000"/>
        </p:xfrm>
        <a:graphic>
          <a:graphicData uri="http://schemas.openxmlformats.org/drawingml/2006/table">
            <a:tbl>
              <a:tblPr firstRow="1" bandRow="1">
                <a:tableStyleId>{5940675A-B579-460E-94D1-54222C63F5DA}</a:tableStyleId>
              </a:tblPr>
              <a:tblGrid>
                <a:gridCol w="349819">
                  <a:extLst>
                    <a:ext uri="{9D8B030D-6E8A-4147-A177-3AD203B41FA5}">
                      <a16:colId xmlns:a16="http://schemas.microsoft.com/office/drawing/2014/main" val="1988824881"/>
                    </a:ext>
                  </a:extLst>
                </a:gridCol>
                <a:gridCol w="349819">
                  <a:extLst>
                    <a:ext uri="{9D8B030D-6E8A-4147-A177-3AD203B41FA5}">
                      <a16:colId xmlns:a16="http://schemas.microsoft.com/office/drawing/2014/main" val="2483685557"/>
                    </a:ext>
                  </a:extLst>
                </a:gridCol>
                <a:gridCol w="349819">
                  <a:extLst>
                    <a:ext uri="{9D8B030D-6E8A-4147-A177-3AD203B41FA5}">
                      <a16:colId xmlns:a16="http://schemas.microsoft.com/office/drawing/2014/main" val="233544934"/>
                    </a:ext>
                  </a:extLst>
                </a:gridCol>
              </a:tblGrid>
              <a:tr h="375920">
                <a:tc>
                  <a:txBody>
                    <a:bodyPr/>
                    <a:lstStyle/>
                    <a:p>
                      <a:pPr algn="ctr"/>
                      <a:r>
                        <a:rPr lang="en-US" altLang="zh-CN" sz="1900" dirty="0"/>
                        <a:t>0</a:t>
                      </a:r>
                      <a:endParaRPr lang="zh-CN" altLang="en-US" sz="1900" dirty="0"/>
                    </a:p>
                  </a:txBody>
                  <a:tcPr/>
                </a:tc>
                <a:tc>
                  <a:txBody>
                    <a:bodyPr/>
                    <a:lstStyle/>
                    <a:p>
                      <a:pPr algn="ctr"/>
                      <a:r>
                        <a:rPr lang="en-US" altLang="zh-CN" sz="1900" dirty="0"/>
                        <a:t>2</a:t>
                      </a:r>
                      <a:endParaRPr lang="zh-CN" altLang="en-US" sz="1900" dirty="0"/>
                    </a:p>
                  </a:txBody>
                  <a:tcPr/>
                </a:tc>
                <a:tc>
                  <a:txBody>
                    <a:bodyPr/>
                    <a:lstStyle/>
                    <a:p>
                      <a:pPr algn="ctr"/>
                      <a:r>
                        <a:rPr lang="en-US" altLang="zh-CN" sz="1900" dirty="0">
                          <a:solidFill>
                            <a:srgbClr val="FF0000"/>
                          </a:solidFill>
                        </a:rPr>
                        <a:t>0</a:t>
                      </a:r>
                      <a:endParaRPr lang="zh-CN" altLang="en-US" sz="1900" dirty="0">
                        <a:solidFill>
                          <a:srgbClr val="FF0000"/>
                        </a:solidFill>
                      </a:endParaRPr>
                    </a:p>
                  </a:txBody>
                  <a:tcPr/>
                </a:tc>
                <a:extLst>
                  <a:ext uri="{0D108BD9-81ED-4DB2-BD59-A6C34878D82A}">
                    <a16:rowId xmlns:a16="http://schemas.microsoft.com/office/drawing/2014/main" val="2387134703"/>
                  </a:ext>
                </a:extLst>
              </a:tr>
              <a:tr h="375920">
                <a:tc>
                  <a:txBody>
                    <a:bodyPr/>
                    <a:lstStyle/>
                    <a:p>
                      <a:pPr algn="ctr"/>
                      <a:r>
                        <a:rPr lang="en-US" altLang="zh-CN" sz="1900" dirty="0"/>
                        <a:t>0</a:t>
                      </a:r>
                      <a:endParaRPr lang="zh-CN" altLang="en-US" sz="1900" dirty="0"/>
                    </a:p>
                  </a:txBody>
                  <a:tcPr/>
                </a:tc>
                <a:tc>
                  <a:txBody>
                    <a:bodyPr/>
                    <a:lstStyle/>
                    <a:p>
                      <a:pPr algn="ctr"/>
                      <a:r>
                        <a:rPr lang="en-US" altLang="zh-CN" sz="1900" dirty="0"/>
                        <a:t>2</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268629795"/>
              </p:ext>
            </p:extLst>
          </p:nvPr>
        </p:nvGraphicFramePr>
        <p:xfrm>
          <a:off x="3586976" y="2340575"/>
          <a:ext cx="1049457" cy="762000"/>
        </p:xfrm>
        <a:graphic>
          <a:graphicData uri="http://schemas.openxmlformats.org/drawingml/2006/table">
            <a:tbl>
              <a:tblPr firstRow="1" bandRow="1">
                <a:tableStyleId>{5940675A-B579-460E-94D1-54222C63F5DA}</a:tableStyleId>
              </a:tblPr>
              <a:tblGrid>
                <a:gridCol w="349819">
                  <a:extLst>
                    <a:ext uri="{9D8B030D-6E8A-4147-A177-3AD203B41FA5}">
                      <a16:colId xmlns:a16="http://schemas.microsoft.com/office/drawing/2014/main" val="1988824881"/>
                    </a:ext>
                  </a:extLst>
                </a:gridCol>
                <a:gridCol w="349819">
                  <a:extLst>
                    <a:ext uri="{9D8B030D-6E8A-4147-A177-3AD203B41FA5}">
                      <a16:colId xmlns:a16="http://schemas.microsoft.com/office/drawing/2014/main" val="2483685557"/>
                    </a:ext>
                  </a:extLst>
                </a:gridCol>
                <a:gridCol w="349819">
                  <a:extLst>
                    <a:ext uri="{9D8B030D-6E8A-4147-A177-3AD203B41FA5}">
                      <a16:colId xmlns:a16="http://schemas.microsoft.com/office/drawing/2014/main" val="2101579780"/>
                    </a:ext>
                  </a:extLst>
                </a:gridCol>
              </a:tblGrid>
              <a:tr h="375920">
                <a:tc>
                  <a:txBody>
                    <a:bodyPr/>
                    <a:lstStyle/>
                    <a:p>
                      <a:pPr algn="ctr"/>
                      <a:r>
                        <a:rPr lang="en-US" altLang="zh-CN" sz="1900" dirty="0"/>
                        <a:t>2</a:t>
                      </a:r>
                      <a:endParaRPr lang="zh-CN" altLang="en-US" sz="1900" dirty="0"/>
                    </a:p>
                  </a:txBody>
                  <a:tcPr/>
                </a:tc>
                <a:tc>
                  <a:txBody>
                    <a:bodyPr/>
                    <a:lstStyle/>
                    <a:p>
                      <a:pPr algn="ctr"/>
                      <a:r>
                        <a:rPr lang="en-US" altLang="zh-CN" sz="1900" dirty="0"/>
                        <a:t>5</a:t>
                      </a:r>
                      <a:endParaRPr lang="zh-CN" altLang="en-US" sz="1900" dirty="0"/>
                    </a:p>
                  </a:txBody>
                  <a:tcPr/>
                </a:tc>
                <a:tc>
                  <a:txBody>
                    <a:bodyPr/>
                    <a:lstStyle/>
                    <a:p>
                      <a:pPr algn="ctr"/>
                      <a:r>
                        <a:rPr lang="en-US" altLang="zh-CN" sz="1900" dirty="0"/>
                        <a:t>2</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4</a:t>
                      </a:r>
                      <a:endParaRPr lang="zh-CN" altLang="en-US" sz="1900" dirty="0"/>
                    </a:p>
                  </a:txBody>
                  <a:tcPr/>
                </a:tc>
                <a:tc>
                  <a:txBody>
                    <a:bodyPr/>
                    <a:lstStyle/>
                    <a:p>
                      <a:pPr algn="ctr"/>
                      <a:r>
                        <a:rPr lang="en-US" altLang="zh-CN" sz="1900" dirty="0"/>
                        <a:t>7</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98781294"/>
              </p:ext>
            </p:extLst>
          </p:nvPr>
        </p:nvGraphicFramePr>
        <p:xfrm>
          <a:off x="5074391" y="2340575"/>
          <a:ext cx="1337571" cy="762000"/>
        </p:xfrm>
        <a:graphic>
          <a:graphicData uri="http://schemas.openxmlformats.org/drawingml/2006/table">
            <a:tbl>
              <a:tblPr firstRow="1" bandRow="1">
                <a:tableStyleId>{5940675A-B579-460E-94D1-54222C63F5DA}</a:tableStyleId>
              </a:tblPr>
              <a:tblGrid>
                <a:gridCol w="445857">
                  <a:extLst>
                    <a:ext uri="{9D8B030D-6E8A-4147-A177-3AD203B41FA5}">
                      <a16:colId xmlns:a16="http://schemas.microsoft.com/office/drawing/2014/main" val="1988824881"/>
                    </a:ext>
                  </a:extLst>
                </a:gridCol>
                <a:gridCol w="445857">
                  <a:extLst>
                    <a:ext uri="{9D8B030D-6E8A-4147-A177-3AD203B41FA5}">
                      <a16:colId xmlns:a16="http://schemas.microsoft.com/office/drawing/2014/main" val="2483685557"/>
                    </a:ext>
                  </a:extLst>
                </a:gridCol>
                <a:gridCol w="445857">
                  <a:extLst>
                    <a:ext uri="{9D8B030D-6E8A-4147-A177-3AD203B41FA5}">
                      <a16:colId xmlns:a16="http://schemas.microsoft.com/office/drawing/2014/main" val="3986036748"/>
                    </a:ext>
                  </a:extLst>
                </a:gridCol>
              </a:tblGrid>
              <a:tr h="375920">
                <a:tc>
                  <a:txBody>
                    <a:bodyPr/>
                    <a:lstStyle/>
                    <a:p>
                      <a:pPr algn="ctr"/>
                      <a:r>
                        <a:rPr lang="en-US" altLang="zh-CN" sz="1900" dirty="0"/>
                        <a:t>5</a:t>
                      </a:r>
                      <a:endParaRPr lang="zh-CN" altLang="en-US" sz="1900" dirty="0"/>
                    </a:p>
                  </a:txBody>
                  <a:tcPr/>
                </a:tc>
                <a:tc>
                  <a:txBody>
                    <a:bodyPr/>
                    <a:lstStyle/>
                    <a:p>
                      <a:pPr algn="ctr"/>
                      <a:r>
                        <a:rPr lang="en-US" altLang="zh-CN" sz="1900" dirty="0"/>
                        <a:t>9</a:t>
                      </a:r>
                      <a:endParaRPr lang="zh-CN" altLang="en-US" sz="1900" dirty="0"/>
                    </a:p>
                  </a:txBody>
                  <a:tcPr/>
                </a:tc>
                <a:tc>
                  <a:txBody>
                    <a:bodyPr/>
                    <a:lstStyle/>
                    <a:p>
                      <a:pPr algn="ctr"/>
                      <a:r>
                        <a:rPr lang="en-US" altLang="zh-CN" sz="1900" dirty="0"/>
                        <a:t>2</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7</a:t>
                      </a:r>
                      <a:endParaRPr lang="zh-CN" altLang="en-US" sz="1900" dirty="0"/>
                    </a:p>
                  </a:txBody>
                  <a:tcPr/>
                </a:tc>
                <a:tc>
                  <a:txBody>
                    <a:bodyPr/>
                    <a:lstStyle/>
                    <a:p>
                      <a:pPr algn="ctr"/>
                      <a:r>
                        <a:rPr lang="en-US" altLang="zh-CN" sz="1900" dirty="0"/>
                        <a:t>11</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3394140427"/>
              </p:ext>
            </p:extLst>
          </p:nvPr>
        </p:nvGraphicFramePr>
        <p:xfrm>
          <a:off x="6729061" y="2343396"/>
          <a:ext cx="1377885" cy="762000"/>
        </p:xfrm>
        <a:graphic>
          <a:graphicData uri="http://schemas.openxmlformats.org/drawingml/2006/table">
            <a:tbl>
              <a:tblPr firstRow="1" bandRow="1">
                <a:tableStyleId>{5940675A-B579-460E-94D1-54222C63F5DA}</a:tableStyleId>
              </a:tblPr>
              <a:tblGrid>
                <a:gridCol w="459295">
                  <a:extLst>
                    <a:ext uri="{9D8B030D-6E8A-4147-A177-3AD203B41FA5}">
                      <a16:colId xmlns:a16="http://schemas.microsoft.com/office/drawing/2014/main" val="1988824881"/>
                    </a:ext>
                  </a:extLst>
                </a:gridCol>
                <a:gridCol w="459295">
                  <a:extLst>
                    <a:ext uri="{9D8B030D-6E8A-4147-A177-3AD203B41FA5}">
                      <a16:colId xmlns:a16="http://schemas.microsoft.com/office/drawing/2014/main" val="2483685557"/>
                    </a:ext>
                  </a:extLst>
                </a:gridCol>
                <a:gridCol w="459295">
                  <a:extLst>
                    <a:ext uri="{9D8B030D-6E8A-4147-A177-3AD203B41FA5}">
                      <a16:colId xmlns:a16="http://schemas.microsoft.com/office/drawing/2014/main" val="1964541634"/>
                    </a:ext>
                  </a:extLst>
                </a:gridCol>
              </a:tblGrid>
              <a:tr h="375920">
                <a:tc>
                  <a:txBody>
                    <a:bodyPr/>
                    <a:lstStyle/>
                    <a:p>
                      <a:pPr algn="ctr"/>
                      <a:r>
                        <a:rPr lang="en-US" altLang="zh-CN" sz="1900" dirty="0"/>
                        <a:t>9</a:t>
                      </a:r>
                      <a:endParaRPr lang="zh-CN" altLang="en-US" sz="1900" dirty="0"/>
                    </a:p>
                  </a:txBody>
                  <a:tcPr/>
                </a:tc>
                <a:tc>
                  <a:txBody>
                    <a:bodyPr/>
                    <a:lstStyle/>
                    <a:p>
                      <a:pPr algn="ctr"/>
                      <a:r>
                        <a:rPr lang="en-US" altLang="zh-CN" sz="1900" dirty="0"/>
                        <a:t>15</a:t>
                      </a:r>
                      <a:endParaRPr lang="zh-CN" altLang="en-US" sz="1900" dirty="0"/>
                    </a:p>
                  </a:txBody>
                  <a:tcPr/>
                </a:tc>
                <a:tc>
                  <a:txBody>
                    <a:bodyPr/>
                    <a:lstStyle/>
                    <a:p>
                      <a:pPr algn="ctr"/>
                      <a:r>
                        <a:rPr lang="en-US" altLang="zh-CN" sz="1900" dirty="0"/>
                        <a:t>3</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dirty="0"/>
                        <a:t>12</a:t>
                      </a:r>
                      <a:endParaRPr lang="zh-CN" altLang="en-US" sz="1900" dirty="0"/>
                    </a:p>
                  </a:txBody>
                  <a:tcPr/>
                </a:tc>
                <a:tc>
                  <a:txBody>
                    <a:bodyPr/>
                    <a:lstStyle/>
                    <a:p>
                      <a:pPr algn="ctr"/>
                      <a:r>
                        <a:rPr lang="en-US" altLang="zh-CN" sz="1900" dirty="0"/>
                        <a:t>18</a:t>
                      </a:r>
                      <a:endParaRPr lang="zh-CN" altLang="en-US" sz="1900" dirty="0"/>
                    </a:p>
                  </a:txBody>
                  <a:tcPr/>
                </a:tc>
                <a:tc>
                  <a:txBody>
                    <a:bodyPr/>
                    <a:lstStyle/>
                    <a:p>
                      <a:pPr algn="ctr"/>
                      <a:r>
                        <a:rPr lang="en-US" altLang="zh-CN" sz="1900" dirty="0"/>
                        <a:t>3</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35447125"/>
              </p:ext>
            </p:extLst>
          </p:nvPr>
        </p:nvGraphicFramePr>
        <p:xfrm>
          <a:off x="9044797" y="3786955"/>
          <a:ext cx="1437357" cy="762000"/>
        </p:xfrm>
        <a:graphic>
          <a:graphicData uri="http://schemas.openxmlformats.org/drawingml/2006/table">
            <a:tbl>
              <a:tblPr firstRow="1" bandRow="1">
                <a:tableStyleId>{5940675A-B579-460E-94D1-54222C63F5DA}</a:tableStyleId>
              </a:tblPr>
              <a:tblGrid>
                <a:gridCol w="479119">
                  <a:extLst>
                    <a:ext uri="{9D8B030D-6E8A-4147-A177-3AD203B41FA5}">
                      <a16:colId xmlns:a16="http://schemas.microsoft.com/office/drawing/2014/main" val="1988824881"/>
                    </a:ext>
                  </a:extLst>
                </a:gridCol>
                <a:gridCol w="479119">
                  <a:extLst>
                    <a:ext uri="{9D8B030D-6E8A-4147-A177-3AD203B41FA5}">
                      <a16:colId xmlns:a16="http://schemas.microsoft.com/office/drawing/2014/main" val="2483685557"/>
                    </a:ext>
                  </a:extLst>
                </a:gridCol>
                <a:gridCol w="479119">
                  <a:extLst>
                    <a:ext uri="{9D8B030D-6E8A-4147-A177-3AD203B41FA5}">
                      <a16:colId xmlns:a16="http://schemas.microsoft.com/office/drawing/2014/main" val="2753387440"/>
                    </a:ext>
                  </a:extLst>
                </a:gridCol>
              </a:tblGrid>
              <a:tr h="375920">
                <a:tc>
                  <a:txBody>
                    <a:bodyPr/>
                    <a:lstStyle/>
                    <a:p>
                      <a:pPr algn="ctr"/>
                      <a:r>
                        <a:rPr lang="en-US" altLang="zh-CN" sz="1900" dirty="0"/>
                        <a:t>18</a:t>
                      </a:r>
                      <a:endParaRPr lang="zh-CN" altLang="en-US" sz="1900" dirty="0"/>
                    </a:p>
                  </a:txBody>
                  <a:tcPr/>
                </a:tc>
                <a:tc>
                  <a:txBody>
                    <a:bodyPr/>
                    <a:lstStyle/>
                    <a:p>
                      <a:pPr algn="ctr"/>
                      <a:r>
                        <a:rPr lang="en-US" altLang="zh-CN" sz="1900" dirty="0"/>
                        <a:t>26</a:t>
                      </a:r>
                      <a:endParaRPr lang="zh-CN" altLang="en-US" sz="1900" dirty="0"/>
                    </a:p>
                  </a:txBody>
                  <a:tcPr/>
                </a:tc>
                <a:tc>
                  <a:txBody>
                    <a:bodyPr/>
                    <a:lstStyle/>
                    <a:p>
                      <a:pPr algn="ctr"/>
                      <a:r>
                        <a:rPr lang="en-US" altLang="zh-CN" sz="1900" dirty="0">
                          <a:solidFill>
                            <a:srgbClr val="FF0000"/>
                          </a:solidFill>
                        </a:rPr>
                        <a:t>0</a:t>
                      </a:r>
                      <a:endParaRPr lang="zh-CN" altLang="en-US" sz="1900" dirty="0">
                        <a:solidFill>
                          <a:srgbClr val="FF0000"/>
                        </a:solidFill>
                      </a:endParaRPr>
                    </a:p>
                  </a:txBody>
                  <a:tcPr/>
                </a:tc>
                <a:extLst>
                  <a:ext uri="{0D108BD9-81ED-4DB2-BD59-A6C34878D82A}">
                    <a16:rowId xmlns:a16="http://schemas.microsoft.com/office/drawing/2014/main" val="2387134703"/>
                  </a:ext>
                </a:extLst>
              </a:tr>
              <a:tr h="375920">
                <a:tc>
                  <a:txBody>
                    <a:bodyPr/>
                    <a:lstStyle/>
                    <a:p>
                      <a:pPr algn="ctr"/>
                      <a:r>
                        <a:rPr lang="en-US" altLang="zh-CN" sz="1900" dirty="0"/>
                        <a:t>18</a:t>
                      </a:r>
                      <a:endParaRPr lang="zh-CN" altLang="en-US" sz="1900" dirty="0"/>
                    </a:p>
                  </a:txBody>
                  <a:tcPr/>
                </a:tc>
                <a:tc>
                  <a:txBody>
                    <a:bodyPr/>
                    <a:lstStyle/>
                    <a:p>
                      <a:pPr algn="ctr"/>
                      <a:r>
                        <a:rPr lang="en-US" altLang="zh-CN" sz="1900" dirty="0"/>
                        <a:t>26</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1482978032"/>
              </p:ext>
            </p:extLst>
          </p:nvPr>
        </p:nvGraphicFramePr>
        <p:xfrm>
          <a:off x="6729061" y="5295059"/>
          <a:ext cx="1478244" cy="762000"/>
        </p:xfrm>
        <a:graphic>
          <a:graphicData uri="http://schemas.openxmlformats.org/drawingml/2006/table">
            <a:tbl>
              <a:tblPr firstRow="1" bandRow="1">
                <a:tableStyleId>{5940675A-B579-460E-94D1-54222C63F5DA}</a:tableStyleId>
              </a:tblPr>
              <a:tblGrid>
                <a:gridCol w="492748">
                  <a:extLst>
                    <a:ext uri="{9D8B030D-6E8A-4147-A177-3AD203B41FA5}">
                      <a16:colId xmlns:a16="http://schemas.microsoft.com/office/drawing/2014/main" val="1988824881"/>
                    </a:ext>
                  </a:extLst>
                </a:gridCol>
                <a:gridCol w="492748">
                  <a:extLst>
                    <a:ext uri="{9D8B030D-6E8A-4147-A177-3AD203B41FA5}">
                      <a16:colId xmlns:a16="http://schemas.microsoft.com/office/drawing/2014/main" val="2483685557"/>
                    </a:ext>
                  </a:extLst>
                </a:gridCol>
                <a:gridCol w="492748">
                  <a:extLst>
                    <a:ext uri="{9D8B030D-6E8A-4147-A177-3AD203B41FA5}">
                      <a16:colId xmlns:a16="http://schemas.microsoft.com/office/drawing/2014/main" val="3262204431"/>
                    </a:ext>
                  </a:extLst>
                </a:gridCol>
              </a:tblGrid>
              <a:tr h="375920">
                <a:tc>
                  <a:txBody>
                    <a:bodyPr/>
                    <a:lstStyle/>
                    <a:p>
                      <a:pPr algn="ctr"/>
                      <a:r>
                        <a:rPr lang="en-US" altLang="zh-CN" sz="1900" dirty="0"/>
                        <a:t>11</a:t>
                      </a:r>
                      <a:endParaRPr lang="zh-CN" altLang="en-US" sz="1900" dirty="0"/>
                    </a:p>
                  </a:txBody>
                  <a:tcPr/>
                </a:tc>
                <a:tc>
                  <a:txBody>
                    <a:bodyPr/>
                    <a:lstStyle/>
                    <a:p>
                      <a:pPr algn="ctr"/>
                      <a:r>
                        <a:rPr lang="en-US" altLang="zh-CN" sz="1900" dirty="0"/>
                        <a:t>18</a:t>
                      </a:r>
                      <a:endParaRPr lang="zh-CN" altLang="en-US" sz="1900" dirty="0"/>
                    </a:p>
                  </a:txBody>
                  <a:tcPr/>
                </a:tc>
                <a:tc>
                  <a:txBody>
                    <a:bodyPr/>
                    <a:lstStyle/>
                    <a:p>
                      <a:pPr algn="ctr"/>
                      <a:r>
                        <a:rPr lang="en-US" altLang="zh-CN" sz="1900" dirty="0">
                          <a:solidFill>
                            <a:srgbClr val="FF0000"/>
                          </a:solidFill>
                        </a:rPr>
                        <a:t>0</a:t>
                      </a:r>
                      <a:endParaRPr lang="zh-CN" altLang="en-US" sz="1900" dirty="0">
                        <a:solidFill>
                          <a:srgbClr val="FF0000"/>
                        </a:solidFill>
                      </a:endParaRPr>
                    </a:p>
                  </a:txBody>
                  <a:tcPr/>
                </a:tc>
                <a:extLst>
                  <a:ext uri="{0D108BD9-81ED-4DB2-BD59-A6C34878D82A}">
                    <a16:rowId xmlns:a16="http://schemas.microsoft.com/office/drawing/2014/main" val="2387134703"/>
                  </a:ext>
                </a:extLst>
              </a:tr>
              <a:tr h="375920">
                <a:tc>
                  <a:txBody>
                    <a:bodyPr/>
                    <a:lstStyle/>
                    <a:p>
                      <a:pPr algn="ctr"/>
                      <a:r>
                        <a:rPr lang="en-US" altLang="zh-CN" sz="1900" dirty="0"/>
                        <a:t>11</a:t>
                      </a:r>
                      <a:endParaRPr lang="zh-CN" altLang="en-US" sz="1900" dirty="0"/>
                    </a:p>
                  </a:txBody>
                  <a:tcPr/>
                </a:tc>
                <a:tc>
                  <a:txBody>
                    <a:bodyPr/>
                    <a:lstStyle/>
                    <a:p>
                      <a:pPr algn="ctr"/>
                      <a:r>
                        <a:rPr lang="en-US" altLang="zh-CN" sz="1900" dirty="0"/>
                        <a:t>18</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4102901842"/>
              </p:ext>
            </p:extLst>
          </p:nvPr>
        </p:nvGraphicFramePr>
        <p:xfrm>
          <a:off x="5020093" y="5295059"/>
          <a:ext cx="1372338" cy="762000"/>
        </p:xfrm>
        <a:graphic>
          <a:graphicData uri="http://schemas.openxmlformats.org/drawingml/2006/table">
            <a:tbl>
              <a:tblPr firstRow="1" bandRow="1">
                <a:tableStyleId>{5940675A-B579-460E-94D1-54222C63F5DA}</a:tableStyleId>
              </a:tblPr>
              <a:tblGrid>
                <a:gridCol w="457446">
                  <a:extLst>
                    <a:ext uri="{9D8B030D-6E8A-4147-A177-3AD203B41FA5}">
                      <a16:colId xmlns:a16="http://schemas.microsoft.com/office/drawing/2014/main" val="1988824881"/>
                    </a:ext>
                  </a:extLst>
                </a:gridCol>
                <a:gridCol w="457446">
                  <a:extLst>
                    <a:ext uri="{9D8B030D-6E8A-4147-A177-3AD203B41FA5}">
                      <a16:colId xmlns:a16="http://schemas.microsoft.com/office/drawing/2014/main" val="2483685557"/>
                    </a:ext>
                  </a:extLst>
                </a:gridCol>
                <a:gridCol w="457446">
                  <a:extLst>
                    <a:ext uri="{9D8B030D-6E8A-4147-A177-3AD203B41FA5}">
                      <a16:colId xmlns:a16="http://schemas.microsoft.com/office/drawing/2014/main" val="3452707048"/>
                    </a:ext>
                  </a:extLst>
                </a:gridCol>
              </a:tblGrid>
              <a:tr h="375920">
                <a:tc>
                  <a:txBody>
                    <a:bodyPr/>
                    <a:lstStyle/>
                    <a:p>
                      <a:pPr algn="ctr"/>
                      <a:r>
                        <a:rPr lang="en-US" altLang="zh-CN" sz="1900" dirty="0"/>
                        <a:t>7</a:t>
                      </a:r>
                      <a:endParaRPr lang="zh-CN" altLang="en-US" sz="1900" dirty="0"/>
                    </a:p>
                  </a:txBody>
                  <a:tcPr/>
                </a:tc>
                <a:tc>
                  <a:txBody>
                    <a:bodyPr/>
                    <a:lstStyle/>
                    <a:p>
                      <a:pPr algn="ctr"/>
                      <a:r>
                        <a:rPr lang="en-US" altLang="zh-CN" sz="1900" dirty="0"/>
                        <a:t>11</a:t>
                      </a:r>
                      <a:endParaRPr lang="zh-CN" altLang="en-US" sz="1900" dirty="0"/>
                    </a:p>
                  </a:txBody>
                  <a:tcPr/>
                </a:tc>
                <a:tc>
                  <a:txBody>
                    <a:bodyPr/>
                    <a:lstStyle/>
                    <a:p>
                      <a:pPr algn="ctr"/>
                      <a:r>
                        <a:rPr lang="en-US" altLang="zh-CN" sz="1900" dirty="0">
                          <a:solidFill>
                            <a:srgbClr val="FF0000"/>
                          </a:solidFill>
                        </a:rPr>
                        <a:t>0</a:t>
                      </a:r>
                      <a:endParaRPr lang="zh-CN" altLang="en-US" sz="1900" dirty="0">
                        <a:solidFill>
                          <a:srgbClr val="FF0000"/>
                        </a:solidFill>
                      </a:endParaRPr>
                    </a:p>
                  </a:txBody>
                  <a:tcPr/>
                </a:tc>
                <a:extLst>
                  <a:ext uri="{0D108BD9-81ED-4DB2-BD59-A6C34878D82A}">
                    <a16:rowId xmlns:a16="http://schemas.microsoft.com/office/drawing/2014/main" val="2387134703"/>
                  </a:ext>
                </a:extLst>
              </a:tr>
              <a:tr h="375920">
                <a:tc>
                  <a:txBody>
                    <a:bodyPr/>
                    <a:lstStyle/>
                    <a:p>
                      <a:pPr algn="ctr"/>
                      <a:r>
                        <a:rPr lang="en-US" altLang="zh-CN" sz="1900" dirty="0"/>
                        <a:t>7</a:t>
                      </a:r>
                      <a:endParaRPr lang="zh-CN" altLang="en-US" sz="1900" dirty="0"/>
                    </a:p>
                  </a:txBody>
                  <a:tcPr/>
                </a:tc>
                <a:tc>
                  <a:txBody>
                    <a:bodyPr/>
                    <a:lstStyle/>
                    <a:p>
                      <a:pPr algn="ctr"/>
                      <a:r>
                        <a:rPr lang="en-US" altLang="zh-CN" sz="1900" dirty="0"/>
                        <a:t>11</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4108727460"/>
              </p:ext>
            </p:extLst>
          </p:nvPr>
        </p:nvGraphicFramePr>
        <p:xfrm>
          <a:off x="3574415" y="5295059"/>
          <a:ext cx="1049457" cy="762000"/>
        </p:xfrm>
        <a:graphic>
          <a:graphicData uri="http://schemas.openxmlformats.org/drawingml/2006/table">
            <a:tbl>
              <a:tblPr firstRow="1" bandRow="1">
                <a:tableStyleId>{5940675A-B579-460E-94D1-54222C63F5DA}</a:tableStyleId>
              </a:tblPr>
              <a:tblGrid>
                <a:gridCol w="349819">
                  <a:extLst>
                    <a:ext uri="{9D8B030D-6E8A-4147-A177-3AD203B41FA5}">
                      <a16:colId xmlns:a16="http://schemas.microsoft.com/office/drawing/2014/main" val="1988824881"/>
                    </a:ext>
                  </a:extLst>
                </a:gridCol>
                <a:gridCol w="349819">
                  <a:extLst>
                    <a:ext uri="{9D8B030D-6E8A-4147-A177-3AD203B41FA5}">
                      <a16:colId xmlns:a16="http://schemas.microsoft.com/office/drawing/2014/main" val="2483685557"/>
                    </a:ext>
                  </a:extLst>
                </a:gridCol>
                <a:gridCol w="349819">
                  <a:extLst>
                    <a:ext uri="{9D8B030D-6E8A-4147-A177-3AD203B41FA5}">
                      <a16:colId xmlns:a16="http://schemas.microsoft.com/office/drawing/2014/main" val="1171345392"/>
                    </a:ext>
                  </a:extLst>
                </a:gridCol>
              </a:tblGrid>
              <a:tr h="375920">
                <a:tc>
                  <a:txBody>
                    <a:bodyPr/>
                    <a:lstStyle/>
                    <a:p>
                      <a:pPr algn="ctr"/>
                      <a:r>
                        <a:rPr lang="en-US" altLang="zh-CN" sz="1900" dirty="0"/>
                        <a:t>2</a:t>
                      </a:r>
                      <a:endParaRPr lang="zh-CN" altLang="en-US" sz="1900" dirty="0"/>
                    </a:p>
                  </a:txBody>
                  <a:tcPr/>
                </a:tc>
                <a:tc>
                  <a:txBody>
                    <a:bodyPr/>
                    <a:lstStyle/>
                    <a:p>
                      <a:pPr algn="ctr"/>
                      <a:r>
                        <a:rPr lang="en-US" altLang="zh-CN" sz="1900" dirty="0"/>
                        <a:t>7</a:t>
                      </a:r>
                      <a:endParaRPr lang="zh-CN" altLang="en-US" sz="1900" dirty="0"/>
                    </a:p>
                  </a:txBody>
                  <a:tcPr/>
                </a:tc>
                <a:tc>
                  <a:txBody>
                    <a:bodyPr/>
                    <a:lstStyle/>
                    <a:p>
                      <a:pPr algn="ctr"/>
                      <a:r>
                        <a:rPr lang="en-US" altLang="zh-CN" sz="1900" dirty="0">
                          <a:solidFill>
                            <a:srgbClr val="FF0000"/>
                          </a:solidFill>
                        </a:rPr>
                        <a:t>0</a:t>
                      </a:r>
                      <a:endParaRPr lang="zh-CN" altLang="en-US" sz="1900" dirty="0">
                        <a:solidFill>
                          <a:srgbClr val="FF0000"/>
                        </a:solidFill>
                      </a:endParaRPr>
                    </a:p>
                  </a:txBody>
                  <a:tcPr/>
                </a:tc>
                <a:extLst>
                  <a:ext uri="{0D108BD9-81ED-4DB2-BD59-A6C34878D82A}">
                    <a16:rowId xmlns:a16="http://schemas.microsoft.com/office/drawing/2014/main" val="2387134703"/>
                  </a:ext>
                </a:extLst>
              </a:tr>
              <a:tr h="375920">
                <a:tc>
                  <a:txBody>
                    <a:bodyPr/>
                    <a:lstStyle/>
                    <a:p>
                      <a:pPr algn="ctr"/>
                      <a:r>
                        <a:rPr lang="en-US" altLang="zh-CN" sz="1900" dirty="0"/>
                        <a:t>2</a:t>
                      </a:r>
                      <a:endParaRPr lang="zh-CN" altLang="en-US" sz="1900" dirty="0"/>
                    </a:p>
                  </a:txBody>
                  <a:tcPr/>
                </a:tc>
                <a:tc>
                  <a:txBody>
                    <a:bodyPr/>
                    <a:lstStyle/>
                    <a:p>
                      <a:pPr algn="ctr"/>
                      <a:r>
                        <a:rPr lang="en-US" altLang="zh-CN" sz="1900" dirty="0"/>
                        <a:t>7</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522976576"/>
                  </a:ext>
                </a:extLst>
              </a:tr>
            </a:tbl>
          </a:graphicData>
        </a:graphic>
      </p:graphicFrame>
      <mc:AlternateContent xmlns:mc="http://schemas.openxmlformats.org/markup-compatibility/2006" xmlns:a14="http://schemas.microsoft.com/office/drawing/2010/main">
        <mc:Choice Requires="a14">
          <p:graphicFrame>
            <p:nvGraphicFramePr>
              <p:cNvPr id="30" name="表格 29"/>
              <p:cNvGraphicFramePr>
                <a:graphicFrameLocks noGrp="1"/>
              </p:cNvGraphicFramePr>
              <p:nvPr>
                <p:extLst>
                  <p:ext uri="{D42A27DB-BD31-4B8C-83A1-F6EECF244321}">
                    <p14:modId xmlns:p14="http://schemas.microsoft.com/office/powerpoint/2010/main" val="3273391906"/>
                  </p:ext>
                </p:extLst>
              </p:nvPr>
            </p:nvGraphicFramePr>
            <p:xfrm>
              <a:off x="9197817" y="49292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𝑇𝐹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2387134703"/>
                      </a:ext>
                    </a:extLst>
                  </a:tr>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𝐹𝐹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522976576"/>
                      </a:ext>
                    </a:extLst>
                  </a:tr>
                </a:tbl>
              </a:graphicData>
            </a:graphic>
          </p:graphicFrame>
        </mc:Choice>
        <mc:Fallback xmlns="">
          <p:graphicFrame>
            <p:nvGraphicFramePr>
              <p:cNvPr id="30" name="表格 29"/>
              <p:cNvGraphicFramePr>
                <a:graphicFrameLocks noGrp="1"/>
              </p:cNvGraphicFramePr>
              <p:nvPr>
                <p:extLst>
                  <p:ext uri="{D42A27DB-BD31-4B8C-83A1-F6EECF244321}">
                    <p14:modId xmlns:p14="http://schemas.microsoft.com/office/powerpoint/2010/main" val="3273391906"/>
                  </p:ext>
                </p:extLst>
              </p:nvPr>
            </p:nvGraphicFramePr>
            <p:xfrm>
              <a:off x="9197817" y="49292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3"/>
                          <a:stretch>
                            <a:fillRect l="-1316" t="-1587" r="-201316" b="-103175"/>
                          </a:stretch>
                        </a:blipFill>
                      </a:tcPr>
                    </a:tc>
                    <a:tc>
                      <a:txBody>
                        <a:bodyPr/>
                        <a:lstStyle/>
                        <a:p>
                          <a:endParaRPr lang="zh-CN"/>
                        </a:p>
                      </a:txBody>
                      <a:tcPr>
                        <a:blipFill>
                          <a:blip r:embed="rId3"/>
                          <a:stretch>
                            <a:fillRect l="-102667" t="-1587" r="-104000" b="-103175"/>
                          </a:stretch>
                        </a:blipFill>
                      </a:tcPr>
                    </a:tc>
                    <a:tc>
                      <a:txBody>
                        <a:bodyPr/>
                        <a:lstStyle/>
                        <a:p>
                          <a:endParaRPr lang="zh-CN"/>
                        </a:p>
                      </a:txBody>
                      <a:tcPr>
                        <a:blipFill>
                          <a:blip r:embed="rId3"/>
                          <a:stretch>
                            <a:fillRect l="-200000" t="-1587" r="-2632" b="-103175"/>
                          </a:stretch>
                        </a:blipFill>
                      </a:tcPr>
                    </a:tc>
                    <a:extLst>
                      <a:ext uri="{0D108BD9-81ED-4DB2-BD59-A6C34878D82A}">
                        <a16:rowId xmlns:a16="http://schemas.microsoft.com/office/drawing/2014/main" val="2387134703"/>
                      </a:ext>
                    </a:extLst>
                  </a:tr>
                  <a:tr h="381000">
                    <a:tc>
                      <a:txBody>
                        <a:bodyPr/>
                        <a:lstStyle/>
                        <a:p>
                          <a:endParaRPr lang="zh-CN"/>
                        </a:p>
                      </a:txBody>
                      <a:tcPr>
                        <a:blipFill>
                          <a:blip r:embed="rId3"/>
                          <a:stretch>
                            <a:fillRect l="-1316" t="-101587" r="-201316" b="-3175"/>
                          </a:stretch>
                        </a:blipFill>
                      </a:tcPr>
                    </a:tc>
                    <a:tc>
                      <a:txBody>
                        <a:bodyPr/>
                        <a:lstStyle/>
                        <a:p>
                          <a:endParaRPr lang="zh-CN"/>
                        </a:p>
                      </a:txBody>
                      <a:tcPr>
                        <a:blipFill>
                          <a:blip r:embed="rId3"/>
                          <a:stretch>
                            <a:fillRect l="-102667" t="-101587" r="-104000" b="-3175"/>
                          </a:stretch>
                        </a:blipFill>
                      </a:tcPr>
                    </a:tc>
                    <a:tc>
                      <a:txBody>
                        <a:bodyPr/>
                        <a:lstStyle/>
                        <a:p>
                          <a:endParaRPr lang="zh-CN"/>
                        </a:p>
                      </a:txBody>
                      <a:tcPr>
                        <a:blipFill>
                          <a:blip r:embed="rId3"/>
                          <a:stretch>
                            <a:fillRect l="-200000" t="-101587" r="-2632" b="-3175"/>
                          </a:stretch>
                        </a:blipFill>
                      </a:tcPr>
                    </a:tc>
                    <a:extLst>
                      <a:ext uri="{0D108BD9-81ED-4DB2-BD59-A6C34878D82A}">
                        <a16:rowId xmlns:a16="http://schemas.microsoft.com/office/drawing/2014/main" val="522976576"/>
                      </a:ext>
                    </a:extLst>
                  </a:tr>
                </a:tbl>
              </a:graphicData>
            </a:graphic>
          </p:graphicFrame>
        </mc:Fallback>
      </mc:AlternateContent>
      <p:sp>
        <p:nvSpPr>
          <p:cNvPr id="31" name="文本框 30"/>
          <p:cNvSpPr txBox="1"/>
          <p:nvPr/>
        </p:nvSpPr>
        <p:spPr>
          <a:xfrm>
            <a:off x="361849" y="880475"/>
            <a:ext cx="11628038" cy="923330"/>
          </a:xfrm>
          <a:prstGeom prst="rect">
            <a:avLst/>
          </a:prstGeom>
          <a:noFill/>
        </p:spPr>
        <p:txBody>
          <a:bodyPr wrap="square" rtlCol="0">
            <a:spAutoFit/>
          </a:bodyPr>
          <a:lstStyle/>
          <a:p>
            <a:pPr algn="just">
              <a:lnSpc>
                <a:spcPct val="150000"/>
              </a:lnSpc>
            </a:pPr>
            <a:r>
              <a:rPr lang="en-US" altLang="zh-CN" dirty="0">
                <a:latin typeface="方正姚体" panose="02010601030101010101" pitchFamily="2" charset="-122"/>
                <a:ea typeface="方正姚体" panose="02010601030101010101" pitchFamily="2" charset="-122"/>
              </a:rPr>
              <a:t>The critical path is the longest path of the project network</a:t>
            </a:r>
            <a:r>
              <a:rPr lang="zh-CN" altLang="en-US" dirty="0" smtClean="0">
                <a:latin typeface="方正姚体" panose="02010601030101010101" pitchFamily="2" charset="-122"/>
                <a:ea typeface="方正姚体" panose="02010601030101010101" pitchFamily="2" charset="-122"/>
              </a:rPr>
              <a:t>，</a:t>
            </a:r>
            <a:r>
              <a:rPr lang="en-US" altLang="zh-CN" dirty="0" smtClean="0">
                <a:latin typeface="方正姚体" panose="02010601030101010101" pitchFamily="2" charset="-122"/>
                <a:ea typeface="方正姚体" panose="02010601030101010101" pitchFamily="2" charset="-122"/>
              </a:rPr>
              <a:t>activities </a:t>
            </a:r>
            <a:r>
              <a:rPr lang="en-US" altLang="zh-CN" dirty="0">
                <a:latin typeface="方正姚体" panose="02010601030101010101" pitchFamily="2" charset="-122"/>
                <a:ea typeface="方正姚体" panose="02010601030101010101" pitchFamily="2" charset="-122"/>
              </a:rPr>
              <a:t>on the critical path is the critical activities</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The total float of activity reflects the degree of sensitivity to the project duration</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critical activity has zero total slack.</a:t>
            </a:r>
          </a:p>
        </p:txBody>
      </p:sp>
      <p:pic>
        <p:nvPicPr>
          <p:cNvPr id="32" name="图片 31"/>
          <p:cNvPicPr>
            <a:picLocks noChangeAspect="1"/>
          </p:cNvPicPr>
          <p:nvPr/>
        </p:nvPicPr>
        <p:blipFill>
          <a:blip r:embed="rId4"/>
          <a:stretch>
            <a:fillRect/>
          </a:stretch>
        </p:blipFill>
        <p:spPr>
          <a:xfrm>
            <a:off x="2372133" y="3166939"/>
            <a:ext cx="6668259" cy="2111520"/>
          </a:xfrm>
          <a:prstGeom prst="rect">
            <a:avLst/>
          </a:prstGeom>
        </p:spPr>
      </p:pic>
      <p:sp>
        <p:nvSpPr>
          <p:cNvPr id="40" name="文本框 39"/>
          <p:cNvSpPr txBox="1"/>
          <p:nvPr/>
        </p:nvSpPr>
        <p:spPr>
          <a:xfrm>
            <a:off x="4397645" y="6272261"/>
            <a:ext cx="2691061" cy="369332"/>
          </a:xfrm>
          <a:prstGeom prst="rect">
            <a:avLst/>
          </a:prstGeom>
          <a:noFill/>
        </p:spPr>
        <p:txBody>
          <a:bodyPr wrap="square" rtlCol="0">
            <a:spAutoFit/>
          </a:bodyPr>
          <a:lstStyle/>
          <a:p>
            <a:r>
              <a:rPr lang="en-US" altLang="zh-CN" dirty="0">
                <a:latin typeface="方正姚体" panose="02010601030101010101" pitchFamily="2" charset="-122"/>
                <a:ea typeface="方正姚体" panose="02010601030101010101" pitchFamily="2" charset="-122"/>
              </a:rPr>
              <a:t>Critical path of the Project</a:t>
            </a:r>
            <a:endParaRPr lang="zh-CN" altLang="en-US"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373122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399631" y="3171248"/>
            <a:ext cx="11392737" cy="2593688"/>
          </a:xfrm>
          <a:prstGeom prst="rect">
            <a:avLst/>
          </a:prstGeom>
        </p:spPr>
      </p:pic>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latin typeface="+mn-lt"/>
                <a:ea typeface="+mn-ea"/>
                <a:cs typeface="+mn-ea"/>
                <a:sym typeface="+mn-lt"/>
              </a:rPr>
              <a:t>Critical Path Method——AoA network</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22" name="文本框 21"/>
              <p:cNvSpPr txBox="1"/>
              <p:nvPr/>
            </p:nvSpPr>
            <p:spPr>
              <a:xfrm>
                <a:off x="1677284" y="896066"/>
                <a:ext cx="9004571" cy="1064202"/>
              </a:xfrm>
              <a:prstGeom prst="rect">
                <a:avLst/>
              </a:prstGeom>
              <a:noFill/>
            </p:spPr>
            <p:txBody>
              <a:bodyPr wrap="square" rtlCol="0">
                <a:spAutoFit/>
              </a:bodyPr>
              <a:lstStyle/>
              <a:p>
                <a:pPr>
                  <a:lnSpc>
                    <a:spcPts val="4000"/>
                  </a:lnSpc>
                </a:pPr>
                <a:r>
                  <a:rPr lang="en-US" altLang="zh-CN" dirty="0">
                    <a:latin typeface="方正姚体" panose="02010601030101010101" pitchFamily="2" charset="-122"/>
                    <a:ea typeface="方正姚体" panose="02010601030101010101" pitchFamily="2" charset="-122"/>
                  </a:rPr>
                  <a:t>Early Time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𝑬</m:t>
                        </m:r>
                        <m:r>
                          <a:rPr lang="en-US" altLang="zh-CN" b="1" i="1" smtClean="0">
                            <a:latin typeface="Cambria Math" panose="02040503050406030204" pitchFamily="18" charset="0"/>
                          </a:rPr>
                          <m:t>𝑻</m:t>
                        </m:r>
                      </m:e>
                      <m:sub>
                        <m:r>
                          <a:rPr lang="en-US" altLang="zh-CN" b="1" i="1">
                            <a:latin typeface="Cambria Math" panose="02040503050406030204" pitchFamily="18" charset="0"/>
                          </a:rPr>
                          <m:t>𝒊</m:t>
                        </m:r>
                      </m:sub>
                    </m:sSub>
                    <m:r>
                      <a:rPr lang="en-US" altLang="zh-CN" b="1" i="1" smtClean="0">
                        <a:latin typeface="Cambria Math" panose="02040503050406030204" pitchFamily="18" charset="0"/>
                      </a:rPr>
                      <m:t>)</m:t>
                    </m:r>
                  </m:oMath>
                </a14:m>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r>
                          <a:rPr lang="en-US" altLang="zh-CN" b="0" i="1" smtClean="0">
                            <a:latin typeface="Cambria Math" panose="02040503050406030204" pitchFamily="18" charset="0"/>
                          </a:rPr>
                          <m:t>𝑇</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latin typeface="Cambria Math" panose="02040503050406030204" pitchFamily="18" charset="0"/>
                      </a:rPr>
                      <m:t>max</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r>
                          <a:rPr lang="en-US" altLang="zh-CN" b="0" i="1" smtClean="0">
                            <a:latin typeface="Cambria Math" panose="02040503050406030204" pitchFamily="18" charset="0"/>
                          </a:rPr>
                          <m:t>𝑇</m:t>
                        </m:r>
                      </m:e>
                      <m:sub>
                        <m:r>
                          <a:rPr lang="en-US" altLang="zh-CN" i="1">
                            <a:latin typeface="Cambria Math" panose="02040503050406030204" pitchFamily="18" charset="0"/>
                          </a:rPr>
                          <m:t>h</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en-US" altLang="zh-CN" i="1">
                        <a:latin typeface="Cambria Math" panose="02040503050406030204" pitchFamily="18" charset="0"/>
                      </a:rPr>
                      <m:t>)</m:t>
                    </m:r>
                  </m:oMath>
                </a14:m>
                <a:r>
                  <a:rPr lang="zh-CN" altLang="en-US" dirty="0">
                    <a:latin typeface="方正姚体" panose="02010601030101010101" pitchFamily="2" charset="-122"/>
                    <a:ea typeface="方正姚体" panose="02010601030101010101" pitchFamily="2" charset="-122"/>
                  </a:rPr>
                  <a:t>，</a:t>
                </a:r>
                <a14:m>
                  <m:oMath xmlns:m="http://schemas.openxmlformats.org/officeDocument/2006/math">
                    <m:r>
                      <a:rPr lang="en-US" altLang="zh-CN" i="1" dirty="0">
                        <a:latin typeface="Cambria Math" panose="02040503050406030204" pitchFamily="18" charset="0"/>
                      </a:rPr>
                      <m:t>h</m:t>
                    </m:r>
                  </m:oMath>
                </a14:m>
                <a:r>
                  <a:rPr lang="zh-CN" altLang="en-US" dirty="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is the immediate predecessor of event </a:t>
                </a:r>
                <a14:m>
                  <m:oMath xmlns:m="http://schemas.openxmlformats.org/officeDocument/2006/math">
                    <m:r>
                      <a:rPr lang="en-US" altLang="zh-CN" i="1">
                        <a:latin typeface="Cambria Math" panose="02040503050406030204" pitchFamily="18" charset="0"/>
                      </a:rPr>
                      <m:t>𝑖</m:t>
                    </m:r>
                  </m:oMath>
                </a14:m>
                <a:r>
                  <a:rPr lang="zh-CN" altLang="en-US" dirty="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a:t>
                </a:r>
              </a:p>
              <a:p>
                <a:pPr>
                  <a:lnSpc>
                    <a:spcPts val="4000"/>
                  </a:lnSpc>
                </a:pPr>
                <a:r>
                  <a:rPr lang="en-US" altLang="zh-CN" dirty="0">
                    <a:latin typeface="方正姚体" panose="02010601030101010101" pitchFamily="2" charset="-122"/>
                    <a:ea typeface="方正姚体" panose="02010601030101010101" pitchFamily="2" charset="-122"/>
                  </a:rPr>
                  <a:t>Late Time (</a:t>
                </a:r>
                <a14:m>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𝑳𝑻</m:t>
                        </m:r>
                      </m:e>
                      <m:sub>
                        <m:r>
                          <a:rPr lang="en-US" altLang="zh-CN" b="1" i="1">
                            <a:latin typeface="Cambria Math" panose="02040503050406030204" pitchFamily="18" charset="0"/>
                          </a:rPr>
                          <m:t>𝒊</m:t>
                        </m:r>
                      </m:sub>
                    </m:sSub>
                    <m:r>
                      <a:rPr lang="en-US" altLang="zh-CN" b="1" i="1" smtClean="0">
                        <a:latin typeface="Cambria Math" panose="02040503050406030204" pitchFamily="18" charset="0"/>
                      </a:rPr>
                      <m:t>)</m:t>
                    </m:r>
                  </m:oMath>
                </a14:m>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𝐿</m:t>
                        </m:r>
                        <m:r>
                          <a:rPr lang="en-US" altLang="zh-CN" i="1">
                            <a:latin typeface="Cambria Math" panose="02040503050406030204" pitchFamily="18" charset="0"/>
                          </a:rPr>
                          <m:t>𝑇</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latin typeface="Cambria Math" panose="02040503050406030204" pitchFamily="18" charset="0"/>
                      </a:rPr>
                      <m:t>m</m:t>
                    </m:r>
                    <m:r>
                      <m:rPr>
                        <m:sty m:val="p"/>
                      </m:rPr>
                      <a:rPr lang="en-US" altLang="zh-CN" b="0" i="0" smtClean="0">
                        <a:latin typeface="Cambria Math" panose="02040503050406030204" pitchFamily="18" charset="0"/>
                      </a:rPr>
                      <m:t>in</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𝐿</m:t>
                        </m:r>
                        <m:r>
                          <a:rPr lang="en-US" altLang="zh-CN" i="1">
                            <a:latin typeface="Cambria Math" panose="02040503050406030204" pitchFamily="18" charset="0"/>
                          </a:rPr>
                          <m:t>𝑇</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smtClean="0">
                        <a:latin typeface="Cambria Math" panose="02040503050406030204" pitchFamily="18" charset="0"/>
                      </a:rPr>
                      <m:t> </m:t>
                    </m:r>
                  </m:oMath>
                </a14:m>
                <a:r>
                  <a:rPr lang="en-US" altLang="zh-CN" dirty="0">
                    <a:latin typeface="方正姚体" panose="02010601030101010101" pitchFamily="2" charset="-122"/>
                    <a:ea typeface="方正姚体" panose="02010601030101010101" pitchFamily="2" charset="-122"/>
                  </a:rPr>
                  <a:t>, </a:t>
                </a:r>
                <a14:m>
                  <m:oMath xmlns:m="http://schemas.openxmlformats.org/officeDocument/2006/math">
                    <m:r>
                      <a:rPr lang="en-US" altLang="zh-CN" b="0" i="1" dirty="0" smtClean="0">
                        <a:latin typeface="Cambria Math" panose="02040503050406030204" pitchFamily="18" charset="0"/>
                      </a:rPr>
                      <m:t>𝑗</m:t>
                    </m:r>
                  </m:oMath>
                </a14:m>
                <a:r>
                  <a:rPr lang="zh-CN" altLang="en-US" dirty="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is the immediate successor of event </a:t>
                </a:r>
                <a14:m>
                  <m:oMath xmlns:m="http://schemas.openxmlformats.org/officeDocument/2006/math">
                    <m:r>
                      <a:rPr lang="en-US" altLang="zh-CN" i="1">
                        <a:latin typeface="Cambria Math" panose="02040503050406030204" pitchFamily="18" charset="0"/>
                      </a:rPr>
                      <m:t>𝑖</m:t>
                    </m:r>
                  </m:oMath>
                </a14:m>
                <a:r>
                  <a:rPr lang="en-US" altLang="zh-CN" dirty="0">
                    <a:latin typeface="方正姚体" panose="02010601030101010101" pitchFamily="2" charset="-122"/>
                    <a:ea typeface="方正姚体" panose="02010601030101010101" pitchFamily="2" charset="-122"/>
                  </a:rPr>
                  <a:t>.</a:t>
                </a:r>
                <a:endParaRPr lang="zh-CN" altLang="en-US" dirty="0">
                  <a:latin typeface="方正姚体" panose="02010601030101010101" pitchFamily="2" charset="-122"/>
                  <a:ea typeface="方正姚体" panose="02010601030101010101" pitchFamily="2"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1677284" y="896066"/>
                <a:ext cx="9004571" cy="1064202"/>
              </a:xfrm>
              <a:prstGeom prst="rect">
                <a:avLst/>
              </a:prstGeom>
              <a:blipFill>
                <a:blip r:embed="rId4"/>
                <a:stretch>
                  <a:fillRect l="-542" b="-4000"/>
                </a:stretch>
              </a:blipFill>
            </p:spPr>
            <p:txBody>
              <a:bodyPr/>
              <a:lstStyle/>
              <a:p>
                <a:r>
                  <a:rPr lang="zh-CN" altLang="en-US">
                    <a:noFill/>
                  </a:rPr>
                  <a:t> </a:t>
                </a:r>
              </a:p>
            </p:txBody>
          </p:sp>
        </mc:Fallback>
      </mc:AlternateContent>
      <p:graphicFrame>
        <p:nvGraphicFramePr>
          <p:cNvPr id="24" name="表格 23"/>
          <p:cNvGraphicFramePr>
            <a:graphicFrameLocks noGrp="1"/>
          </p:cNvGraphicFramePr>
          <p:nvPr/>
        </p:nvGraphicFramePr>
        <p:xfrm>
          <a:off x="248317" y="3787348"/>
          <a:ext cx="915698" cy="381000"/>
        </p:xfrm>
        <a:graphic>
          <a:graphicData uri="http://schemas.openxmlformats.org/drawingml/2006/table">
            <a:tbl>
              <a:tblPr firstRow="1" bandRow="1">
                <a:tableStyleId>{5940675A-B579-460E-94D1-54222C63F5DA}</a:tableStyleId>
              </a:tblPr>
              <a:tblGrid>
                <a:gridCol w="472119">
                  <a:extLst>
                    <a:ext uri="{9D8B030D-6E8A-4147-A177-3AD203B41FA5}">
                      <a16:colId xmlns:a16="http://schemas.microsoft.com/office/drawing/2014/main" val="1988824881"/>
                    </a:ext>
                  </a:extLst>
                </a:gridCol>
                <a:gridCol w="443579">
                  <a:extLst>
                    <a:ext uri="{9D8B030D-6E8A-4147-A177-3AD203B41FA5}">
                      <a16:colId xmlns:a16="http://schemas.microsoft.com/office/drawing/2014/main" val="2483685557"/>
                    </a:ext>
                  </a:extLst>
                </a:gridCol>
              </a:tblGrid>
              <a:tr h="375920">
                <a:tc>
                  <a:txBody>
                    <a:bodyPr/>
                    <a:lstStyle/>
                    <a:p>
                      <a:pPr algn="ctr"/>
                      <a:r>
                        <a:rPr lang="en-US" altLang="zh-CN" sz="1900" dirty="0">
                          <a:solidFill>
                            <a:srgbClr val="7030A0"/>
                          </a:solidFill>
                        </a:rPr>
                        <a:t>0</a:t>
                      </a:r>
                      <a:endParaRPr lang="zh-CN" altLang="en-US" sz="1900" dirty="0">
                        <a:solidFill>
                          <a:srgbClr val="7030A0"/>
                        </a:solidFill>
                      </a:endParaRPr>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5" name="表格 24"/>
          <p:cNvGraphicFramePr>
            <a:graphicFrameLocks noGrp="1"/>
          </p:cNvGraphicFramePr>
          <p:nvPr/>
        </p:nvGraphicFramePr>
        <p:xfrm>
          <a:off x="2151369" y="3801201"/>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dirty="0"/>
                        <a:t>2</a:t>
                      </a:r>
                      <a:endParaRPr lang="zh-CN" altLang="en-US" sz="1900" dirty="0"/>
                    </a:p>
                  </a:txBody>
                  <a:tcPr/>
                </a:tc>
                <a:tc>
                  <a:txBody>
                    <a:bodyPr/>
                    <a:lstStyle/>
                    <a:p>
                      <a:pPr algn="ctr"/>
                      <a:r>
                        <a:rPr lang="en-US" altLang="zh-CN" sz="1900"/>
                        <a:t>2</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7" name="表格 26"/>
          <p:cNvGraphicFramePr>
            <a:graphicFrameLocks noGrp="1"/>
          </p:cNvGraphicFramePr>
          <p:nvPr/>
        </p:nvGraphicFramePr>
        <p:xfrm>
          <a:off x="4492787" y="2686344"/>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5</a:t>
                      </a:r>
                      <a:endParaRPr lang="zh-CN" altLang="en-US" sz="1900" dirty="0"/>
                    </a:p>
                  </a:txBody>
                  <a:tcPr/>
                </a:tc>
                <a:tc>
                  <a:txBody>
                    <a:bodyPr/>
                    <a:lstStyle/>
                    <a:p>
                      <a:pPr algn="ctr"/>
                      <a:r>
                        <a:rPr lang="en-US" altLang="zh-CN" sz="1900"/>
                        <a:t>7</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8" name="表格 27"/>
          <p:cNvGraphicFramePr>
            <a:graphicFrameLocks noGrp="1"/>
          </p:cNvGraphicFramePr>
          <p:nvPr/>
        </p:nvGraphicFramePr>
        <p:xfrm>
          <a:off x="4492787" y="576493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7</a:t>
                      </a:r>
                      <a:endParaRPr lang="zh-CN" altLang="en-US" sz="1900" dirty="0"/>
                    </a:p>
                  </a:txBody>
                  <a:tcPr/>
                </a:tc>
                <a:tc>
                  <a:txBody>
                    <a:bodyPr/>
                    <a:lstStyle/>
                    <a:p>
                      <a:pPr algn="ctr"/>
                      <a:r>
                        <a:rPr lang="en-US" altLang="zh-CN" sz="1900"/>
                        <a:t>7</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9" name="表格 28"/>
          <p:cNvGraphicFramePr>
            <a:graphicFrameLocks noGrp="1"/>
          </p:cNvGraphicFramePr>
          <p:nvPr/>
        </p:nvGraphicFramePr>
        <p:xfrm>
          <a:off x="6723369" y="2700197"/>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9</a:t>
                      </a:r>
                      <a:endParaRPr lang="zh-CN" altLang="en-US" sz="1900" dirty="0"/>
                    </a:p>
                  </a:txBody>
                  <a:tcPr/>
                </a:tc>
                <a:tc>
                  <a:txBody>
                    <a:bodyPr/>
                    <a:lstStyle/>
                    <a:p>
                      <a:pPr algn="ctr"/>
                      <a:r>
                        <a:rPr lang="en-US" altLang="zh-CN" sz="1900"/>
                        <a:t>11</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0" name="表格 29"/>
          <p:cNvGraphicFramePr>
            <a:graphicFrameLocks noGrp="1"/>
          </p:cNvGraphicFramePr>
          <p:nvPr/>
        </p:nvGraphicFramePr>
        <p:xfrm>
          <a:off x="6723369" y="576493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11</a:t>
                      </a:r>
                      <a:endParaRPr lang="zh-CN" altLang="en-US" sz="1900" dirty="0"/>
                    </a:p>
                  </a:txBody>
                  <a:tcPr/>
                </a:tc>
                <a:tc>
                  <a:txBody>
                    <a:bodyPr/>
                    <a:lstStyle/>
                    <a:p>
                      <a:pPr algn="ctr"/>
                      <a:r>
                        <a:rPr lang="en-US" altLang="zh-CN" sz="1900"/>
                        <a:t>11</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1" name="表格 30"/>
          <p:cNvGraphicFramePr>
            <a:graphicFrameLocks noGrp="1"/>
          </p:cNvGraphicFramePr>
          <p:nvPr/>
        </p:nvGraphicFramePr>
        <p:xfrm>
          <a:off x="9024977" y="3690369"/>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18</a:t>
                      </a:r>
                      <a:endParaRPr lang="zh-CN" altLang="en-US" sz="1900" dirty="0"/>
                    </a:p>
                  </a:txBody>
                  <a:tcPr/>
                </a:tc>
                <a:tc>
                  <a:txBody>
                    <a:bodyPr/>
                    <a:lstStyle/>
                    <a:p>
                      <a:pPr algn="ctr"/>
                      <a:r>
                        <a:rPr lang="en-US" altLang="zh-CN" sz="1900"/>
                        <a:t>18</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2" name="表格 31"/>
          <p:cNvGraphicFramePr>
            <a:graphicFrameLocks noGrp="1"/>
          </p:cNvGraphicFramePr>
          <p:nvPr/>
        </p:nvGraphicFramePr>
        <p:xfrm>
          <a:off x="11027984" y="3676520"/>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26</a:t>
                      </a:r>
                      <a:endParaRPr lang="zh-CN" altLang="en-US" sz="1900" dirty="0"/>
                    </a:p>
                  </a:txBody>
                  <a:tcPr/>
                </a:tc>
                <a:tc>
                  <a:txBody>
                    <a:bodyPr/>
                    <a:lstStyle/>
                    <a:p>
                      <a:pPr algn="ctr"/>
                      <a:r>
                        <a:rPr lang="en-US" altLang="zh-CN" sz="1900"/>
                        <a:t>26</a:t>
                      </a:r>
                      <a:endParaRPr lang="zh-CN" altLang="en-US" sz="1900" dirty="0"/>
                    </a:p>
                  </a:txBody>
                  <a:tcPr/>
                </a:tc>
                <a:extLst>
                  <a:ext uri="{0D108BD9-81ED-4DB2-BD59-A6C34878D82A}">
                    <a16:rowId xmlns:a16="http://schemas.microsoft.com/office/drawing/2014/main" val="2387134703"/>
                  </a:ext>
                </a:extLst>
              </a:tr>
            </a:tbl>
          </a:graphicData>
        </a:graphic>
      </p:graphicFrame>
      <mc:AlternateContent xmlns:mc="http://schemas.openxmlformats.org/markup-compatibility/2006" xmlns:a14="http://schemas.microsoft.com/office/drawing/2010/main">
        <mc:Choice Requires="a14">
          <p:graphicFrame>
            <p:nvGraphicFramePr>
              <p:cNvPr id="33" name="表格 32"/>
              <p:cNvGraphicFramePr>
                <a:graphicFrameLocks noGrp="1"/>
              </p:cNvGraphicFramePr>
              <p:nvPr/>
            </p:nvGraphicFramePr>
            <p:xfrm>
              <a:off x="10112286" y="576493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𝐸𝑇</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𝐿𝑇</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2387134703"/>
                      </a:ext>
                    </a:extLst>
                  </a:tr>
                </a:tbl>
              </a:graphicData>
            </a:graphic>
          </p:graphicFrame>
        </mc:Choice>
        <mc:Fallback xmlns="">
          <p:graphicFrame>
            <p:nvGraphicFramePr>
              <p:cNvPr id="33" name="表格 32"/>
              <p:cNvGraphicFramePr>
                <a:graphicFrameLocks noGrp="1"/>
              </p:cNvGraphicFramePr>
              <p:nvPr>
                <p:extLst/>
              </p:nvPr>
            </p:nvGraphicFramePr>
            <p:xfrm>
              <a:off x="10112286" y="576493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81000">
                    <a:tc>
                      <a:txBody>
                        <a:bodyPr/>
                        <a:lstStyle/>
                        <a:p>
                          <a:endParaRPr lang="zh-CN"/>
                        </a:p>
                      </a:txBody>
                      <a:tcPr>
                        <a:blipFill>
                          <a:blip r:embed="rId5"/>
                          <a:stretch>
                            <a:fillRect l="-1316" t="-1563" r="-102632" b="-3125"/>
                          </a:stretch>
                        </a:blipFill>
                      </a:tcPr>
                    </a:tc>
                    <a:tc>
                      <a:txBody>
                        <a:bodyPr/>
                        <a:lstStyle/>
                        <a:p>
                          <a:endParaRPr lang="zh-CN"/>
                        </a:p>
                      </a:txBody>
                      <a:tcPr>
                        <a:blipFill>
                          <a:blip r:embed="rId5"/>
                          <a:stretch>
                            <a:fillRect l="-101316" t="-1563" r="-2632" b="-3125"/>
                          </a:stretch>
                        </a:blipFill>
                      </a:tcPr>
                    </a:tc>
                    <a:extLst>
                      <a:ext uri="{0D108BD9-81ED-4DB2-BD59-A6C34878D82A}">
                        <a16:rowId xmlns:a16="http://schemas.microsoft.com/office/drawing/2014/main" val="2387134703"/>
                      </a:ext>
                    </a:extLst>
                  </a:tr>
                </a:tbl>
              </a:graphicData>
            </a:graphic>
          </p:graphicFrame>
        </mc:Fallback>
      </mc:AlternateContent>
    </p:spTree>
    <p:extLst>
      <p:ext uri="{BB962C8B-B14F-4D97-AF65-F5344CB8AC3E}">
        <p14:creationId xmlns:p14="http://schemas.microsoft.com/office/powerpoint/2010/main" val="1177288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399631" y="2977278"/>
            <a:ext cx="11392737" cy="2593688"/>
          </a:xfrm>
          <a:prstGeom prst="rect">
            <a:avLst/>
          </a:prstGeom>
        </p:spPr>
      </p:pic>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cs typeface="+mn-ea"/>
                <a:sym typeface="+mn-lt"/>
              </a:rPr>
              <a:t>Critical Path Method——AoA network</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22" name="文本框 21"/>
              <p:cNvSpPr txBox="1"/>
              <p:nvPr/>
            </p:nvSpPr>
            <p:spPr>
              <a:xfrm>
                <a:off x="3969792" y="595113"/>
                <a:ext cx="4440734" cy="1118255"/>
              </a:xfrm>
              <a:prstGeom prst="rect">
                <a:avLst/>
              </a:prstGeom>
              <a:noFill/>
            </p:spPr>
            <p:txBody>
              <a:bodyPr wrap="square" rtlCol="0">
                <a:spAutoFit/>
              </a:bodyPr>
              <a:lstStyle/>
              <a:p>
                <a:pPr>
                  <a:lnSpc>
                    <a:spcPts val="4000"/>
                  </a:lnSpc>
                </a:pPr>
                <a:r>
                  <a:rPr lang="en-US" altLang="zh-CN" dirty="0">
                    <a:latin typeface="方正姚体" panose="02010601030101010101" pitchFamily="2" charset="-122"/>
                    <a:ea typeface="方正姚体" panose="02010601030101010101" pitchFamily="2" charset="-122"/>
                  </a:rPr>
                  <a:t>Early Start </a:t>
                </a:r>
                <a14:m>
                  <m:oMath xmlns:m="http://schemas.openxmlformats.org/officeDocument/2006/math">
                    <m:r>
                      <a:rPr lang="en-US" altLang="zh-CN" b="0" i="0"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𝑬</m:t>
                        </m:r>
                        <m:r>
                          <a:rPr lang="en-US" altLang="zh-CN" b="1" i="1" smtClean="0">
                            <a:latin typeface="Cambria Math" panose="02040503050406030204" pitchFamily="18" charset="0"/>
                          </a:rPr>
                          <m:t>𝑺</m:t>
                        </m:r>
                      </m:e>
                      <m:sub>
                        <m:r>
                          <a:rPr lang="en-US" altLang="zh-CN" b="1" i="1">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r>
                      <a:rPr lang="en-US" altLang="zh-CN" b="1" i="1" smtClean="0">
                        <a:latin typeface="Cambria Math" panose="02040503050406030204" pitchFamily="18" charset="0"/>
                      </a:rPr>
                      <m:t>)</m:t>
                    </m:r>
                  </m:oMath>
                </a14:m>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r>
                          <a:rPr lang="en-US" altLang="zh-CN" b="0" i="1" smtClean="0">
                            <a:latin typeface="Cambria Math" panose="02040503050406030204" pitchFamily="18" charset="0"/>
                          </a:rPr>
                          <m:t>𝑆</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m:t>
                    </m:r>
                  </m:oMath>
                </a14:m>
                <a:endParaRPr lang="en-US" altLang="zh-CN" b="0" dirty="0">
                  <a:latin typeface="方正姚体" panose="02010601030101010101" pitchFamily="2" charset="-122"/>
                  <a:ea typeface="方正姚体" panose="02010601030101010101" pitchFamily="2" charset="-122"/>
                </a:endParaRPr>
              </a:p>
              <a:p>
                <a:pPr>
                  <a:lnSpc>
                    <a:spcPts val="4000"/>
                  </a:lnSpc>
                </a:pPr>
                <a:r>
                  <a:rPr lang="en-US" altLang="zh-CN" dirty="0">
                    <a:latin typeface="方正姚体" panose="02010601030101010101" pitchFamily="2" charset="-122"/>
                    <a:ea typeface="方正姚体" panose="02010601030101010101" pitchFamily="2" charset="-122"/>
                  </a:rPr>
                  <a:t>Early Finish </a:t>
                </a:r>
                <a14:m>
                  <m:oMath xmlns:m="http://schemas.openxmlformats.org/officeDocument/2006/math">
                    <m:r>
                      <a:rPr lang="en-US" altLang="zh-CN" b="0" i="0"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𝑬𝑭</m:t>
                        </m:r>
                      </m:e>
                      <m:sub>
                        <m:r>
                          <a:rPr lang="en-US" altLang="zh-CN" b="1" i="1">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r>
                      <a:rPr lang="en-US" altLang="zh-CN" b="1" i="1" smtClean="0">
                        <a:latin typeface="Cambria Math" panose="02040503050406030204" pitchFamily="18" charset="0"/>
                      </a:rPr>
                      <m:t>)</m:t>
                    </m:r>
                  </m:oMath>
                </a14:m>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𝐸𝐹</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𝐸𝑆</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r>
                      <a:rPr lang="en-US" altLang="zh-CN" b="0" i="0" smtClean="0">
                        <a:latin typeface="Cambria Math" panose="02040503050406030204" pitchFamily="18" charset="0"/>
                      </a:rPr>
                      <m:t>.</m:t>
                    </m:r>
                  </m:oMath>
                </a14:m>
                <a:endParaRPr lang="zh-CN" altLang="en-US" dirty="0">
                  <a:latin typeface="方正姚体" panose="02010601030101010101" pitchFamily="2" charset="-122"/>
                  <a:ea typeface="方正姚体" panose="02010601030101010101" pitchFamily="2"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3969792" y="595113"/>
                <a:ext cx="4440734" cy="1118255"/>
              </a:xfrm>
              <a:prstGeom prst="rect">
                <a:avLst/>
              </a:prstGeom>
              <a:blipFill>
                <a:blip r:embed="rId4"/>
                <a:stretch>
                  <a:fillRect l="-1097"/>
                </a:stretch>
              </a:blipFill>
            </p:spPr>
            <p:txBody>
              <a:bodyPr/>
              <a:lstStyle/>
              <a:p>
                <a:r>
                  <a:rPr lang="zh-CN" altLang="en-US">
                    <a:noFill/>
                  </a:rPr>
                  <a:t> </a:t>
                </a:r>
              </a:p>
            </p:txBody>
          </p:sp>
        </mc:Fallback>
      </mc:AlternateContent>
      <p:graphicFrame>
        <p:nvGraphicFramePr>
          <p:cNvPr id="24" name="表格 23"/>
          <p:cNvGraphicFramePr>
            <a:graphicFrameLocks noGrp="1"/>
          </p:cNvGraphicFramePr>
          <p:nvPr>
            <p:extLst>
              <p:ext uri="{D42A27DB-BD31-4B8C-83A1-F6EECF244321}">
                <p14:modId xmlns:p14="http://schemas.microsoft.com/office/powerpoint/2010/main" val="1261823217"/>
              </p:ext>
            </p:extLst>
          </p:nvPr>
        </p:nvGraphicFramePr>
        <p:xfrm>
          <a:off x="248317" y="3593378"/>
          <a:ext cx="915698" cy="381000"/>
        </p:xfrm>
        <a:graphic>
          <a:graphicData uri="http://schemas.openxmlformats.org/drawingml/2006/table">
            <a:tbl>
              <a:tblPr firstRow="1" bandRow="1">
                <a:tableStyleId>{5940675A-B579-460E-94D1-54222C63F5DA}</a:tableStyleId>
              </a:tblPr>
              <a:tblGrid>
                <a:gridCol w="472119">
                  <a:extLst>
                    <a:ext uri="{9D8B030D-6E8A-4147-A177-3AD203B41FA5}">
                      <a16:colId xmlns:a16="http://schemas.microsoft.com/office/drawing/2014/main" val="1988824881"/>
                    </a:ext>
                  </a:extLst>
                </a:gridCol>
                <a:gridCol w="443579">
                  <a:extLst>
                    <a:ext uri="{9D8B030D-6E8A-4147-A177-3AD203B41FA5}">
                      <a16:colId xmlns:a16="http://schemas.microsoft.com/office/drawing/2014/main" val="2483685557"/>
                    </a:ext>
                  </a:extLst>
                </a:gridCol>
              </a:tblGrid>
              <a:tr h="375920">
                <a:tc>
                  <a:txBody>
                    <a:bodyPr/>
                    <a:lstStyle/>
                    <a:p>
                      <a:pPr algn="ctr"/>
                      <a:r>
                        <a:rPr lang="en-US" altLang="zh-CN" sz="1900" dirty="0">
                          <a:solidFill>
                            <a:srgbClr val="7030A0"/>
                          </a:solidFill>
                        </a:rPr>
                        <a:t>0</a:t>
                      </a:r>
                      <a:endParaRPr lang="zh-CN" altLang="en-US" sz="1900" dirty="0">
                        <a:solidFill>
                          <a:srgbClr val="7030A0"/>
                        </a:solidFill>
                      </a:endParaRPr>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705699112"/>
              </p:ext>
            </p:extLst>
          </p:nvPr>
        </p:nvGraphicFramePr>
        <p:xfrm>
          <a:off x="2151369" y="3607231"/>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dirty="0"/>
                        <a:t>2</a:t>
                      </a:r>
                      <a:endParaRPr lang="zh-CN" altLang="en-US" sz="1900" dirty="0"/>
                    </a:p>
                  </a:txBody>
                  <a:tcPr/>
                </a:tc>
                <a:tc>
                  <a:txBody>
                    <a:bodyPr/>
                    <a:lstStyle/>
                    <a:p>
                      <a:pPr algn="ctr"/>
                      <a:r>
                        <a:rPr lang="en-US" altLang="zh-CN" sz="1900"/>
                        <a:t>2</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2638725915"/>
              </p:ext>
            </p:extLst>
          </p:nvPr>
        </p:nvGraphicFramePr>
        <p:xfrm>
          <a:off x="4478932" y="2520084"/>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5</a:t>
                      </a:r>
                      <a:endParaRPr lang="zh-CN" altLang="en-US" sz="1900" dirty="0"/>
                    </a:p>
                  </a:txBody>
                  <a:tcPr/>
                </a:tc>
                <a:tc>
                  <a:txBody>
                    <a:bodyPr/>
                    <a:lstStyle/>
                    <a:p>
                      <a:pPr algn="ctr"/>
                      <a:r>
                        <a:rPr lang="en-US" altLang="zh-CN" sz="1900"/>
                        <a:t>7</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3185965297"/>
              </p:ext>
            </p:extLst>
          </p:nvPr>
        </p:nvGraphicFramePr>
        <p:xfrm>
          <a:off x="4492787" y="557096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7</a:t>
                      </a:r>
                      <a:endParaRPr lang="zh-CN" altLang="en-US" sz="1900" dirty="0"/>
                    </a:p>
                  </a:txBody>
                  <a:tcPr/>
                </a:tc>
                <a:tc>
                  <a:txBody>
                    <a:bodyPr/>
                    <a:lstStyle/>
                    <a:p>
                      <a:pPr algn="ctr"/>
                      <a:r>
                        <a:rPr lang="en-US" altLang="zh-CN" sz="1900"/>
                        <a:t>7</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1111371422"/>
              </p:ext>
            </p:extLst>
          </p:nvPr>
        </p:nvGraphicFramePr>
        <p:xfrm>
          <a:off x="6723369" y="2506227"/>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9</a:t>
                      </a:r>
                      <a:endParaRPr lang="zh-CN" altLang="en-US" sz="1900" dirty="0"/>
                    </a:p>
                  </a:txBody>
                  <a:tcPr/>
                </a:tc>
                <a:tc>
                  <a:txBody>
                    <a:bodyPr/>
                    <a:lstStyle/>
                    <a:p>
                      <a:pPr algn="ctr"/>
                      <a:r>
                        <a:rPr lang="en-US" altLang="zh-CN" sz="1900"/>
                        <a:t>11</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2448129072"/>
              </p:ext>
            </p:extLst>
          </p:nvPr>
        </p:nvGraphicFramePr>
        <p:xfrm>
          <a:off x="6723369" y="557096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11</a:t>
                      </a:r>
                      <a:endParaRPr lang="zh-CN" altLang="en-US" sz="1900" dirty="0"/>
                    </a:p>
                  </a:txBody>
                  <a:tcPr/>
                </a:tc>
                <a:tc>
                  <a:txBody>
                    <a:bodyPr/>
                    <a:lstStyle/>
                    <a:p>
                      <a:pPr algn="ctr"/>
                      <a:r>
                        <a:rPr lang="en-US" altLang="zh-CN" sz="1900"/>
                        <a:t>11</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526862050"/>
              </p:ext>
            </p:extLst>
          </p:nvPr>
        </p:nvGraphicFramePr>
        <p:xfrm>
          <a:off x="9024977" y="3496399"/>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18</a:t>
                      </a:r>
                      <a:endParaRPr lang="zh-CN" altLang="en-US" sz="1900" dirty="0"/>
                    </a:p>
                  </a:txBody>
                  <a:tcPr/>
                </a:tc>
                <a:tc>
                  <a:txBody>
                    <a:bodyPr/>
                    <a:lstStyle/>
                    <a:p>
                      <a:pPr algn="ctr"/>
                      <a:r>
                        <a:rPr lang="en-US" altLang="zh-CN" sz="1900"/>
                        <a:t>18</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3683541653"/>
              </p:ext>
            </p:extLst>
          </p:nvPr>
        </p:nvGraphicFramePr>
        <p:xfrm>
          <a:off x="11027984" y="3482550"/>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26</a:t>
                      </a:r>
                      <a:endParaRPr lang="zh-CN" altLang="en-US" sz="1900" dirty="0"/>
                    </a:p>
                  </a:txBody>
                  <a:tcPr/>
                </a:tc>
                <a:tc>
                  <a:txBody>
                    <a:bodyPr/>
                    <a:lstStyle/>
                    <a:p>
                      <a:pPr algn="ctr"/>
                      <a:r>
                        <a:rPr lang="en-US" altLang="zh-CN" sz="1900"/>
                        <a:t>26</a:t>
                      </a:r>
                      <a:endParaRPr lang="zh-CN" altLang="en-US" sz="1900" dirty="0"/>
                    </a:p>
                  </a:txBody>
                  <a:tcPr/>
                </a:tc>
                <a:extLst>
                  <a:ext uri="{0D108BD9-81ED-4DB2-BD59-A6C34878D82A}">
                    <a16:rowId xmlns:a16="http://schemas.microsoft.com/office/drawing/2014/main" val="2387134703"/>
                  </a:ext>
                </a:extLst>
              </a:tr>
            </a:tbl>
          </a:graphicData>
        </a:graphic>
      </p:graphicFrame>
      <mc:AlternateContent xmlns:mc="http://schemas.openxmlformats.org/markup-compatibility/2006" xmlns:a14="http://schemas.microsoft.com/office/drawing/2010/main">
        <mc:Choice Requires="a14">
          <p:graphicFrame>
            <p:nvGraphicFramePr>
              <p:cNvPr id="34" name="表格 33"/>
              <p:cNvGraphicFramePr>
                <a:graphicFrameLocks noGrp="1"/>
              </p:cNvGraphicFramePr>
              <p:nvPr>
                <p:extLst>
                  <p:ext uri="{D42A27DB-BD31-4B8C-83A1-F6EECF244321}">
                    <p14:modId xmlns:p14="http://schemas.microsoft.com/office/powerpoint/2010/main" val="2711799475"/>
                  </p:ext>
                </p:extLst>
              </p:nvPr>
            </p:nvGraphicFramePr>
            <p:xfrm>
              <a:off x="10193334" y="566101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𝐸𝑆</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𝐸𝐹</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4" name="表格 33"/>
              <p:cNvGraphicFramePr>
                <a:graphicFrameLocks noGrp="1"/>
              </p:cNvGraphicFramePr>
              <p:nvPr>
                <p:extLst>
                  <p:ext uri="{D42A27DB-BD31-4B8C-83A1-F6EECF244321}">
                    <p14:modId xmlns:p14="http://schemas.microsoft.com/office/powerpoint/2010/main" val="2711799475"/>
                  </p:ext>
                </p:extLst>
              </p:nvPr>
            </p:nvGraphicFramePr>
            <p:xfrm>
              <a:off x="10193334" y="566101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5"/>
                          <a:stretch>
                            <a:fillRect l="-1333" t="-1587" r="-204000" b="-103175"/>
                          </a:stretch>
                        </a:blipFill>
                      </a:tcPr>
                    </a:tc>
                    <a:tc>
                      <a:txBody>
                        <a:bodyPr/>
                        <a:lstStyle/>
                        <a:p>
                          <a:endParaRPr lang="zh-CN"/>
                        </a:p>
                      </a:txBody>
                      <a:tcPr>
                        <a:blipFill>
                          <a:blip r:embed="rId5"/>
                          <a:stretch>
                            <a:fillRect l="-100000" t="-1587" r="-101316" b="-10317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表格 34"/>
              <p:cNvGraphicFramePr>
                <a:graphicFrameLocks noGrp="1"/>
              </p:cNvGraphicFramePr>
              <p:nvPr>
                <p:extLst>
                  <p:ext uri="{D42A27DB-BD31-4B8C-83A1-F6EECF244321}">
                    <p14:modId xmlns:p14="http://schemas.microsoft.com/office/powerpoint/2010/main" val="323949655"/>
                  </p:ext>
                </p:extLst>
              </p:nvPr>
            </p:nvGraphicFramePr>
            <p:xfrm>
              <a:off x="950602" y="491287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0</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2</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5" name="表格 34"/>
              <p:cNvGraphicFramePr>
                <a:graphicFrameLocks noGrp="1"/>
              </p:cNvGraphicFramePr>
              <p:nvPr>
                <p:extLst>
                  <p:ext uri="{D42A27DB-BD31-4B8C-83A1-F6EECF244321}">
                    <p14:modId xmlns:p14="http://schemas.microsoft.com/office/powerpoint/2010/main" val="323949655"/>
                  </p:ext>
                </p:extLst>
              </p:nvPr>
            </p:nvGraphicFramePr>
            <p:xfrm>
              <a:off x="950602" y="491287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6"/>
                          <a:stretch>
                            <a:fillRect l="-1316" t="-1587" r="-201316" b="-103175"/>
                          </a:stretch>
                        </a:blipFill>
                      </a:tcPr>
                    </a:tc>
                    <a:tc>
                      <a:txBody>
                        <a:bodyPr/>
                        <a:lstStyle/>
                        <a:p>
                          <a:endParaRPr lang="zh-CN"/>
                        </a:p>
                      </a:txBody>
                      <a:tcPr>
                        <a:blipFill>
                          <a:blip r:embed="rId6"/>
                          <a:stretch>
                            <a:fillRect l="-102667" t="-1587" r="-104000" b="-10317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表格 35"/>
              <p:cNvGraphicFramePr>
                <a:graphicFrameLocks noGrp="1"/>
              </p:cNvGraphicFramePr>
              <p:nvPr>
                <p:extLst>
                  <p:ext uri="{D42A27DB-BD31-4B8C-83A1-F6EECF244321}">
                    <p14:modId xmlns:p14="http://schemas.microsoft.com/office/powerpoint/2010/main" val="2672511912"/>
                  </p:ext>
                </p:extLst>
              </p:nvPr>
            </p:nvGraphicFramePr>
            <p:xfrm>
              <a:off x="2967926"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2</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5</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6" name="表格 35"/>
              <p:cNvGraphicFramePr>
                <a:graphicFrameLocks noGrp="1"/>
              </p:cNvGraphicFramePr>
              <p:nvPr>
                <p:extLst>
                  <p:ext uri="{D42A27DB-BD31-4B8C-83A1-F6EECF244321}">
                    <p14:modId xmlns:p14="http://schemas.microsoft.com/office/powerpoint/2010/main" val="2672511912"/>
                  </p:ext>
                </p:extLst>
              </p:nvPr>
            </p:nvGraphicFramePr>
            <p:xfrm>
              <a:off x="2967926"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7"/>
                          <a:stretch>
                            <a:fillRect l="-1316" t="-1587" r="-201316" b="-103175"/>
                          </a:stretch>
                        </a:blipFill>
                      </a:tcPr>
                    </a:tc>
                    <a:tc>
                      <a:txBody>
                        <a:bodyPr/>
                        <a:lstStyle/>
                        <a:p>
                          <a:endParaRPr lang="zh-CN"/>
                        </a:p>
                      </a:txBody>
                      <a:tcPr>
                        <a:blipFill>
                          <a:blip r:embed="rId7"/>
                          <a:stretch>
                            <a:fillRect l="-102667" t="-1587" r="-104000" b="-10317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表格 36"/>
              <p:cNvGraphicFramePr>
                <a:graphicFrameLocks noGrp="1"/>
              </p:cNvGraphicFramePr>
              <p:nvPr>
                <p:extLst>
                  <p:ext uri="{D42A27DB-BD31-4B8C-83A1-F6EECF244321}">
                    <p14:modId xmlns:p14="http://schemas.microsoft.com/office/powerpoint/2010/main" val="587799829"/>
                  </p:ext>
                </p:extLst>
              </p:nvPr>
            </p:nvGraphicFramePr>
            <p:xfrm>
              <a:off x="2875120"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2</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7</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7" name="表格 36"/>
              <p:cNvGraphicFramePr>
                <a:graphicFrameLocks noGrp="1"/>
              </p:cNvGraphicFramePr>
              <p:nvPr>
                <p:extLst>
                  <p:ext uri="{D42A27DB-BD31-4B8C-83A1-F6EECF244321}">
                    <p14:modId xmlns:p14="http://schemas.microsoft.com/office/powerpoint/2010/main" val="587799829"/>
                  </p:ext>
                </p:extLst>
              </p:nvPr>
            </p:nvGraphicFramePr>
            <p:xfrm>
              <a:off x="2875120"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8"/>
                          <a:stretch>
                            <a:fillRect l="-1333" t="-1587" r="-205333" b="-103175"/>
                          </a:stretch>
                        </a:blipFill>
                      </a:tcPr>
                    </a:tc>
                    <a:tc>
                      <a:txBody>
                        <a:bodyPr/>
                        <a:lstStyle/>
                        <a:p>
                          <a:endParaRPr lang="zh-CN"/>
                        </a:p>
                      </a:txBody>
                      <a:tcPr>
                        <a:blipFill>
                          <a:blip r:embed="rId8"/>
                          <a:stretch>
                            <a:fillRect l="-100000" t="-1587" r="-102632" b="-10317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表格 37"/>
              <p:cNvGraphicFramePr>
                <a:graphicFrameLocks noGrp="1"/>
              </p:cNvGraphicFramePr>
              <p:nvPr>
                <p:extLst>
                  <p:ext uri="{D42A27DB-BD31-4B8C-83A1-F6EECF244321}">
                    <p14:modId xmlns:p14="http://schemas.microsoft.com/office/powerpoint/2010/main" val="728041331"/>
                  </p:ext>
                </p:extLst>
              </p:nvPr>
            </p:nvGraphicFramePr>
            <p:xfrm>
              <a:off x="5353065" y="170606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5</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9</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8" name="表格 37"/>
              <p:cNvGraphicFramePr>
                <a:graphicFrameLocks noGrp="1"/>
              </p:cNvGraphicFramePr>
              <p:nvPr>
                <p:extLst>
                  <p:ext uri="{D42A27DB-BD31-4B8C-83A1-F6EECF244321}">
                    <p14:modId xmlns:p14="http://schemas.microsoft.com/office/powerpoint/2010/main" val="728041331"/>
                  </p:ext>
                </p:extLst>
              </p:nvPr>
            </p:nvGraphicFramePr>
            <p:xfrm>
              <a:off x="5353065" y="170606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9"/>
                          <a:stretch>
                            <a:fillRect l="-1333" t="-1587" r="-204000" b="-103175"/>
                          </a:stretch>
                        </a:blipFill>
                      </a:tcPr>
                    </a:tc>
                    <a:tc>
                      <a:txBody>
                        <a:bodyPr/>
                        <a:lstStyle/>
                        <a:p>
                          <a:endParaRPr lang="zh-CN"/>
                        </a:p>
                      </a:txBody>
                      <a:tcPr>
                        <a:blipFill>
                          <a:blip r:embed="rId9"/>
                          <a:stretch>
                            <a:fillRect l="-100000" t="-1587" r="-101316" b="-10317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9" name="表格 38"/>
              <p:cNvGraphicFramePr>
                <a:graphicFrameLocks noGrp="1"/>
              </p:cNvGraphicFramePr>
              <p:nvPr>
                <p:extLst>
                  <p:ext uri="{D42A27DB-BD31-4B8C-83A1-F6EECF244321}">
                    <p14:modId xmlns:p14="http://schemas.microsoft.com/office/powerpoint/2010/main" val="496248860"/>
                  </p:ext>
                </p:extLst>
              </p:nvPr>
            </p:nvGraphicFramePr>
            <p:xfrm>
              <a:off x="5363677" y="597774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7</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1</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9" name="表格 38"/>
              <p:cNvGraphicFramePr>
                <a:graphicFrameLocks noGrp="1"/>
              </p:cNvGraphicFramePr>
              <p:nvPr>
                <p:extLst>
                  <p:ext uri="{D42A27DB-BD31-4B8C-83A1-F6EECF244321}">
                    <p14:modId xmlns:p14="http://schemas.microsoft.com/office/powerpoint/2010/main" val="496248860"/>
                  </p:ext>
                </p:extLst>
              </p:nvPr>
            </p:nvGraphicFramePr>
            <p:xfrm>
              <a:off x="5363677" y="597774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10"/>
                          <a:stretch>
                            <a:fillRect l="-1316" t="-1587" r="-201316" b="-103175"/>
                          </a:stretch>
                        </a:blipFill>
                      </a:tcPr>
                    </a:tc>
                    <a:tc>
                      <a:txBody>
                        <a:bodyPr/>
                        <a:lstStyle/>
                        <a:p>
                          <a:endParaRPr lang="zh-CN"/>
                        </a:p>
                      </a:txBody>
                      <a:tcPr>
                        <a:blipFill>
                          <a:blip r:embed="rId10"/>
                          <a:stretch>
                            <a:fillRect l="-102667" t="-1587" r="-104000" b="-10317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0" name="表格 39"/>
              <p:cNvGraphicFramePr>
                <a:graphicFrameLocks noGrp="1"/>
              </p:cNvGraphicFramePr>
              <p:nvPr>
                <p:extLst>
                  <p:ext uri="{D42A27DB-BD31-4B8C-83A1-F6EECF244321}">
                    <p14:modId xmlns:p14="http://schemas.microsoft.com/office/powerpoint/2010/main" val="707321474"/>
                  </p:ext>
                </p:extLst>
              </p:nvPr>
            </p:nvGraphicFramePr>
            <p:xfrm>
              <a:off x="7790381" y="259812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9</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5</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40" name="表格 39"/>
              <p:cNvGraphicFramePr>
                <a:graphicFrameLocks noGrp="1"/>
              </p:cNvGraphicFramePr>
              <p:nvPr>
                <p:extLst>
                  <p:ext uri="{D42A27DB-BD31-4B8C-83A1-F6EECF244321}">
                    <p14:modId xmlns:p14="http://schemas.microsoft.com/office/powerpoint/2010/main" val="707321474"/>
                  </p:ext>
                </p:extLst>
              </p:nvPr>
            </p:nvGraphicFramePr>
            <p:xfrm>
              <a:off x="7790381" y="259812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11"/>
                          <a:stretch>
                            <a:fillRect l="-1316" t="-1587" r="-201316" b="-103175"/>
                          </a:stretch>
                        </a:blipFill>
                      </a:tcPr>
                    </a:tc>
                    <a:tc>
                      <a:txBody>
                        <a:bodyPr/>
                        <a:lstStyle/>
                        <a:p>
                          <a:endParaRPr lang="zh-CN"/>
                        </a:p>
                      </a:txBody>
                      <a:tcPr>
                        <a:blipFill>
                          <a:blip r:embed="rId11"/>
                          <a:stretch>
                            <a:fillRect l="-102667" t="-1587" r="-104000" b="-10317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1" name="表格 40"/>
              <p:cNvGraphicFramePr>
                <a:graphicFrameLocks noGrp="1"/>
              </p:cNvGraphicFramePr>
              <p:nvPr>
                <p:extLst>
                  <p:ext uri="{D42A27DB-BD31-4B8C-83A1-F6EECF244321}">
                    <p14:modId xmlns:p14="http://schemas.microsoft.com/office/powerpoint/2010/main" val="629991940"/>
                  </p:ext>
                </p:extLst>
              </p:nvPr>
            </p:nvGraphicFramePr>
            <p:xfrm>
              <a:off x="7883187"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1</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8</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41" name="表格 40"/>
              <p:cNvGraphicFramePr>
                <a:graphicFrameLocks noGrp="1"/>
              </p:cNvGraphicFramePr>
              <p:nvPr>
                <p:extLst>
                  <p:ext uri="{D42A27DB-BD31-4B8C-83A1-F6EECF244321}">
                    <p14:modId xmlns:p14="http://schemas.microsoft.com/office/powerpoint/2010/main" val="629991940"/>
                  </p:ext>
                </p:extLst>
              </p:nvPr>
            </p:nvGraphicFramePr>
            <p:xfrm>
              <a:off x="7883187"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12"/>
                          <a:stretch>
                            <a:fillRect l="-1333" t="-1587" r="-204000" b="-103175"/>
                          </a:stretch>
                        </a:blipFill>
                      </a:tcPr>
                    </a:tc>
                    <a:tc>
                      <a:txBody>
                        <a:bodyPr/>
                        <a:lstStyle/>
                        <a:p>
                          <a:endParaRPr lang="zh-CN"/>
                        </a:p>
                      </a:txBody>
                      <a:tcPr>
                        <a:blipFill>
                          <a:blip r:embed="rId12"/>
                          <a:stretch>
                            <a:fillRect l="-100000" t="-1587" r="-101316" b="-10317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2" name="表格 41"/>
              <p:cNvGraphicFramePr>
                <a:graphicFrameLocks noGrp="1"/>
              </p:cNvGraphicFramePr>
              <p:nvPr>
                <p:extLst>
                  <p:ext uri="{D42A27DB-BD31-4B8C-83A1-F6EECF244321}">
                    <p14:modId xmlns:p14="http://schemas.microsoft.com/office/powerpoint/2010/main" val="1980280398"/>
                  </p:ext>
                </p:extLst>
              </p:nvPr>
            </p:nvGraphicFramePr>
            <p:xfrm>
              <a:off x="9791374"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8</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2</m:t>
                                </m:r>
                                <m:r>
                                  <a:rPr lang="en-US" altLang="zh-CN" sz="1900" b="0" i="1" smtClean="0">
                                    <a:latin typeface="Cambria Math" panose="02040503050406030204" pitchFamily="18" charset="0"/>
                                  </a:rPr>
                                  <m:t>6</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42" name="表格 41"/>
              <p:cNvGraphicFramePr>
                <a:graphicFrameLocks noGrp="1"/>
              </p:cNvGraphicFramePr>
              <p:nvPr>
                <p:extLst>
                  <p:ext uri="{D42A27DB-BD31-4B8C-83A1-F6EECF244321}">
                    <p14:modId xmlns:p14="http://schemas.microsoft.com/office/powerpoint/2010/main" val="1980280398"/>
                  </p:ext>
                </p:extLst>
              </p:nvPr>
            </p:nvGraphicFramePr>
            <p:xfrm>
              <a:off x="9791374"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13"/>
                          <a:stretch>
                            <a:fillRect l="-1333" t="-1587" r="-204000" b="-103175"/>
                          </a:stretch>
                        </a:blipFill>
                      </a:tcPr>
                    </a:tc>
                    <a:tc>
                      <a:txBody>
                        <a:bodyPr/>
                        <a:lstStyle/>
                        <a:p>
                          <a:endParaRPr lang="zh-CN"/>
                        </a:p>
                      </a:txBody>
                      <a:tcPr>
                        <a:blipFill>
                          <a:blip r:embed="rId13"/>
                          <a:stretch>
                            <a:fillRect l="-100000" t="-1587" r="-101316" b="-10317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p:spTree>
    <p:extLst>
      <p:ext uri="{BB962C8B-B14F-4D97-AF65-F5344CB8AC3E}">
        <p14:creationId xmlns:p14="http://schemas.microsoft.com/office/powerpoint/2010/main" val="4046003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399631" y="2977278"/>
            <a:ext cx="11392737" cy="2593688"/>
          </a:xfrm>
          <a:prstGeom prst="rect">
            <a:avLst/>
          </a:prstGeom>
        </p:spPr>
      </p:pic>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cs typeface="+mn-ea"/>
                <a:sym typeface="+mn-lt"/>
              </a:rPr>
              <a:t>Critical Path Method——AoA network</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22" name="文本框 21"/>
              <p:cNvSpPr txBox="1"/>
              <p:nvPr/>
            </p:nvSpPr>
            <p:spPr>
              <a:xfrm>
                <a:off x="4002897" y="605008"/>
                <a:ext cx="4095106" cy="1118255"/>
              </a:xfrm>
              <a:prstGeom prst="rect">
                <a:avLst/>
              </a:prstGeom>
              <a:noFill/>
            </p:spPr>
            <p:txBody>
              <a:bodyPr wrap="square" rtlCol="0">
                <a:spAutoFit/>
              </a:bodyPr>
              <a:lstStyle/>
              <a:p>
                <a:pPr>
                  <a:lnSpc>
                    <a:spcPts val="4000"/>
                  </a:lnSpc>
                </a:pPr>
                <a:r>
                  <a:rPr lang="en-US" altLang="zh-CN" dirty="0">
                    <a:latin typeface="方正姚体" panose="02010601030101010101" pitchFamily="2" charset="-122"/>
                    <a:ea typeface="方正姚体" panose="02010601030101010101" pitchFamily="2" charset="-122"/>
                  </a:rPr>
                  <a:t>Late Start (</a:t>
                </a:r>
                <a14:m>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𝑳𝑺</m:t>
                        </m:r>
                      </m:e>
                      <m:sub>
                        <m:r>
                          <a:rPr lang="en-US" altLang="zh-CN" b="1" i="1">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a14:m>
                <a:r>
                  <a:rPr lang="en-US" altLang="zh-CN" dirty="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𝐿𝑆</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𝐿</m:t>
                        </m:r>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b="0" dirty="0">
                    <a:latin typeface="方正姚体" panose="02010601030101010101" pitchFamily="2" charset="-122"/>
                    <a:ea typeface="方正姚体" panose="02010601030101010101" pitchFamily="2" charset="-122"/>
                  </a:rPr>
                  <a:t>.</a:t>
                </a:r>
              </a:p>
              <a:p>
                <a:pPr>
                  <a:lnSpc>
                    <a:spcPts val="4000"/>
                  </a:lnSpc>
                </a:pPr>
                <a:r>
                  <a:rPr lang="en-US" altLang="zh-CN" dirty="0">
                    <a:latin typeface="方正姚体" panose="02010601030101010101" pitchFamily="2" charset="-122"/>
                    <a:ea typeface="方正姚体" panose="02010601030101010101" pitchFamily="2" charset="-122"/>
                  </a:rPr>
                  <a:t>Late Finish </a:t>
                </a:r>
                <a14:m>
                  <m:oMath xmlns:m="http://schemas.openxmlformats.org/officeDocument/2006/math">
                    <m:r>
                      <a:rPr lang="en-US" altLang="zh-CN" b="0" i="0"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𝑳𝑭</m:t>
                        </m:r>
                      </m:e>
                      <m:sub>
                        <m:r>
                          <a:rPr lang="en-US" altLang="zh-CN" b="1" i="1">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a14:m>
                <a:r>
                  <a:rPr lang="en-US" altLang="zh-CN" dirty="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𝐿𝐹</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𝐿𝑇</m:t>
                        </m:r>
                      </m:e>
                      <m:sub>
                        <m:r>
                          <a:rPr lang="en-US" altLang="zh-CN" b="0" i="1" smtClean="0">
                            <a:latin typeface="Cambria Math" panose="02040503050406030204" pitchFamily="18" charset="0"/>
                          </a:rPr>
                          <m:t>𝑗</m:t>
                        </m:r>
                      </m:sub>
                    </m:sSub>
                  </m:oMath>
                </a14:m>
                <a:r>
                  <a:rPr lang="en-US" altLang="zh-CN" dirty="0">
                    <a:latin typeface="方正姚体" panose="02010601030101010101" pitchFamily="2" charset="-122"/>
                    <a:ea typeface="方正姚体" panose="02010601030101010101" pitchFamily="2" charset="-122"/>
                  </a:rPr>
                  <a:t>.</a:t>
                </a:r>
                <a:endParaRPr lang="zh-CN" altLang="en-US" dirty="0">
                  <a:latin typeface="方正姚体" panose="02010601030101010101" pitchFamily="2" charset="-122"/>
                  <a:ea typeface="方正姚体" panose="02010601030101010101" pitchFamily="2"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4002897" y="605008"/>
                <a:ext cx="4095106" cy="1118255"/>
              </a:xfrm>
              <a:prstGeom prst="rect">
                <a:avLst/>
              </a:prstGeom>
              <a:blipFill>
                <a:blip r:embed="rId4"/>
                <a:stretch>
                  <a:fillRect l="-1341" r="-1043"/>
                </a:stretch>
              </a:blipFill>
            </p:spPr>
            <p:txBody>
              <a:bodyPr/>
              <a:lstStyle/>
              <a:p>
                <a:r>
                  <a:rPr lang="zh-CN" altLang="en-US">
                    <a:noFill/>
                  </a:rPr>
                  <a:t> </a:t>
                </a:r>
              </a:p>
            </p:txBody>
          </p:sp>
        </mc:Fallback>
      </mc:AlternateContent>
      <p:graphicFrame>
        <p:nvGraphicFramePr>
          <p:cNvPr id="24" name="表格 23"/>
          <p:cNvGraphicFramePr>
            <a:graphicFrameLocks noGrp="1"/>
          </p:cNvGraphicFramePr>
          <p:nvPr/>
        </p:nvGraphicFramePr>
        <p:xfrm>
          <a:off x="248317" y="3593378"/>
          <a:ext cx="915698" cy="381000"/>
        </p:xfrm>
        <a:graphic>
          <a:graphicData uri="http://schemas.openxmlformats.org/drawingml/2006/table">
            <a:tbl>
              <a:tblPr firstRow="1" bandRow="1">
                <a:tableStyleId>{5940675A-B579-460E-94D1-54222C63F5DA}</a:tableStyleId>
              </a:tblPr>
              <a:tblGrid>
                <a:gridCol w="472119">
                  <a:extLst>
                    <a:ext uri="{9D8B030D-6E8A-4147-A177-3AD203B41FA5}">
                      <a16:colId xmlns:a16="http://schemas.microsoft.com/office/drawing/2014/main" val="1988824881"/>
                    </a:ext>
                  </a:extLst>
                </a:gridCol>
                <a:gridCol w="443579">
                  <a:extLst>
                    <a:ext uri="{9D8B030D-6E8A-4147-A177-3AD203B41FA5}">
                      <a16:colId xmlns:a16="http://schemas.microsoft.com/office/drawing/2014/main" val="2483685557"/>
                    </a:ext>
                  </a:extLst>
                </a:gridCol>
              </a:tblGrid>
              <a:tr h="375920">
                <a:tc>
                  <a:txBody>
                    <a:bodyPr/>
                    <a:lstStyle/>
                    <a:p>
                      <a:pPr algn="ctr"/>
                      <a:r>
                        <a:rPr lang="en-US" altLang="zh-CN" sz="1900" dirty="0">
                          <a:solidFill>
                            <a:srgbClr val="7030A0"/>
                          </a:solidFill>
                        </a:rPr>
                        <a:t>0</a:t>
                      </a:r>
                      <a:endParaRPr lang="zh-CN" altLang="en-US" sz="1900" dirty="0">
                        <a:solidFill>
                          <a:srgbClr val="7030A0"/>
                        </a:solidFill>
                      </a:endParaRPr>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5" name="表格 24"/>
          <p:cNvGraphicFramePr>
            <a:graphicFrameLocks noGrp="1"/>
          </p:cNvGraphicFramePr>
          <p:nvPr/>
        </p:nvGraphicFramePr>
        <p:xfrm>
          <a:off x="2151369" y="3607231"/>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dirty="0"/>
                        <a:t>2</a:t>
                      </a:r>
                      <a:endParaRPr lang="zh-CN" altLang="en-US" sz="1900" dirty="0"/>
                    </a:p>
                  </a:txBody>
                  <a:tcPr/>
                </a:tc>
                <a:tc>
                  <a:txBody>
                    <a:bodyPr/>
                    <a:lstStyle/>
                    <a:p>
                      <a:pPr algn="ctr"/>
                      <a:r>
                        <a:rPr lang="en-US" altLang="zh-CN" sz="1900"/>
                        <a:t>2</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7" name="表格 26"/>
          <p:cNvGraphicFramePr>
            <a:graphicFrameLocks noGrp="1"/>
          </p:cNvGraphicFramePr>
          <p:nvPr/>
        </p:nvGraphicFramePr>
        <p:xfrm>
          <a:off x="4478932" y="2520084"/>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5</a:t>
                      </a:r>
                      <a:endParaRPr lang="zh-CN" altLang="en-US" sz="1900" dirty="0"/>
                    </a:p>
                  </a:txBody>
                  <a:tcPr/>
                </a:tc>
                <a:tc>
                  <a:txBody>
                    <a:bodyPr/>
                    <a:lstStyle/>
                    <a:p>
                      <a:pPr algn="ctr"/>
                      <a:r>
                        <a:rPr lang="en-US" altLang="zh-CN" sz="1900"/>
                        <a:t>7</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8" name="表格 27"/>
          <p:cNvGraphicFramePr>
            <a:graphicFrameLocks noGrp="1"/>
          </p:cNvGraphicFramePr>
          <p:nvPr/>
        </p:nvGraphicFramePr>
        <p:xfrm>
          <a:off x="4492787" y="557096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7</a:t>
                      </a:r>
                      <a:endParaRPr lang="zh-CN" altLang="en-US" sz="1900" dirty="0"/>
                    </a:p>
                  </a:txBody>
                  <a:tcPr/>
                </a:tc>
                <a:tc>
                  <a:txBody>
                    <a:bodyPr/>
                    <a:lstStyle/>
                    <a:p>
                      <a:pPr algn="ctr"/>
                      <a:r>
                        <a:rPr lang="en-US" altLang="zh-CN" sz="1900"/>
                        <a:t>7</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9" name="表格 28"/>
          <p:cNvGraphicFramePr>
            <a:graphicFrameLocks noGrp="1"/>
          </p:cNvGraphicFramePr>
          <p:nvPr/>
        </p:nvGraphicFramePr>
        <p:xfrm>
          <a:off x="6723369" y="2506227"/>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9</a:t>
                      </a:r>
                      <a:endParaRPr lang="zh-CN" altLang="en-US" sz="1900" dirty="0"/>
                    </a:p>
                  </a:txBody>
                  <a:tcPr/>
                </a:tc>
                <a:tc>
                  <a:txBody>
                    <a:bodyPr/>
                    <a:lstStyle/>
                    <a:p>
                      <a:pPr algn="ctr"/>
                      <a:r>
                        <a:rPr lang="en-US" altLang="zh-CN" sz="1900"/>
                        <a:t>11</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0" name="表格 29"/>
          <p:cNvGraphicFramePr>
            <a:graphicFrameLocks noGrp="1"/>
          </p:cNvGraphicFramePr>
          <p:nvPr/>
        </p:nvGraphicFramePr>
        <p:xfrm>
          <a:off x="6723369" y="557096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11</a:t>
                      </a:r>
                      <a:endParaRPr lang="zh-CN" altLang="en-US" sz="1900" dirty="0"/>
                    </a:p>
                  </a:txBody>
                  <a:tcPr/>
                </a:tc>
                <a:tc>
                  <a:txBody>
                    <a:bodyPr/>
                    <a:lstStyle/>
                    <a:p>
                      <a:pPr algn="ctr"/>
                      <a:r>
                        <a:rPr lang="en-US" altLang="zh-CN" sz="1900"/>
                        <a:t>11</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1" name="表格 30"/>
          <p:cNvGraphicFramePr>
            <a:graphicFrameLocks noGrp="1"/>
          </p:cNvGraphicFramePr>
          <p:nvPr/>
        </p:nvGraphicFramePr>
        <p:xfrm>
          <a:off x="9024977" y="3496399"/>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18</a:t>
                      </a:r>
                      <a:endParaRPr lang="zh-CN" altLang="en-US" sz="1900" dirty="0"/>
                    </a:p>
                  </a:txBody>
                  <a:tcPr/>
                </a:tc>
                <a:tc>
                  <a:txBody>
                    <a:bodyPr/>
                    <a:lstStyle/>
                    <a:p>
                      <a:pPr algn="ctr"/>
                      <a:r>
                        <a:rPr lang="en-US" altLang="zh-CN" sz="1900"/>
                        <a:t>18</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2" name="表格 31"/>
          <p:cNvGraphicFramePr>
            <a:graphicFrameLocks noGrp="1"/>
          </p:cNvGraphicFramePr>
          <p:nvPr/>
        </p:nvGraphicFramePr>
        <p:xfrm>
          <a:off x="11027984" y="3482550"/>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26</a:t>
                      </a:r>
                      <a:endParaRPr lang="zh-CN" altLang="en-US" sz="1900" dirty="0"/>
                    </a:p>
                  </a:txBody>
                  <a:tcPr/>
                </a:tc>
                <a:tc>
                  <a:txBody>
                    <a:bodyPr/>
                    <a:lstStyle/>
                    <a:p>
                      <a:pPr algn="ctr"/>
                      <a:r>
                        <a:rPr lang="en-US" altLang="zh-CN" sz="1900"/>
                        <a:t>26</a:t>
                      </a:r>
                      <a:endParaRPr lang="zh-CN" altLang="en-US" sz="1900" dirty="0"/>
                    </a:p>
                  </a:txBody>
                  <a:tcPr/>
                </a:tc>
                <a:extLst>
                  <a:ext uri="{0D108BD9-81ED-4DB2-BD59-A6C34878D82A}">
                    <a16:rowId xmlns:a16="http://schemas.microsoft.com/office/drawing/2014/main" val="2387134703"/>
                  </a:ext>
                </a:extLst>
              </a:tr>
            </a:tbl>
          </a:graphicData>
        </a:graphic>
      </p:graphicFrame>
      <mc:AlternateContent xmlns:mc="http://schemas.openxmlformats.org/markup-compatibility/2006" xmlns:a14="http://schemas.microsoft.com/office/drawing/2010/main">
        <mc:Choice Requires="a14">
          <p:graphicFrame>
            <p:nvGraphicFramePr>
              <p:cNvPr id="34" name="表格 33"/>
              <p:cNvGraphicFramePr>
                <a:graphicFrameLocks noGrp="1"/>
              </p:cNvGraphicFramePr>
              <p:nvPr>
                <p:extLst>
                  <p:ext uri="{D42A27DB-BD31-4B8C-83A1-F6EECF244321}">
                    <p14:modId xmlns:p14="http://schemas.microsoft.com/office/powerpoint/2010/main" val="61025945"/>
                  </p:ext>
                </p:extLst>
              </p:nvPr>
            </p:nvGraphicFramePr>
            <p:xfrm>
              <a:off x="10193334" y="566101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𝐸𝑆</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𝐸𝐹</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𝐿𝑆</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𝐿𝐹</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4" name="表格 33"/>
              <p:cNvGraphicFramePr>
                <a:graphicFrameLocks noGrp="1"/>
              </p:cNvGraphicFramePr>
              <p:nvPr>
                <p:extLst>
                  <p:ext uri="{D42A27DB-BD31-4B8C-83A1-F6EECF244321}">
                    <p14:modId xmlns:p14="http://schemas.microsoft.com/office/powerpoint/2010/main" val="61025945"/>
                  </p:ext>
                </p:extLst>
              </p:nvPr>
            </p:nvGraphicFramePr>
            <p:xfrm>
              <a:off x="10193334" y="566101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5"/>
                          <a:stretch>
                            <a:fillRect l="-1333" t="-1587" r="-204000" b="-103175"/>
                          </a:stretch>
                        </a:blipFill>
                      </a:tcPr>
                    </a:tc>
                    <a:tc>
                      <a:txBody>
                        <a:bodyPr/>
                        <a:lstStyle/>
                        <a:p>
                          <a:endParaRPr lang="zh-CN"/>
                        </a:p>
                      </a:txBody>
                      <a:tcPr>
                        <a:blipFill>
                          <a:blip r:embed="rId5"/>
                          <a:stretch>
                            <a:fillRect l="-100000" t="-1587" r="-101316" b="-10317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endParaRPr lang="zh-CN"/>
                        </a:p>
                      </a:txBody>
                      <a:tcPr>
                        <a:blipFill>
                          <a:blip r:embed="rId5"/>
                          <a:stretch>
                            <a:fillRect l="-1333" t="-101587" r="-204000" b="-3175"/>
                          </a:stretch>
                        </a:blipFill>
                      </a:tcPr>
                    </a:tc>
                    <a:tc>
                      <a:txBody>
                        <a:bodyPr/>
                        <a:lstStyle/>
                        <a:p>
                          <a:endParaRPr lang="zh-CN"/>
                        </a:p>
                      </a:txBody>
                      <a:tcPr>
                        <a:blipFill>
                          <a:blip r:embed="rId5"/>
                          <a:stretch>
                            <a:fillRect l="-100000" t="-101587" r="-101316" b="-317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表格 34"/>
              <p:cNvGraphicFramePr>
                <a:graphicFrameLocks noGrp="1"/>
              </p:cNvGraphicFramePr>
              <p:nvPr>
                <p:extLst>
                  <p:ext uri="{D42A27DB-BD31-4B8C-83A1-F6EECF244321}">
                    <p14:modId xmlns:p14="http://schemas.microsoft.com/office/powerpoint/2010/main" val="3702509309"/>
                  </p:ext>
                </p:extLst>
              </p:nvPr>
            </p:nvGraphicFramePr>
            <p:xfrm>
              <a:off x="950602" y="491287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0</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2</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0</a:t>
                          </a:r>
                          <a:endParaRPr lang="zh-CN" altLang="en-US"/>
                        </a:p>
                      </a:txBody>
                      <a:tcPr anchor="ctr">
                        <a:solidFill>
                          <a:srgbClr val="00B050"/>
                        </a:solidFill>
                      </a:tcPr>
                    </a:tc>
                    <a:tc>
                      <a:txBody>
                        <a:bodyPr/>
                        <a:lstStyle/>
                        <a:p>
                          <a:pPr algn="ctr"/>
                          <a:r>
                            <a:rPr lang="en-US" altLang="zh-CN"/>
                            <a:t>2</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5" name="表格 34"/>
              <p:cNvGraphicFramePr>
                <a:graphicFrameLocks noGrp="1"/>
              </p:cNvGraphicFramePr>
              <p:nvPr>
                <p:extLst>
                  <p:ext uri="{D42A27DB-BD31-4B8C-83A1-F6EECF244321}">
                    <p14:modId xmlns:p14="http://schemas.microsoft.com/office/powerpoint/2010/main" val="3702509309"/>
                  </p:ext>
                </p:extLst>
              </p:nvPr>
            </p:nvGraphicFramePr>
            <p:xfrm>
              <a:off x="950602" y="491287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6"/>
                          <a:stretch>
                            <a:fillRect l="-1316" t="-1587" r="-201316" b="-123810"/>
                          </a:stretch>
                        </a:blipFill>
                      </a:tcPr>
                    </a:tc>
                    <a:tc>
                      <a:txBody>
                        <a:bodyPr/>
                        <a:lstStyle/>
                        <a:p>
                          <a:endParaRPr lang="zh-CN"/>
                        </a:p>
                      </a:txBody>
                      <a:tcPr>
                        <a:blipFill>
                          <a:blip r:embed="rId6"/>
                          <a:stretch>
                            <a:fillRect l="-102667" t="-1587" r="-104000" b="-123810"/>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0</a:t>
                          </a:r>
                          <a:endParaRPr lang="zh-CN" altLang="en-US"/>
                        </a:p>
                      </a:txBody>
                      <a:tcPr anchor="ctr">
                        <a:solidFill>
                          <a:srgbClr val="00B050"/>
                        </a:solidFill>
                      </a:tcPr>
                    </a:tc>
                    <a:tc>
                      <a:txBody>
                        <a:bodyPr/>
                        <a:lstStyle/>
                        <a:p>
                          <a:pPr algn="ctr"/>
                          <a:r>
                            <a:rPr lang="en-US" altLang="zh-CN" smtClean="0"/>
                            <a:t>2</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表格 35"/>
              <p:cNvGraphicFramePr>
                <a:graphicFrameLocks noGrp="1"/>
              </p:cNvGraphicFramePr>
              <p:nvPr>
                <p:extLst>
                  <p:ext uri="{D42A27DB-BD31-4B8C-83A1-F6EECF244321}">
                    <p14:modId xmlns:p14="http://schemas.microsoft.com/office/powerpoint/2010/main" val="3299989508"/>
                  </p:ext>
                </p:extLst>
              </p:nvPr>
            </p:nvGraphicFramePr>
            <p:xfrm>
              <a:off x="2967926"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2</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5</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4</a:t>
                          </a:r>
                          <a:endParaRPr lang="zh-CN" altLang="en-US"/>
                        </a:p>
                      </a:txBody>
                      <a:tcPr anchor="ctr">
                        <a:solidFill>
                          <a:srgbClr val="00B050"/>
                        </a:solidFill>
                      </a:tcPr>
                    </a:tc>
                    <a:tc>
                      <a:txBody>
                        <a:bodyPr/>
                        <a:lstStyle/>
                        <a:p>
                          <a:pPr algn="ctr"/>
                          <a:r>
                            <a:rPr lang="en-US" altLang="zh-CN"/>
                            <a:t>7</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6" name="表格 35"/>
              <p:cNvGraphicFramePr>
                <a:graphicFrameLocks noGrp="1"/>
              </p:cNvGraphicFramePr>
              <p:nvPr>
                <p:extLst>
                  <p:ext uri="{D42A27DB-BD31-4B8C-83A1-F6EECF244321}">
                    <p14:modId xmlns:p14="http://schemas.microsoft.com/office/powerpoint/2010/main" val="3299989508"/>
                  </p:ext>
                </p:extLst>
              </p:nvPr>
            </p:nvGraphicFramePr>
            <p:xfrm>
              <a:off x="2967926"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7"/>
                          <a:stretch>
                            <a:fillRect l="-1316" t="-1587" r="-201316" b="-123810"/>
                          </a:stretch>
                        </a:blipFill>
                      </a:tcPr>
                    </a:tc>
                    <a:tc>
                      <a:txBody>
                        <a:bodyPr/>
                        <a:lstStyle/>
                        <a:p>
                          <a:endParaRPr lang="zh-CN"/>
                        </a:p>
                      </a:txBody>
                      <a:tcPr>
                        <a:blipFill>
                          <a:blip r:embed="rId7"/>
                          <a:stretch>
                            <a:fillRect l="-102667" t="-1587" r="-104000" b="-123810"/>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4</a:t>
                          </a:r>
                          <a:endParaRPr lang="zh-CN" altLang="en-US"/>
                        </a:p>
                      </a:txBody>
                      <a:tcPr anchor="ctr">
                        <a:solidFill>
                          <a:srgbClr val="00B050"/>
                        </a:solidFill>
                      </a:tcPr>
                    </a:tc>
                    <a:tc>
                      <a:txBody>
                        <a:bodyPr/>
                        <a:lstStyle/>
                        <a:p>
                          <a:pPr algn="ctr"/>
                          <a:r>
                            <a:rPr lang="en-US" altLang="zh-CN" smtClean="0"/>
                            <a:t>7</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表格 36"/>
              <p:cNvGraphicFramePr>
                <a:graphicFrameLocks noGrp="1"/>
              </p:cNvGraphicFramePr>
              <p:nvPr>
                <p:extLst>
                  <p:ext uri="{D42A27DB-BD31-4B8C-83A1-F6EECF244321}">
                    <p14:modId xmlns:p14="http://schemas.microsoft.com/office/powerpoint/2010/main" val="3957479819"/>
                  </p:ext>
                </p:extLst>
              </p:nvPr>
            </p:nvGraphicFramePr>
            <p:xfrm>
              <a:off x="2875120"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2</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7</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2</a:t>
                          </a:r>
                          <a:endParaRPr lang="zh-CN" altLang="en-US"/>
                        </a:p>
                      </a:txBody>
                      <a:tcPr anchor="ctr">
                        <a:solidFill>
                          <a:srgbClr val="00B050"/>
                        </a:solidFill>
                      </a:tcPr>
                    </a:tc>
                    <a:tc>
                      <a:txBody>
                        <a:bodyPr/>
                        <a:lstStyle/>
                        <a:p>
                          <a:pPr algn="ctr"/>
                          <a:r>
                            <a:rPr lang="en-US" altLang="zh-CN"/>
                            <a:t>7</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7" name="表格 36"/>
              <p:cNvGraphicFramePr>
                <a:graphicFrameLocks noGrp="1"/>
              </p:cNvGraphicFramePr>
              <p:nvPr>
                <p:extLst>
                  <p:ext uri="{D42A27DB-BD31-4B8C-83A1-F6EECF244321}">
                    <p14:modId xmlns:p14="http://schemas.microsoft.com/office/powerpoint/2010/main" val="3957479819"/>
                  </p:ext>
                </p:extLst>
              </p:nvPr>
            </p:nvGraphicFramePr>
            <p:xfrm>
              <a:off x="2875120"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8"/>
                          <a:stretch>
                            <a:fillRect l="-1333" t="-1587" r="-205333" b="-122222"/>
                          </a:stretch>
                        </a:blipFill>
                      </a:tcPr>
                    </a:tc>
                    <a:tc>
                      <a:txBody>
                        <a:bodyPr/>
                        <a:lstStyle/>
                        <a:p>
                          <a:endParaRPr lang="zh-CN"/>
                        </a:p>
                      </a:txBody>
                      <a:tcPr>
                        <a:blipFill>
                          <a:blip r:embed="rId8"/>
                          <a:stretch>
                            <a:fillRect l="-100000" t="-1587" r="-102632" b="-122222"/>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2</a:t>
                          </a:r>
                          <a:endParaRPr lang="zh-CN" altLang="en-US"/>
                        </a:p>
                      </a:txBody>
                      <a:tcPr anchor="ctr">
                        <a:solidFill>
                          <a:srgbClr val="00B050"/>
                        </a:solidFill>
                      </a:tcPr>
                    </a:tc>
                    <a:tc>
                      <a:txBody>
                        <a:bodyPr/>
                        <a:lstStyle/>
                        <a:p>
                          <a:pPr algn="ctr"/>
                          <a:r>
                            <a:rPr lang="en-US" altLang="zh-CN" smtClean="0"/>
                            <a:t>7</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表格 37"/>
              <p:cNvGraphicFramePr>
                <a:graphicFrameLocks noGrp="1"/>
              </p:cNvGraphicFramePr>
              <p:nvPr>
                <p:extLst>
                  <p:ext uri="{D42A27DB-BD31-4B8C-83A1-F6EECF244321}">
                    <p14:modId xmlns:p14="http://schemas.microsoft.com/office/powerpoint/2010/main" val="50222843"/>
                  </p:ext>
                </p:extLst>
              </p:nvPr>
            </p:nvGraphicFramePr>
            <p:xfrm>
              <a:off x="5353065" y="170606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5</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9</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7</a:t>
                          </a:r>
                          <a:endParaRPr lang="zh-CN" altLang="en-US"/>
                        </a:p>
                      </a:txBody>
                      <a:tcPr anchor="ctr">
                        <a:solidFill>
                          <a:srgbClr val="00B050"/>
                        </a:solidFill>
                      </a:tcPr>
                    </a:tc>
                    <a:tc>
                      <a:txBody>
                        <a:bodyPr/>
                        <a:lstStyle/>
                        <a:p>
                          <a:pPr algn="ctr"/>
                          <a:r>
                            <a:rPr lang="en-US" altLang="zh-CN"/>
                            <a:t>11</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8" name="表格 37"/>
              <p:cNvGraphicFramePr>
                <a:graphicFrameLocks noGrp="1"/>
              </p:cNvGraphicFramePr>
              <p:nvPr>
                <p:extLst>
                  <p:ext uri="{D42A27DB-BD31-4B8C-83A1-F6EECF244321}">
                    <p14:modId xmlns:p14="http://schemas.microsoft.com/office/powerpoint/2010/main" val="50222843"/>
                  </p:ext>
                </p:extLst>
              </p:nvPr>
            </p:nvGraphicFramePr>
            <p:xfrm>
              <a:off x="5353065" y="170606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9"/>
                          <a:stretch>
                            <a:fillRect l="-1333" t="-1587" r="-204000" b="-123810"/>
                          </a:stretch>
                        </a:blipFill>
                      </a:tcPr>
                    </a:tc>
                    <a:tc>
                      <a:txBody>
                        <a:bodyPr/>
                        <a:lstStyle/>
                        <a:p>
                          <a:endParaRPr lang="zh-CN"/>
                        </a:p>
                      </a:txBody>
                      <a:tcPr>
                        <a:blipFill>
                          <a:blip r:embed="rId9"/>
                          <a:stretch>
                            <a:fillRect l="-100000" t="-1587" r="-101316" b="-123810"/>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7</a:t>
                          </a:r>
                          <a:endParaRPr lang="zh-CN" altLang="en-US"/>
                        </a:p>
                      </a:txBody>
                      <a:tcPr anchor="ctr">
                        <a:solidFill>
                          <a:srgbClr val="00B050"/>
                        </a:solidFill>
                      </a:tcPr>
                    </a:tc>
                    <a:tc>
                      <a:txBody>
                        <a:bodyPr/>
                        <a:lstStyle/>
                        <a:p>
                          <a:pPr algn="ctr"/>
                          <a:r>
                            <a:rPr lang="en-US" altLang="zh-CN" smtClean="0"/>
                            <a:t>11</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9" name="表格 38"/>
              <p:cNvGraphicFramePr>
                <a:graphicFrameLocks noGrp="1"/>
              </p:cNvGraphicFramePr>
              <p:nvPr>
                <p:extLst>
                  <p:ext uri="{D42A27DB-BD31-4B8C-83A1-F6EECF244321}">
                    <p14:modId xmlns:p14="http://schemas.microsoft.com/office/powerpoint/2010/main" val="2903402252"/>
                  </p:ext>
                </p:extLst>
              </p:nvPr>
            </p:nvGraphicFramePr>
            <p:xfrm>
              <a:off x="5363677" y="597774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7</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1</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7</a:t>
                          </a:r>
                          <a:endParaRPr lang="zh-CN" altLang="en-US"/>
                        </a:p>
                      </a:txBody>
                      <a:tcPr anchor="ctr">
                        <a:solidFill>
                          <a:srgbClr val="00B050"/>
                        </a:solidFill>
                      </a:tcPr>
                    </a:tc>
                    <a:tc>
                      <a:txBody>
                        <a:bodyPr/>
                        <a:lstStyle/>
                        <a:p>
                          <a:pPr algn="ctr"/>
                          <a:r>
                            <a:rPr lang="en-US" altLang="zh-CN"/>
                            <a:t>11</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9" name="表格 38"/>
              <p:cNvGraphicFramePr>
                <a:graphicFrameLocks noGrp="1"/>
              </p:cNvGraphicFramePr>
              <p:nvPr>
                <p:extLst>
                  <p:ext uri="{D42A27DB-BD31-4B8C-83A1-F6EECF244321}">
                    <p14:modId xmlns:p14="http://schemas.microsoft.com/office/powerpoint/2010/main" val="2903402252"/>
                  </p:ext>
                </p:extLst>
              </p:nvPr>
            </p:nvGraphicFramePr>
            <p:xfrm>
              <a:off x="5363677" y="597774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10"/>
                          <a:stretch>
                            <a:fillRect l="-1316" t="-1587" r="-201316" b="-122222"/>
                          </a:stretch>
                        </a:blipFill>
                      </a:tcPr>
                    </a:tc>
                    <a:tc>
                      <a:txBody>
                        <a:bodyPr/>
                        <a:lstStyle/>
                        <a:p>
                          <a:endParaRPr lang="zh-CN"/>
                        </a:p>
                      </a:txBody>
                      <a:tcPr>
                        <a:blipFill>
                          <a:blip r:embed="rId10"/>
                          <a:stretch>
                            <a:fillRect l="-102667" t="-1587" r="-104000" b="-122222"/>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7</a:t>
                          </a:r>
                          <a:endParaRPr lang="zh-CN" altLang="en-US"/>
                        </a:p>
                      </a:txBody>
                      <a:tcPr anchor="ctr">
                        <a:solidFill>
                          <a:srgbClr val="00B050"/>
                        </a:solidFill>
                      </a:tcPr>
                    </a:tc>
                    <a:tc>
                      <a:txBody>
                        <a:bodyPr/>
                        <a:lstStyle/>
                        <a:p>
                          <a:pPr algn="ctr"/>
                          <a:r>
                            <a:rPr lang="en-US" altLang="zh-CN" smtClean="0"/>
                            <a:t>11</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0" name="表格 39"/>
              <p:cNvGraphicFramePr>
                <a:graphicFrameLocks noGrp="1"/>
              </p:cNvGraphicFramePr>
              <p:nvPr>
                <p:extLst>
                  <p:ext uri="{D42A27DB-BD31-4B8C-83A1-F6EECF244321}">
                    <p14:modId xmlns:p14="http://schemas.microsoft.com/office/powerpoint/2010/main" val="1059205093"/>
                  </p:ext>
                </p:extLst>
              </p:nvPr>
            </p:nvGraphicFramePr>
            <p:xfrm>
              <a:off x="7790381" y="259812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9</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5</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12</a:t>
                          </a:r>
                          <a:endParaRPr lang="zh-CN" altLang="en-US"/>
                        </a:p>
                      </a:txBody>
                      <a:tcPr anchor="ctr">
                        <a:solidFill>
                          <a:srgbClr val="00B050"/>
                        </a:solidFill>
                      </a:tcPr>
                    </a:tc>
                    <a:tc>
                      <a:txBody>
                        <a:bodyPr/>
                        <a:lstStyle/>
                        <a:p>
                          <a:pPr algn="ctr"/>
                          <a:r>
                            <a:rPr lang="en-US" altLang="zh-CN"/>
                            <a:t>18</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40" name="表格 39"/>
              <p:cNvGraphicFramePr>
                <a:graphicFrameLocks noGrp="1"/>
              </p:cNvGraphicFramePr>
              <p:nvPr>
                <p:extLst>
                  <p:ext uri="{D42A27DB-BD31-4B8C-83A1-F6EECF244321}">
                    <p14:modId xmlns:p14="http://schemas.microsoft.com/office/powerpoint/2010/main" val="1059205093"/>
                  </p:ext>
                </p:extLst>
              </p:nvPr>
            </p:nvGraphicFramePr>
            <p:xfrm>
              <a:off x="7790381" y="259812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11"/>
                          <a:stretch>
                            <a:fillRect l="-1316" t="-1587" r="-201316" b="-122222"/>
                          </a:stretch>
                        </a:blipFill>
                      </a:tcPr>
                    </a:tc>
                    <a:tc>
                      <a:txBody>
                        <a:bodyPr/>
                        <a:lstStyle/>
                        <a:p>
                          <a:endParaRPr lang="zh-CN"/>
                        </a:p>
                      </a:txBody>
                      <a:tcPr>
                        <a:blipFill>
                          <a:blip r:embed="rId11"/>
                          <a:stretch>
                            <a:fillRect l="-102667" t="-1587" r="-104000" b="-122222"/>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12</a:t>
                          </a:r>
                          <a:endParaRPr lang="zh-CN" altLang="en-US"/>
                        </a:p>
                      </a:txBody>
                      <a:tcPr anchor="ctr">
                        <a:solidFill>
                          <a:srgbClr val="00B050"/>
                        </a:solidFill>
                      </a:tcPr>
                    </a:tc>
                    <a:tc>
                      <a:txBody>
                        <a:bodyPr/>
                        <a:lstStyle/>
                        <a:p>
                          <a:pPr algn="ctr"/>
                          <a:r>
                            <a:rPr lang="en-US" altLang="zh-CN" smtClean="0"/>
                            <a:t>18</a:t>
                          </a:r>
                          <a:endParaRPr lang="zh-CN" altLang="en-US"/>
                        </a:p>
                      </a:txBody>
                      <a:tcPr anchor="ctr">
                        <a:solidFill>
                          <a:srgbClr val="00B050"/>
                        </a:solidFill>
                      </a:tcPr>
                    </a:tc>
                    <a:tc>
                      <a:txBody>
                        <a:bodyPr/>
                        <a:lstStyle/>
                        <a:p>
                          <a:pPr algn="ct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1" name="表格 40"/>
              <p:cNvGraphicFramePr>
                <a:graphicFrameLocks noGrp="1"/>
              </p:cNvGraphicFramePr>
              <p:nvPr>
                <p:extLst>
                  <p:ext uri="{D42A27DB-BD31-4B8C-83A1-F6EECF244321}">
                    <p14:modId xmlns:p14="http://schemas.microsoft.com/office/powerpoint/2010/main" val="1740566213"/>
                  </p:ext>
                </p:extLst>
              </p:nvPr>
            </p:nvGraphicFramePr>
            <p:xfrm>
              <a:off x="7883187"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1</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8</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r>
                            <a:rPr lang="en-US" altLang="zh-CN"/>
                            <a:t>11</a:t>
                          </a:r>
                          <a:endParaRPr lang="zh-CN" altLang="en-US"/>
                        </a:p>
                      </a:txBody>
                      <a:tcPr>
                        <a:solidFill>
                          <a:srgbClr val="00B050"/>
                        </a:solidFill>
                      </a:tcPr>
                    </a:tc>
                    <a:tc>
                      <a:txBody>
                        <a:bodyPr/>
                        <a:lstStyle/>
                        <a:p>
                          <a:r>
                            <a:rPr lang="en-US" altLang="zh-CN"/>
                            <a:t>18</a:t>
                          </a:r>
                          <a:endParaRPr lang="zh-CN" altLang="en-US"/>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41" name="表格 40"/>
              <p:cNvGraphicFramePr>
                <a:graphicFrameLocks noGrp="1"/>
              </p:cNvGraphicFramePr>
              <p:nvPr>
                <p:extLst>
                  <p:ext uri="{D42A27DB-BD31-4B8C-83A1-F6EECF244321}">
                    <p14:modId xmlns:p14="http://schemas.microsoft.com/office/powerpoint/2010/main" val="1740566213"/>
                  </p:ext>
                </p:extLst>
              </p:nvPr>
            </p:nvGraphicFramePr>
            <p:xfrm>
              <a:off x="7883187"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12"/>
                          <a:stretch>
                            <a:fillRect l="-1333" t="-1587" r="-204000" b="-120635"/>
                          </a:stretch>
                        </a:blipFill>
                      </a:tcPr>
                    </a:tc>
                    <a:tc>
                      <a:txBody>
                        <a:bodyPr/>
                        <a:lstStyle/>
                        <a:p>
                          <a:endParaRPr lang="zh-CN"/>
                        </a:p>
                      </a:txBody>
                      <a:tcPr>
                        <a:blipFill>
                          <a:blip r:embed="rId12"/>
                          <a:stretch>
                            <a:fillRect l="-100000" t="-1587" r="-101316" b="-12063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r>
                            <a:rPr lang="en-US" altLang="zh-CN" smtClean="0"/>
                            <a:t>11</a:t>
                          </a:r>
                          <a:endParaRPr lang="zh-CN" altLang="en-US"/>
                        </a:p>
                      </a:txBody>
                      <a:tcPr>
                        <a:solidFill>
                          <a:srgbClr val="00B050"/>
                        </a:solidFill>
                      </a:tcPr>
                    </a:tc>
                    <a:tc>
                      <a:txBody>
                        <a:bodyPr/>
                        <a:lstStyle/>
                        <a:p>
                          <a:r>
                            <a:rPr lang="en-US" altLang="zh-CN" smtClean="0"/>
                            <a:t>18</a:t>
                          </a:r>
                          <a:endParaRPr lang="zh-CN" altLang="en-US"/>
                        </a:p>
                      </a:txBody>
                      <a:tcPr>
                        <a:solidFill>
                          <a:srgbClr val="00B050"/>
                        </a:solid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2" name="表格 41"/>
              <p:cNvGraphicFramePr>
                <a:graphicFrameLocks noGrp="1"/>
              </p:cNvGraphicFramePr>
              <p:nvPr>
                <p:extLst>
                  <p:ext uri="{D42A27DB-BD31-4B8C-83A1-F6EECF244321}">
                    <p14:modId xmlns:p14="http://schemas.microsoft.com/office/powerpoint/2010/main" val="1856127835"/>
                  </p:ext>
                </p:extLst>
              </p:nvPr>
            </p:nvGraphicFramePr>
            <p:xfrm>
              <a:off x="9791374"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8</m:t>
                                </m:r>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2</m:t>
                                </m:r>
                                <m:r>
                                  <a:rPr lang="en-US" altLang="zh-CN" sz="1900" b="0" i="1" smtClean="0">
                                    <a:latin typeface="Cambria Math" panose="02040503050406030204" pitchFamily="18" charset="0"/>
                                  </a:rPr>
                                  <m:t>6</m:t>
                                </m:r>
                              </m:oMath>
                            </m:oMathPara>
                          </a14:m>
                          <a:endParaRPr lang="zh-CN" altLang="en-US" sz="1900" dirty="0"/>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r>
                            <a:rPr lang="en-US" altLang="zh-CN"/>
                            <a:t>18</a:t>
                          </a:r>
                          <a:endParaRPr lang="zh-CN" altLang="en-US"/>
                        </a:p>
                      </a:txBody>
                      <a:tcPr>
                        <a:solidFill>
                          <a:srgbClr val="00B050"/>
                        </a:solidFill>
                      </a:tcPr>
                    </a:tc>
                    <a:tc>
                      <a:txBody>
                        <a:bodyPr/>
                        <a:lstStyle/>
                        <a:p>
                          <a:r>
                            <a:rPr lang="en-US" altLang="zh-CN"/>
                            <a:t>26</a:t>
                          </a:r>
                          <a:endParaRPr lang="zh-CN" altLang="en-US"/>
                        </a:p>
                      </a:txBody>
                      <a:tcPr>
                        <a:solidFill>
                          <a:srgbClr val="00B050"/>
                        </a:solidFill>
                      </a:tcPr>
                    </a:tc>
                    <a:tc>
                      <a:txBody>
                        <a:bodyPr/>
                        <a:lstStyle/>
                        <a:p>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42" name="表格 41"/>
              <p:cNvGraphicFramePr>
                <a:graphicFrameLocks noGrp="1"/>
              </p:cNvGraphicFramePr>
              <p:nvPr>
                <p:extLst>
                  <p:ext uri="{D42A27DB-BD31-4B8C-83A1-F6EECF244321}">
                    <p14:modId xmlns:p14="http://schemas.microsoft.com/office/powerpoint/2010/main" val="1856127835"/>
                  </p:ext>
                </p:extLst>
              </p:nvPr>
            </p:nvGraphicFramePr>
            <p:xfrm>
              <a:off x="9791374"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13"/>
                          <a:stretch>
                            <a:fillRect l="-1333" t="-1587" r="-204000" b="-120635"/>
                          </a:stretch>
                        </a:blipFill>
                      </a:tcPr>
                    </a:tc>
                    <a:tc>
                      <a:txBody>
                        <a:bodyPr/>
                        <a:lstStyle/>
                        <a:p>
                          <a:endParaRPr lang="zh-CN"/>
                        </a:p>
                      </a:txBody>
                      <a:tcPr>
                        <a:blipFill>
                          <a:blip r:embed="rId13"/>
                          <a:stretch>
                            <a:fillRect l="-100000" t="-1587" r="-101316" b="-120635"/>
                          </a:stretch>
                        </a:blip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r>
                            <a:rPr lang="en-US" altLang="zh-CN" smtClean="0"/>
                            <a:t>18</a:t>
                          </a:r>
                          <a:endParaRPr lang="zh-CN" altLang="en-US"/>
                        </a:p>
                      </a:txBody>
                      <a:tcPr>
                        <a:solidFill>
                          <a:srgbClr val="00B050"/>
                        </a:solidFill>
                      </a:tcPr>
                    </a:tc>
                    <a:tc>
                      <a:txBody>
                        <a:bodyPr/>
                        <a:lstStyle/>
                        <a:p>
                          <a:r>
                            <a:rPr lang="en-US" altLang="zh-CN" smtClean="0"/>
                            <a:t>26</a:t>
                          </a:r>
                          <a:endParaRPr lang="zh-CN" altLang="en-US"/>
                        </a:p>
                      </a:txBody>
                      <a:tcPr>
                        <a:solidFill>
                          <a:srgbClr val="00B050"/>
                        </a:solidFill>
                      </a:tcPr>
                    </a:tc>
                    <a:tc>
                      <a:txBody>
                        <a:bodyPr/>
                        <a:lstStyle/>
                        <a:p>
                          <a:pP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p:spTree>
    <p:extLst>
      <p:ext uri="{BB962C8B-B14F-4D97-AF65-F5344CB8AC3E}">
        <p14:creationId xmlns:p14="http://schemas.microsoft.com/office/powerpoint/2010/main" val="4099261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399631" y="2977278"/>
            <a:ext cx="11392737" cy="2593688"/>
          </a:xfrm>
          <a:prstGeom prst="rect">
            <a:avLst/>
          </a:prstGeom>
        </p:spPr>
      </p:pic>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cs typeface="+mn-ea"/>
                <a:sym typeface="+mn-lt"/>
              </a:rPr>
              <a:t>Critical Path Method——AoA network</a:t>
            </a:r>
            <a:endParaRPr lang="zh-CN" altLang="en-US" dirty="0">
              <a:latin typeface="+mn-lt"/>
              <a:ea typeface="+mn-ea"/>
              <a:cs typeface="+mn-ea"/>
              <a:sym typeface="+mn-lt"/>
            </a:endParaRPr>
          </a:p>
        </p:txBody>
      </p:sp>
      <mc:AlternateContent xmlns:mc="http://schemas.openxmlformats.org/markup-compatibility/2006">
        <mc:Choice xmlns:a14="http://schemas.microsoft.com/office/drawing/2010/main" Requires="a14">
          <p:sp>
            <p:nvSpPr>
              <p:cNvPr id="22" name="文本框 21"/>
              <p:cNvSpPr txBox="1"/>
              <p:nvPr/>
            </p:nvSpPr>
            <p:spPr>
              <a:xfrm>
                <a:off x="3142608" y="569274"/>
                <a:ext cx="5794460" cy="1065869"/>
              </a:xfrm>
              <a:prstGeom prst="rect">
                <a:avLst/>
              </a:prstGeom>
              <a:noFill/>
            </p:spPr>
            <p:txBody>
              <a:bodyPr wrap="square" rtlCol="0">
                <a:spAutoFit/>
              </a:bodyPr>
              <a:lstStyle/>
              <a:p>
                <a:pPr>
                  <a:lnSpc>
                    <a:spcPts val="4000"/>
                  </a:lnSpc>
                </a:pPr>
                <a:r>
                  <a:rPr lang="en-US" altLang="zh-CN" dirty="0" smtClean="0">
                    <a:latin typeface="方正姚体" panose="02010601030101010101" pitchFamily="2" charset="-122"/>
                    <a:ea typeface="方正姚体" panose="02010601030101010101" pitchFamily="2" charset="-122"/>
                  </a:rPr>
                  <a:t>Total Float </a:t>
                </a:r>
                <a14:m>
                  <m:oMath xmlns:m="http://schemas.openxmlformats.org/officeDocument/2006/math">
                    <m:r>
                      <a:rPr lang="en-US" altLang="zh-CN" b="0" i="0"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𝑻𝑭</m:t>
                        </m:r>
                      </m:e>
                      <m:sub>
                        <m:r>
                          <a:rPr lang="en-US" altLang="zh-CN" b="1" i="1">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a14:m>
                <a:r>
                  <a:rPr lang="en-US" altLang="zh-CN" dirty="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𝑇</m:t>
                        </m:r>
                        <m:r>
                          <a:rPr lang="en-US" altLang="zh-CN" b="0" i="1" smtClean="0">
                            <a:latin typeface="Cambria Math" panose="02040503050406030204" pitchFamily="18" charset="0"/>
                          </a:rPr>
                          <m:t>𝐹</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smtClean="0">
                            <a:latin typeface="Cambria Math" panose="02040503050406030204" pitchFamily="18" charset="0"/>
                          </a:rPr>
                          <m:t>𝐿</m:t>
                        </m:r>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𝐸𝐹</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𝐸𝑆</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b="0" dirty="0">
                    <a:latin typeface="方正姚体" panose="02010601030101010101" pitchFamily="2" charset="-122"/>
                    <a:ea typeface="方正姚体" panose="02010601030101010101" pitchFamily="2" charset="-122"/>
                  </a:rPr>
                  <a:t>.</a:t>
                </a:r>
              </a:p>
              <a:p>
                <a:pPr>
                  <a:lnSpc>
                    <a:spcPts val="4000"/>
                  </a:lnSpc>
                </a:pPr>
                <a:r>
                  <a:rPr lang="en-US" altLang="zh-CN" dirty="0">
                    <a:latin typeface="方正姚体" panose="02010601030101010101" pitchFamily="2" charset="-122"/>
                    <a:ea typeface="方正姚体" panose="02010601030101010101" pitchFamily="2" charset="-122"/>
                  </a:rPr>
                  <a:t>Free Float </a:t>
                </a:r>
                <a14:m>
                  <m:oMath xmlns:m="http://schemas.openxmlformats.org/officeDocument/2006/math">
                    <m:r>
                      <a:rPr lang="en-US" altLang="zh-CN" b="0" i="0"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𝑭𝑭</m:t>
                        </m:r>
                      </m:e>
                      <m:sub>
                        <m:r>
                          <a:rPr lang="en-US" altLang="zh-CN" b="1" i="1">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a14:m>
                <a:r>
                  <a:rPr lang="en-US" altLang="zh-CN" dirty="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𝐹𝐹</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𝐸𝑆</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𝐸𝐹</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dirty="0">
                    <a:latin typeface="方正姚体" panose="02010601030101010101" pitchFamily="2" charset="-122"/>
                    <a:ea typeface="方正姚体" panose="02010601030101010101" pitchFamily="2" charset="-122"/>
                  </a:rPr>
                  <a:t>.</a:t>
                </a:r>
                <a:endParaRPr lang="zh-CN" altLang="en-US" dirty="0">
                  <a:latin typeface="方正姚体" panose="02010601030101010101" pitchFamily="2" charset="-122"/>
                  <a:ea typeface="方正姚体" panose="02010601030101010101" pitchFamily="2" charset="-122"/>
                </a:endParaRPr>
              </a:p>
            </p:txBody>
          </p:sp>
        </mc:Choice>
        <mc:Fallback>
          <p:sp>
            <p:nvSpPr>
              <p:cNvPr id="22" name="文本框 21"/>
              <p:cNvSpPr txBox="1">
                <a:spLocks noRot="1" noChangeAspect="1" noMove="1" noResize="1" noEditPoints="1" noAdjustHandles="1" noChangeArrowheads="1" noChangeShapeType="1" noTextEdit="1"/>
              </p:cNvSpPr>
              <p:nvPr/>
            </p:nvSpPr>
            <p:spPr>
              <a:xfrm>
                <a:off x="3142608" y="569274"/>
                <a:ext cx="5794460" cy="1065869"/>
              </a:xfrm>
              <a:prstGeom prst="rect">
                <a:avLst/>
              </a:prstGeom>
              <a:blipFill>
                <a:blip r:embed="rId4"/>
                <a:stretch>
                  <a:fillRect l="-947" r="-737" b="-3429"/>
                </a:stretch>
              </a:blipFill>
            </p:spPr>
            <p:txBody>
              <a:bodyPr/>
              <a:lstStyle/>
              <a:p>
                <a:r>
                  <a:rPr lang="zh-CN" altLang="en-US">
                    <a:noFill/>
                  </a:rPr>
                  <a:t> </a:t>
                </a:r>
              </a:p>
            </p:txBody>
          </p:sp>
        </mc:Fallback>
      </mc:AlternateContent>
      <p:graphicFrame>
        <p:nvGraphicFramePr>
          <p:cNvPr id="24" name="表格 23"/>
          <p:cNvGraphicFramePr>
            <a:graphicFrameLocks noGrp="1"/>
          </p:cNvGraphicFramePr>
          <p:nvPr/>
        </p:nvGraphicFramePr>
        <p:xfrm>
          <a:off x="248317" y="3593378"/>
          <a:ext cx="915698" cy="381000"/>
        </p:xfrm>
        <a:graphic>
          <a:graphicData uri="http://schemas.openxmlformats.org/drawingml/2006/table">
            <a:tbl>
              <a:tblPr firstRow="1" bandRow="1">
                <a:tableStyleId>{5940675A-B579-460E-94D1-54222C63F5DA}</a:tableStyleId>
              </a:tblPr>
              <a:tblGrid>
                <a:gridCol w="472119">
                  <a:extLst>
                    <a:ext uri="{9D8B030D-6E8A-4147-A177-3AD203B41FA5}">
                      <a16:colId xmlns:a16="http://schemas.microsoft.com/office/drawing/2014/main" val="1988824881"/>
                    </a:ext>
                  </a:extLst>
                </a:gridCol>
                <a:gridCol w="443579">
                  <a:extLst>
                    <a:ext uri="{9D8B030D-6E8A-4147-A177-3AD203B41FA5}">
                      <a16:colId xmlns:a16="http://schemas.microsoft.com/office/drawing/2014/main" val="2483685557"/>
                    </a:ext>
                  </a:extLst>
                </a:gridCol>
              </a:tblGrid>
              <a:tr h="375920">
                <a:tc>
                  <a:txBody>
                    <a:bodyPr/>
                    <a:lstStyle/>
                    <a:p>
                      <a:pPr algn="ctr"/>
                      <a:r>
                        <a:rPr lang="en-US" altLang="zh-CN" sz="1900" dirty="0">
                          <a:solidFill>
                            <a:srgbClr val="7030A0"/>
                          </a:solidFill>
                        </a:rPr>
                        <a:t>0</a:t>
                      </a:r>
                      <a:endParaRPr lang="zh-CN" altLang="en-US" sz="1900" dirty="0">
                        <a:solidFill>
                          <a:srgbClr val="7030A0"/>
                        </a:solidFill>
                      </a:endParaRPr>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5" name="表格 24"/>
          <p:cNvGraphicFramePr>
            <a:graphicFrameLocks noGrp="1"/>
          </p:cNvGraphicFramePr>
          <p:nvPr/>
        </p:nvGraphicFramePr>
        <p:xfrm>
          <a:off x="2151369" y="3607231"/>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dirty="0"/>
                        <a:t>2</a:t>
                      </a:r>
                      <a:endParaRPr lang="zh-CN" altLang="en-US" sz="1900" dirty="0"/>
                    </a:p>
                  </a:txBody>
                  <a:tcPr/>
                </a:tc>
                <a:tc>
                  <a:txBody>
                    <a:bodyPr/>
                    <a:lstStyle/>
                    <a:p>
                      <a:pPr algn="ctr"/>
                      <a:r>
                        <a:rPr lang="en-US" altLang="zh-CN" sz="1900"/>
                        <a:t>2</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7" name="表格 26"/>
          <p:cNvGraphicFramePr>
            <a:graphicFrameLocks noGrp="1"/>
          </p:cNvGraphicFramePr>
          <p:nvPr/>
        </p:nvGraphicFramePr>
        <p:xfrm>
          <a:off x="4478932" y="2520084"/>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5</a:t>
                      </a:r>
                      <a:endParaRPr lang="zh-CN" altLang="en-US" sz="1900" dirty="0"/>
                    </a:p>
                  </a:txBody>
                  <a:tcPr/>
                </a:tc>
                <a:tc>
                  <a:txBody>
                    <a:bodyPr/>
                    <a:lstStyle/>
                    <a:p>
                      <a:pPr algn="ctr"/>
                      <a:r>
                        <a:rPr lang="en-US" altLang="zh-CN" sz="1900"/>
                        <a:t>7</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8" name="表格 27"/>
          <p:cNvGraphicFramePr>
            <a:graphicFrameLocks noGrp="1"/>
          </p:cNvGraphicFramePr>
          <p:nvPr/>
        </p:nvGraphicFramePr>
        <p:xfrm>
          <a:off x="4492787" y="557096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7</a:t>
                      </a:r>
                      <a:endParaRPr lang="zh-CN" altLang="en-US" sz="1900" dirty="0"/>
                    </a:p>
                  </a:txBody>
                  <a:tcPr/>
                </a:tc>
                <a:tc>
                  <a:txBody>
                    <a:bodyPr/>
                    <a:lstStyle/>
                    <a:p>
                      <a:pPr algn="ctr"/>
                      <a:r>
                        <a:rPr lang="en-US" altLang="zh-CN" sz="1900"/>
                        <a:t>7</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29" name="表格 28"/>
          <p:cNvGraphicFramePr>
            <a:graphicFrameLocks noGrp="1"/>
          </p:cNvGraphicFramePr>
          <p:nvPr/>
        </p:nvGraphicFramePr>
        <p:xfrm>
          <a:off x="6723369" y="2506227"/>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9</a:t>
                      </a:r>
                      <a:endParaRPr lang="zh-CN" altLang="en-US" sz="1900" dirty="0"/>
                    </a:p>
                  </a:txBody>
                  <a:tcPr/>
                </a:tc>
                <a:tc>
                  <a:txBody>
                    <a:bodyPr/>
                    <a:lstStyle/>
                    <a:p>
                      <a:pPr algn="ctr"/>
                      <a:r>
                        <a:rPr lang="en-US" altLang="zh-CN" sz="1900"/>
                        <a:t>11</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0" name="表格 29"/>
          <p:cNvGraphicFramePr>
            <a:graphicFrameLocks noGrp="1"/>
          </p:cNvGraphicFramePr>
          <p:nvPr/>
        </p:nvGraphicFramePr>
        <p:xfrm>
          <a:off x="6723369" y="557096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11</a:t>
                      </a:r>
                      <a:endParaRPr lang="zh-CN" altLang="en-US" sz="1900" dirty="0"/>
                    </a:p>
                  </a:txBody>
                  <a:tcPr/>
                </a:tc>
                <a:tc>
                  <a:txBody>
                    <a:bodyPr/>
                    <a:lstStyle/>
                    <a:p>
                      <a:pPr algn="ctr"/>
                      <a:r>
                        <a:rPr lang="en-US" altLang="zh-CN" sz="1900"/>
                        <a:t>11</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1" name="表格 30"/>
          <p:cNvGraphicFramePr>
            <a:graphicFrameLocks noGrp="1"/>
          </p:cNvGraphicFramePr>
          <p:nvPr/>
        </p:nvGraphicFramePr>
        <p:xfrm>
          <a:off x="9024977" y="3496399"/>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18</a:t>
                      </a:r>
                      <a:endParaRPr lang="zh-CN" altLang="en-US" sz="1900" dirty="0"/>
                    </a:p>
                  </a:txBody>
                  <a:tcPr/>
                </a:tc>
                <a:tc>
                  <a:txBody>
                    <a:bodyPr/>
                    <a:lstStyle/>
                    <a:p>
                      <a:pPr algn="ctr"/>
                      <a:r>
                        <a:rPr lang="en-US" altLang="zh-CN" sz="1900"/>
                        <a:t>18</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32" name="表格 31"/>
          <p:cNvGraphicFramePr>
            <a:graphicFrameLocks noGrp="1"/>
          </p:cNvGraphicFramePr>
          <p:nvPr/>
        </p:nvGraphicFramePr>
        <p:xfrm>
          <a:off x="11027984" y="3482550"/>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375920">
                <a:tc>
                  <a:txBody>
                    <a:bodyPr/>
                    <a:lstStyle/>
                    <a:p>
                      <a:pPr algn="ctr"/>
                      <a:r>
                        <a:rPr lang="en-US" altLang="zh-CN" sz="1900"/>
                        <a:t>26</a:t>
                      </a:r>
                      <a:endParaRPr lang="zh-CN" altLang="en-US" sz="1900" dirty="0"/>
                    </a:p>
                  </a:txBody>
                  <a:tcPr/>
                </a:tc>
                <a:tc>
                  <a:txBody>
                    <a:bodyPr/>
                    <a:lstStyle/>
                    <a:p>
                      <a:pPr algn="ctr"/>
                      <a:r>
                        <a:rPr lang="en-US" altLang="zh-CN" sz="1900"/>
                        <a:t>26</a:t>
                      </a:r>
                      <a:endParaRPr lang="zh-CN" altLang="en-US" sz="1900" dirty="0"/>
                    </a:p>
                  </a:txBody>
                  <a:tcPr/>
                </a:tc>
                <a:extLst>
                  <a:ext uri="{0D108BD9-81ED-4DB2-BD59-A6C34878D82A}">
                    <a16:rowId xmlns:a16="http://schemas.microsoft.com/office/drawing/2014/main" val="2387134703"/>
                  </a:ext>
                </a:extLst>
              </a:tr>
            </a:tbl>
          </a:graphicData>
        </a:graphic>
      </p:graphicFrame>
      <mc:AlternateContent xmlns:mc="http://schemas.openxmlformats.org/markup-compatibility/2006" xmlns:a14="http://schemas.microsoft.com/office/drawing/2010/main">
        <mc:Choice Requires="a14">
          <p:graphicFrame>
            <p:nvGraphicFramePr>
              <p:cNvPr id="34" name="表格 33"/>
              <p:cNvGraphicFramePr>
                <a:graphicFrameLocks noGrp="1"/>
              </p:cNvGraphicFramePr>
              <p:nvPr>
                <p:extLst>
                  <p:ext uri="{D42A27DB-BD31-4B8C-83A1-F6EECF244321}">
                    <p14:modId xmlns:p14="http://schemas.microsoft.com/office/powerpoint/2010/main" val="3249216017"/>
                  </p:ext>
                </p:extLst>
              </p:nvPr>
            </p:nvGraphicFramePr>
            <p:xfrm>
              <a:off x="10193334" y="566101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𝐸𝑆</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𝐸𝐹</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𝑇𝐹</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𝐿𝑆</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𝐿𝐹</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𝐹𝐹</m:t>
                                    </m:r>
                                  </m:e>
                                  <m:sub>
                                    <m:r>
                                      <a:rPr lang="en-US" altLang="zh-CN" sz="1900" b="0" i="1" smtClean="0">
                                        <a:latin typeface="Cambria Math" panose="02040503050406030204" pitchFamily="18" charset="0"/>
                                      </a:rPr>
                                      <m:t>𝑖</m:t>
                                    </m:r>
                                  </m:sub>
                                </m:sSub>
                              </m:oMath>
                            </m:oMathPara>
                          </a14:m>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4" name="表格 33"/>
              <p:cNvGraphicFramePr>
                <a:graphicFrameLocks noGrp="1"/>
              </p:cNvGraphicFramePr>
              <p:nvPr>
                <p:extLst>
                  <p:ext uri="{D42A27DB-BD31-4B8C-83A1-F6EECF244321}">
                    <p14:modId xmlns:p14="http://schemas.microsoft.com/office/powerpoint/2010/main" val="3249216017"/>
                  </p:ext>
                </p:extLst>
              </p:nvPr>
            </p:nvGraphicFramePr>
            <p:xfrm>
              <a:off x="10193334" y="566101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5"/>
                          <a:stretch>
                            <a:fillRect l="-1333" t="-1587" r="-204000" b="-103175"/>
                          </a:stretch>
                        </a:blipFill>
                      </a:tcPr>
                    </a:tc>
                    <a:tc>
                      <a:txBody>
                        <a:bodyPr/>
                        <a:lstStyle/>
                        <a:p>
                          <a:endParaRPr lang="zh-CN"/>
                        </a:p>
                      </a:txBody>
                      <a:tcPr>
                        <a:blipFill>
                          <a:blip r:embed="rId5"/>
                          <a:stretch>
                            <a:fillRect l="-100000" t="-1587" r="-101316" b="-103175"/>
                          </a:stretch>
                        </a:blipFill>
                      </a:tcPr>
                    </a:tc>
                    <a:tc>
                      <a:txBody>
                        <a:bodyPr/>
                        <a:lstStyle/>
                        <a:p>
                          <a:endParaRPr lang="zh-CN"/>
                        </a:p>
                      </a:txBody>
                      <a:tcPr>
                        <a:blipFill>
                          <a:blip r:embed="rId5"/>
                          <a:stretch>
                            <a:fillRect l="-202667" t="-1587" r="-2667" b="-103175"/>
                          </a:stretch>
                        </a:blipFill>
                      </a:tcPr>
                    </a:tc>
                    <a:extLst>
                      <a:ext uri="{0D108BD9-81ED-4DB2-BD59-A6C34878D82A}">
                        <a16:rowId xmlns:a16="http://schemas.microsoft.com/office/drawing/2014/main" val="2387134703"/>
                      </a:ext>
                    </a:extLst>
                  </a:tr>
                  <a:tr h="381000">
                    <a:tc>
                      <a:txBody>
                        <a:bodyPr/>
                        <a:lstStyle/>
                        <a:p>
                          <a:endParaRPr lang="zh-CN"/>
                        </a:p>
                      </a:txBody>
                      <a:tcPr>
                        <a:blipFill>
                          <a:blip r:embed="rId5"/>
                          <a:stretch>
                            <a:fillRect l="-1333" t="-101587" r="-204000" b="-3175"/>
                          </a:stretch>
                        </a:blipFill>
                      </a:tcPr>
                    </a:tc>
                    <a:tc>
                      <a:txBody>
                        <a:bodyPr/>
                        <a:lstStyle/>
                        <a:p>
                          <a:endParaRPr lang="zh-CN"/>
                        </a:p>
                      </a:txBody>
                      <a:tcPr>
                        <a:blipFill>
                          <a:blip r:embed="rId5"/>
                          <a:stretch>
                            <a:fillRect l="-100000" t="-101587" r="-101316" b="-3175"/>
                          </a:stretch>
                        </a:blipFill>
                      </a:tcPr>
                    </a:tc>
                    <a:tc>
                      <a:txBody>
                        <a:bodyPr/>
                        <a:lstStyle/>
                        <a:p>
                          <a:endParaRPr lang="zh-CN"/>
                        </a:p>
                      </a:txBody>
                      <a:tcPr>
                        <a:blipFill>
                          <a:blip r:embed="rId5"/>
                          <a:stretch>
                            <a:fillRect l="-202667" t="-101587" r="-2667" b="-3175"/>
                          </a:stretch>
                        </a:blip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表格 34"/>
              <p:cNvGraphicFramePr>
                <a:graphicFrameLocks noGrp="1"/>
              </p:cNvGraphicFramePr>
              <p:nvPr>
                <p:extLst>
                  <p:ext uri="{D42A27DB-BD31-4B8C-83A1-F6EECF244321}">
                    <p14:modId xmlns:p14="http://schemas.microsoft.com/office/powerpoint/2010/main" val="1243166128"/>
                  </p:ext>
                </p:extLst>
              </p:nvPr>
            </p:nvGraphicFramePr>
            <p:xfrm>
              <a:off x="950602" y="491287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0</m:t>
                                </m:r>
                              </m:oMath>
                            </m:oMathPara>
                          </a14:m>
                          <a:endParaRPr lang="zh-CN" altLang="en-US" sz="1900" dirty="0"/>
                        </a:p>
                      </a:txBody>
                      <a:tcPr anchor="ct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2</m:t>
                                </m:r>
                              </m:oMath>
                            </m:oMathPara>
                          </a14:m>
                          <a:endParaRPr lang="zh-CN" altLang="en-US" sz="1900" dirty="0"/>
                        </a:p>
                      </a:txBody>
                      <a:tcPr anchor="ctr">
                        <a:solidFill>
                          <a:srgbClr val="00B050"/>
                        </a:solidFill>
                      </a:tcPr>
                    </a:tc>
                    <a:tc>
                      <a:txBody>
                        <a:bodyPr/>
                        <a:lstStyle/>
                        <a:p>
                          <a:pPr algn="ctr"/>
                          <a:r>
                            <a:rPr lang="en-US" altLang="zh-CN" sz="1900"/>
                            <a:t>0</a:t>
                          </a:r>
                          <a:endParaRPr lang="zh-CN" altLang="en-US" sz="1900" dirty="0"/>
                        </a:p>
                      </a:txBody>
                      <a:tcPr anchor="ct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0</a:t>
                          </a:r>
                          <a:endParaRPr lang="zh-CN" altLang="en-US"/>
                        </a:p>
                      </a:txBody>
                      <a:tcPr anchor="ctr">
                        <a:solidFill>
                          <a:srgbClr val="00B050"/>
                        </a:solidFill>
                      </a:tcPr>
                    </a:tc>
                    <a:tc>
                      <a:txBody>
                        <a:bodyPr/>
                        <a:lstStyle/>
                        <a:p>
                          <a:pPr algn="ctr"/>
                          <a:r>
                            <a:rPr lang="en-US" altLang="zh-CN"/>
                            <a:t>2</a:t>
                          </a:r>
                          <a:endParaRPr lang="zh-CN" altLang="en-US"/>
                        </a:p>
                      </a:txBody>
                      <a:tcPr anchor="ctr">
                        <a:solidFill>
                          <a:srgbClr val="00B050"/>
                        </a:solidFill>
                      </a:tcPr>
                    </a:tc>
                    <a:tc>
                      <a:txBody>
                        <a:bodyPr/>
                        <a:lstStyle/>
                        <a:p>
                          <a:pPr algn="ctr"/>
                          <a:r>
                            <a:rPr lang="en-US" altLang="zh-CN" sz="190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5" name="表格 34"/>
              <p:cNvGraphicFramePr>
                <a:graphicFrameLocks noGrp="1"/>
              </p:cNvGraphicFramePr>
              <p:nvPr>
                <p:extLst>
                  <p:ext uri="{D42A27DB-BD31-4B8C-83A1-F6EECF244321}">
                    <p14:modId xmlns:p14="http://schemas.microsoft.com/office/powerpoint/2010/main" val="1243166128"/>
                  </p:ext>
                </p:extLst>
              </p:nvPr>
            </p:nvGraphicFramePr>
            <p:xfrm>
              <a:off x="950602" y="491287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nchor="ctr">
                        <a:blipFill>
                          <a:blip r:embed="rId6"/>
                          <a:stretch>
                            <a:fillRect l="-1316" t="-7937" r="-201316" b="-125397"/>
                          </a:stretch>
                        </a:blipFill>
                      </a:tcPr>
                    </a:tc>
                    <a:tc>
                      <a:txBody>
                        <a:bodyPr/>
                        <a:lstStyle/>
                        <a:p>
                          <a:endParaRPr lang="zh-CN"/>
                        </a:p>
                      </a:txBody>
                      <a:tcPr anchor="ctr">
                        <a:blipFill>
                          <a:blip r:embed="rId6"/>
                          <a:stretch>
                            <a:fillRect l="-102667" t="-7937" r="-104000" b="-125397"/>
                          </a:stretch>
                        </a:blipFill>
                      </a:tcPr>
                    </a:tc>
                    <a:tc>
                      <a:txBody>
                        <a:bodyPr/>
                        <a:lstStyle/>
                        <a:p>
                          <a:pPr algn="ctr"/>
                          <a:r>
                            <a:rPr lang="en-US" altLang="zh-CN" sz="1900" smtClean="0"/>
                            <a:t>0</a:t>
                          </a:r>
                          <a:endParaRPr lang="zh-CN" altLang="en-US" sz="1900" dirty="0"/>
                        </a:p>
                      </a:txBody>
                      <a:tcPr anchor="ct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0</a:t>
                          </a:r>
                          <a:endParaRPr lang="zh-CN" altLang="en-US"/>
                        </a:p>
                      </a:txBody>
                      <a:tcPr anchor="ctr">
                        <a:solidFill>
                          <a:srgbClr val="00B050"/>
                        </a:solidFill>
                      </a:tcPr>
                    </a:tc>
                    <a:tc>
                      <a:txBody>
                        <a:bodyPr/>
                        <a:lstStyle/>
                        <a:p>
                          <a:pPr algn="ctr"/>
                          <a:r>
                            <a:rPr lang="en-US" altLang="zh-CN" smtClean="0"/>
                            <a:t>2</a:t>
                          </a:r>
                          <a:endParaRPr lang="zh-CN" altLang="en-US"/>
                        </a:p>
                      </a:txBody>
                      <a:tcPr anchor="ctr">
                        <a:solidFill>
                          <a:srgbClr val="00B050"/>
                        </a:solidFill>
                      </a:tcPr>
                    </a:tc>
                    <a:tc>
                      <a:txBody>
                        <a:bodyPr/>
                        <a:lstStyle/>
                        <a:p>
                          <a:pPr algn="ctr"/>
                          <a:r>
                            <a:rPr lang="en-US" altLang="zh-CN" sz="1900" smtClean="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表格 35"/>
              <p:cNvGraphicFramePr>
                <a:graphicFrameLocks noGrp="1"/>
              </p:cNvGraphicFramePr>
              <p:nvPr>
                <p:extLst>
                  <p:ext uri="{D42A27DB-BD31-4B8C-83A1-F6EECF244321}">
                    <p14:modId xmlns:p14="http://schemas.microsoft.com/office/powerpoint/2010/main" val="1903152261"/>
                  </p:ext>
                </p:extLst>
              </p:nvPr>
            </p:nvGraphicFramePr>
            <p:xfrm>
              <a:off x="2967926"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2</m:t>
                                </m:r>
                              </m:oMath>
                            </m:oMathPara>
                          </a14:m>
                          <a:endParaRPr lang="zh-CN" altLang="en-US" sz="1900" dirty="0"/>
                        </a:p>
                      </a:txBody>
                      <a:tcPr anchor="ct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5</m:t>
                                </m:r>
                              </m:oMath>
                            </m:oMathPara>
                          </a14:m>
                          <a:endParaRPr lang="zh-CN" altLang="en-US" sz="1900" dirty="0"/>
                        </a:p>
                      </a:txBody>
                      <a:tcPr anchor="ctr">
                        <a:solidFill>
                          <a:srgbClr val="00B050"/>
                        </a:solidFill>
                      </a:tcPr>
                    </a:tc>
                    <a:tc>
                      <a:txBody>
                        <a:bodyPr/>
                        <a:lstStyle/>
                        <a:p>
                          <a:pPr algn="ctr"/>
                          <a:r>
                            <a:rPr lang="en-US" altLang="zh-CN" sz="1900"/>
                            <a:t>2</a:t>
                          </a:r>
                          <a:endParaRPr lang="zh-CN" altLang="en-US" sz="1900" dirty="0"/>
                        </a:p>
                      </a:txBody>
                      <a:tcPr anchor="ct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4</a:t>
                          </a:r>
                          <a:endParaRPr lang="zh-CN" altLang="en-US"/>
                        </a:p>
                      </a:txBody>
                      <a:tcPr anchor="ctr">
                        <a:solidFill>
                          <a:srgbClr val="00B050"/>
                        </a:solidFill>
                      </a:tcPr>
                    </a:tc>
                    <a:tc>
                      <a:txBody>
                        <a:bodyPr/>
                        <a:lstStyle/>
                        <a:p>
                          <a:pPr algn="ctr"/>
                          <a:r>
                            <a:rPr lang="en-US" altLang="zh-CN"/>
                            <a:t>7</a:t>
                          </a:r>
                          <a:endParaRPr lang="zh-CN" altLang="en-US"/>
                        </a:p>
                      </a:txBody>
                      <a:tcPr anchor="ctr">
                        <a:solidFill>
                          <a:srgbClr val="00B050"/>
                        </a:solidFill>
                      </a:tcPr>
                    </a:tc>
                    <a:tc>
                      <a:txBody>
                        <a:bodyPr/>
                        <a:lstStyle/>
                        <a:p>
                          <a:pPr algn="ctr"/>
                          <a:r>
                            <a:rPr lang="en-US" altLang="zh-CN" sz="190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6" name="表格 35"/>
              <p:cNvGraphicFramePr>
                <a:graphicFrameLocks noGrp="1"/>
              </p:cNvGraphicFramePr>
              <p:nvPr>
                <p:extLst>
                  <p:ext uri="{D42A27DB-BD31-4B8C-83A1-F6EECF244321}">
                    <p14:modId xmlns:p14="http://schemas.microsoft.com/office/powerpoint/2010/main" val="1903152261"/>
                  </p:ext>
                </p:extLst>
              </p:nvPr>
            </p:nvGraphicFramePr>
            <p:xfrm>
              <a:off x="2967926"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nchor="ctr">
                        <a:blipFill>
                          <a:blip r:embed="rId7"/>
                          <a:stretch>
                            <a:fillRect l="-1316" t="-7937" r="-201316" b="-125397"/>
                          </a:stretch>
                        </a:blipFill>
                      </a:tcPr>
                    </a:tc>
                    <a:tc>
                      <a:txBody>
                        <a:bodyPr/>
                        <a:lstStyle/>
                        <a:p>
                          <a:endParaRPr lang="zh-CN"/>
                        </a:p>
                      </a:txBody>
                      <a:tcPr anchor="ctr">
                        <a:blipFill>
                          <a:blip r:embed="rId7"/>
                          <a:stretch>
                            <a:fillRect l="-102667" t="-7937" r="-104000" b="-125397"/>
                          </a:stretch>
                        </a:blipFill>
                      </a:tcPr>
                    </a:tc>
                    <a:tc>
                      <a:txBody>
                        <a:bodyPr/>
                        <a:lstStyle/>
                        <a:p>
                          <a:pPr algn="ctr"/>
                          <a:r>
                            <a:rPr lang="en-US" altLang="zh-CN" sz="1900" smtClean="0"/>
                            <a:t>2</a:t>
                          </a:r>
                          <a:endParaRPr lang="zh-CN" altLang="en-US" sz="1900" dirty="0"/>
                        </a:p>
                      </a:txBody>
                      <a:tcPr anchor="ct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4</a:t>
                          </a:r>
                          <a:endParaRPr lang="zh-CN" altLang="en-US"/>
                        </a:p>
                      </a:txBody>
                      <a:tcPr anchor="ctr">
                        <a:solidFill>
                          <a:srgbClr val="00B050"/>
                        </a:solidFill>
                      </a:tcPr>
                    </a:tc>
                    <a:tc>
                      <a:txBody>
                        <a:bodyPr/>
                        <a:lstStyle/>
                        <a:p>
                          <a:pPr algn="ctr"/>
                          <a:r>
                            <a:rPr lang="en-US" altLang="zh-CN" smtClean="0"/>
                            <a:t>7</a:t>
                          </a:r>
                          <a:endParaRPr lang="zh-CN" altLang="en-US"/>
                        </a:p>
                      </a:txBody>
                      <a:tcPr anchor="ctr">
                        <a:solidFill>
                          <a:srgbClr val="00B050"/>
                        </a:solidFill>
                      </a:tcPr>
                    </a:tc>
                    <a:tc>
                      <a:txBody>
                        <a:bodyPr/>
                        <a:lstStyle/>
                        <a:p>
                          <a:pPr algn="ctr"/>
                          <a:r>
                            <a:rPr lang="en-US" altLang="zh-CN" sz="1900" smtClean="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表格 36"/>
              <p:cNvGraphicFramePr>
                <a:graphicFrameLocks noGrp="1"/>
              </p:cNvGraphicFramePr>
              <p:nvPr>
                <p:extLst>
                  <p:ext uri="{D42A27DB-BD31-4B8C-83A1-F6EECF244321}">
                    <p14:modId xmlns:p14="http://schemas.microsoft.com/office/powerpoint/2010/main" val="3851829979"/>
                  </p:ext>
                </p:extLst>
              </p:nvPr>
            </p:nvGraphicFramePr>
            <p:xfrm>
              <a:off x="2875120"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2</m:t>
                                </m:r>
                              </m:oMath>
                            </m:oMathPara>
                          </a14:m>
                          <a:endParaRPr lang="zh-CN" altLang="en-US" sz="1900" dirty="0"/>
                        </a:p>
                      </a:txBody>
                      <a:tcPr anchor="ct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7</m:t>
                                </m:r>
                              </m:oMath>
                            </m:oMathPara>
                          </a14:m>
                          <a:endParaRPr lang="zh-CN" altLang="en-US" sz="1900" dirty="0"/>
                        </a:p>
                      </a:txBody>
                      <a:tcPr anchor="ctr">
                        <a:solidFill>
                          <a:srgbClr val="00B050"/>
                        </a:solidFill>
                      </a:tcPr>
                    </a:tc>
                    <a:tc>
                      <a:txBody>
                        <a:bodyPr/>
                        <a:lstStyle/>
                        <a:p>
                          <a:pPr algn="ctr"/>
                          <a:r>
                            <a:rPr lang="en-US" altLang="zh-CN" sz="1900"/>
                            <a:t>0</a:t>
                          </a:r>
                          <a:endParaRPr lang="zh-CN" altLang="en-US" sz="1900" dirty="0"/>
                        </a:p>
                      </a:txBody>
                      <a:tcPr anchor="ct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2</a:t>
                          </a:r>
                          <a:endParaRPr lang="zh-CN" altLang="en-US"/>
                        </a:p>
                      </a:txBody>
                      <a:tcPr anchor="ctr">
                        <a:solidFill>
                          <a:srgbClr val="00B050"/>
                        </a:solidFill>
                      </a:tcPr>
                    </a:tc>
                    <a:tc>
                      <a:txBody>
                        <a:bodyPr/>
                        <a:lstStyle/>
                        <a:p>
                          <a:pPr algn="ctr"/>
                          <a:r>
                            <a:rPr lang="en-US" altLang="zh-CN"/>
                            <a:t>7</a:t>
                          </a:r>
                          <a:endParaRPr lang="zh-CN" altLang="en-US"/>
                        </a:p>
                      </a:txBody>
                      <a:tcPr anchor="ctr">
                        <a:solidFill>
                          <a:srgbClr val="00B050"/>
                        </a:solidFill>
                      </a:tcPr>
                    </a:tc>
                    <a:tc>
                      <a:txBody>
                        <a:bodyPr/>
                        <a:lstStyle/>
                        <a:p>
                          <a:pPr algn="ctr"/>
                          <a:r>
                            <a:rPr lang="en-US" altLang="zh-CN" sz="190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7" name="表格 36"/>
              <p:cNvGraphicFramePr>
                <a:graphicFrameLocks noGrp="1"/>
              </p:cNvGraphicFramePr>
              <p:nvPr>
                <p:extLst>
                  <p:ext uri="{D42A27DB-BD31-4B8C-83A1-F6EECF244321}">
                    <p14:modId xmlns:p14="http://schemas.microsoft.com/office/powerpoint/2010/main" val="3851829979"/>
                  </p:ext>
                </p:extLst>
              </p:nvPr>
            </p:nvGraphicFramePr>
            <p:xfrm>
              <a:off x="2875120"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nchor="ctr">
                        <a:blipFill>
                          <a:blip r:embed="rId8"/>
                          <a:stretch>
                            <a:fillRect l="-1333" t="-7937" r="-205333" b="-125397"/>
                          </a:stretch>
                        </a:blipFill>
                      </a:tcPr>
                    </a:tc>
                    <a:tc>
                      <a:txBody>
                        <a:bodyPr/>
                        <a:lstStyle/>
                        <a:p>
                          <a:endParaRPr lang="zh-CN"/>
                        </a:p>
                      </a:txBody>
                      <a:tcPr anchor="ctr">
                        <a:blipFill>
                          <a:blip r:embed="rId8"/>
                          <a:stretch>
                            <a:fillRect l="-100000" t="-7937" r="-102632" b="-125397"/>
                          </a:stretch>
                        </a:blipFill>
                      </a:tcPr>
                    </a:tc>
                    <a:tc>
                      <a:txBody>
                        <a:bodyPr/>
                        <a:lstStyle/>
                        <a:p>
                          <a:pPr algn="ctr"/>
                          <a:r>
                            <a:rPr lang="en-US" altLang="zh-CN" sz="1900" smtClean="0"/>
                            <a:t>0</a:t>
                          </a:r>
                          <a:endParaRPr lang="zh-CN" altLang="en-US" sz="1900" dirty="0"/>
                        </a:p>
                      </a:txBody>
                      <a:tcPr anchor="ct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2</a:t>
                          </a:r>
                          <a:endParaRPr lang="zh-CN" altLang="en-US"/>
                        </a:p>
                      </a:txBody>
                      <a:tcPr anchor="ctr">
                        <a:solidFill>
                          <a:srgbClr val="00B050"/>
                        </a:solidFill>
                      </a:tcPr>
                    </a:tc>
                    <a:tc>
                      <a:txBody>
                        <a:bodyPr/>
                        <a:lstStyle/>
                        <a:p>
                          <a:pPr algn="ctr"/>
                          <a:r>
                            <a:rPr lang="en-US" altLang="zh-CN" smtClean="0"/>
                            <a:t>7</a:t>
                          </a:r>
                          <a:endParaRPr lang="zh-CN" altLang="en-US"/>
                        </a:p>
                      </a:txBody>
                      <a:tcPr anchor="ctr">
                        <a:solidFill>
                          <a:srgbClr val="00B050"/>
                        </a:solidFill>
                      </a:tcPr>
                    </a:tc>
                    <a:tc>
                      <a:txBody>
                        <a:bodyPr/>
                        <a:lstStyle/>
                        <a:p>
                          <a:pPr algn="ctr"/>
                          <a:r>
                            <a:rPr lang="en-US" altLang="zh-CN" sz="1900" smtClean="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表格 37"/>
              <p:cNvGraphicFramePr>
                <a:graphicFrameLocks noGrp="1"/>
              </p:cNvGraphicFramePr>
              <p:nvPr>
                <p:extLst>
                  <p:ext uri="{D42A27DB-BD31-4B8C-83A1-F6EECF244321}">
                    <p14:modId xmlns:p14="http://schemas.microsoft.com/office/powerpoint/2010/main" val="106099799"/>
                  </p:ext>
                </p:extLst>
              </p:nvPr>
            </p:nvGraphicFramePr>
            <p:xfrm>
              <a:off x="5353065" y="170606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5</m:t>
                                </m:r>
                              </m:oMath>
                            </m:oMathPara>
                          </a14:m>
                          <a:endParaRPr lang="zh-CN" altLang="en-US" sz="1900" dirty="0"/>
                        </a:p>
                      </a:txBody>
                      <a:tcPr anchor="ct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9</m:t>
                                </m:r>
                              </m:oMath>
                            </m:oMathPara>
                          </a14:m>
                          <a:endParaRPr lang="zh-CN" altLang="en-US" sz="1900" dirty="0"/>
                        </a:p>
                      </a:txBody>
                      <a:tcPr anchor="ctr">
                        <a:solidFill>
                          <a:srgbClr val="00B050"/>
                        </a:solidFill>
                      </a:tcPr>
                    </a:tc>
                    <a:tc>
                      <a:txBody>
                        <a:bodyPr/>
                        <a:lstStyle/>
                        <a:p>
                          <a:pPr algn="ctr"/>
                          <a:r>
                            <a:rPr lang="en-US" altLang="zh-CN" sz="1900"/>
                            <a:t>2</a:t>
                          </a:r>
                          <a:endParaRPr lang="zh-CN" altLang="en-US" sz="1900" dirty="0"/>
                        </a:p>
                      </a:txBody>
                      <a:tcPr anchor="ct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7</a:t>
                          </a:r>
                          <a:endParaRPr lang="zh-CN" altLang="en-US"/>
                        </a:p>
                      </a:txBody>
                      <a:tcPr anchor="ctr">
                        <a:solidFill>
                          <a:srgbClr val="00B050"/>
                        </a:solidFill>
                      </a:tcPr>
                    </a:tc>
                    <a:tc>
                      <a:txBody>
                        <a:bodyPr/>
                        <a:lstStyle/>
                        <a:p>
                          <a:pPr algn="ctr"/>
                          <a:r>
                            <a:rPr lang="en-US" altLang="zh-CN"/>
                            <a:t>11</a:t>
                          </a:r>
                          <a:endParaRPr lang="zh-CN" altLang="en-US"/>
                        </a:p>
                      </a:txBody>
                      <a:tcPr anchor="ctr">
                        <a:solidFill>
                          <a:srgbClr val="00B050"/>
                        </a:solidFill>
                      </a:tcPr>
                    </a:tc>
                    <a:tc>
                      <a:txBody>
                        <a:bodyPr/>
                        <a:lstStyle/>
                        <a:p>
                          <a:pPr algn="ctr"/>
                          <a:r>
                            <a:rPr lang="en-US" altLang="zh-CN" sz="190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8" name="表格 37"/>
              <p:cNvGraphicFramePr>
                <a:graphicFrameLocks noGrp="1"/>
              </p:cNvGraphicFramePr>
              <p:nvPr>
                <p:extLst>
                  <p:ext uri="{D42A27DB-BD31-4B8C-83A1-F6EECF244321}">
                    <p14:modId xmlns:p14="http://schemas.microsoft.com/office/powerpoint/2010/main" val="106099799"/>
                  </p:ext>
                </p:extLst>
              </p:nvPr>
            </p:nvGraphicFramePr>
            <p:xfrm>
              <a:off x="5353065" y="170606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nchor="ctr">
                        <a:blipFill>
                          <a:blip r:embed="rId9"/>
                          <a:stretch>
                            <a:fillRect l="-1333" t="-7937" r="-204000" b="-125397"/>
                          </a:stretch>
                        </a:blipFill>
                      </a:tcPr>
                    </a:tc>
                    <a:tc>
                      <a:txBody>
                        <a:bodyPr/>
                        <a:lstStyle/>
                        <a:p>
                          <a:endParaRPr lang="zh-CN"/>
                        </a:p>
                      </a:txBody>
                      <a:tcPr anchor="ctr">
                        <a:blipFill>
                          <a:blip r:embed="rId9"/>
                          <a:stretch>
                            <a:fillRect l="-100000" t="-7937" r="-101316" b="-125397"/>
                          </a:stretch>
                        </a:blipFill>
                      </a:tcPr>
                    </a:tc>
                    <a:tc>
                      <a:txBody>
                        <a:bodyPr/>
                        <a:lstStyle/>
                        <a:p>
                          <a:pPr algn="ctr"/>
                          <a:r>
                            <a:rPr lang="en-US" altLang="zh-CN" sz="1900" smtClean="0"/>
                            <a:t>2</a:t>
                          </a:r>
                          <a:endParaRPr lang="zh-CN" altLang="en-US" sz="1900" dirty="0"/>
                        </a:p>
                      </a:txBody>
                      <a:tcPr anchor="ct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7</a:t>
                          </a:r>
                          <a:endParaRPr lang="zh-CN" altLang="en-US"/>
                        </a:p>
                      </a:txBody>
                      <a:tcPr anchor="ctr">
                        <a:solidFill>
                          <a:srgbClr val="00B050"/>
                        </a:solidFill>
                      </a:tcPr>
                    </a:tc>
                    <a:tc>
                      <a:txBody>
                        <a:bodyPr/>
                        <a:lstStyle/>
                        <a:p>
                          <a:pPr algn="ctr"/>
                          <a:r>
                            <a:rPr lang="en-US" altLang="zh-CN" smtClean="0"/>
                            <a:t>11</a:t>
                          </a:r>
                          <a:endParaRPr lang="zh-CN" altLang="en-US"/>
                        </a:p>
                      </a:txBody>
                      <a:tcPr anchor="ctr">
                        <a:solidFill>
                          <a:srgbClr val="00B050"/>
                        </a:solidFill>
                      </a:tcPr>
                    </a:tc>
                    <a:tc>
                      <a:txBody>
                        <a:bodyPr/>
                        <a:lstStyle/>
                        <a:p>
                          <a:pPr algn="ctr"/>
                          <a:r>
                            <a:rPr lang="en-US" altLang="zh-CN" sz="1900" smtClean="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9" name="表格 38"/>
              <p:cNvGraphicFramePr>
                <a:graphicFrameLocks noGrp="1"/>
              </p:cNvGraphicFramePr>
              <p:nvPr>
                <p:extLst>
                  <p:ext uri="{D42A27DB-BD31-4B8C-83A1-F6EECF244321}">
                    <p14:modId xmlns:p14="http://schemas.microsoft.com/office/powerpoint/2010/main" val="781959546"/>
                  </p:ext>
                </p:extLst>
              </p:nvPr>
            </p:nvGraphicFramePr>
            <p:xfrm>
              <a:off x="5363677" y="597774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7</m:t>
                                </m:r>
                              </m:oMath>
                            </m:oMathPara>
                          </a14:m>
                          <a:endParaRPr lang="zh-CN" altLang="en-US" sz="1900" dirty="0"/>
                        </a:p>
                      </a:txBody>
                      <a:tcPr anchor="ct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1</m:t>
                                </m:r>
                              </m:oMath>
                            </m:oMathPara>
                          </a14:m>
                          <a:endParaRPr lang="zh-CN" altLang="en-US" sz="1900" dirty="0"/>
                        </a:p>
                      </a:txBody>
                      <a:tcPr anchor="ctr">
                        <a:solidFill>
                          <a:srgbClr val="00B050"/>
                        </a:solidFill>
                      </a:tcPr>
                    </a:tc>
                    <a:tc>
                      <a:txBody>
                        <a:bodyPr/>
                        <a:lstStyle/>
                        <a:p>
                          <a:pPr algn="ctr"/>
                          <a:r>
                            <a:rPr lang="en-US" altLang="zh-CN" sz="1900"/>
                            <a:t>0</a:t>
                          </a:r>
                          <a:endParaRPr lang="zh-CN" altLang="en-US" sz="1900" dirty="0"/>
                        </a:p>
                      </a:txBody>
                      <a:tcPr anchor="ct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7</a:t>
                          </a:r>
                          <a:endParaRPr lang="zh-CN" altLang="en-US"/>
                        </a:p>
                      </a:txBody>
                      <a:tcPr anchor="ctr">
                        <a:solidFill>
                          <a:srgbClr val="00B050"/>
                        </a:solidFill>
                      </a:tcPr>
                    </a:tc>
                    <a:tc>
                      <a:txBody>
                        <a:bodyPr/>
                        <a:lstStyle/>
                        <a:p>
                          <a:pPr algn="ctr"/>
                          <a:r>
                            <a:rPr lang="en-US" altLang="zh-CN"/>
                            <a:t>11</a:t>
                          </a:r>
                          <a:endParaRPr lang="zh-CN" altLang="en-US"/>
                        </a:p>
                      </a:txBody>
                      <a:tcPr anchor="ctr">
                        <a:solidFill>
                          <a:srgbClr val="00B050"/>
                        </a:solidFill>
                      </a:tcPr>
                    </a:tc>
                    <a:tc>
                      <a:txBody>
                        <a:bodyPr/>
                        <a:lstStyle/>
                        <a:p>
                          <a:pPr algn="ctr"/>
                          <a:r>
                            <a:rPr lang="en-US" altLang="zh-CN" sz="190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39" name="表格 38"/>
              <p:cNvGraphicFramePr>
                <a:graphicFrameLocks noGrp="1"/>
              </p:cNvGraphicFramePr>
              <p:nvPr>
                <p:extLst>
                  <p:ext uri="{D42A27DB-BD31-4B8C-83A1-F6EECF244321}">
                    <p14:modId xmlns:p14="http://schemas.microsoft.com/office/powerpoint/2010/main" val="781959546"/>
                  </p:ext>
                </p:extLst>
              </p:nvPr>
            </p:nvGraphicFramePr>
            <p:xfrm>
              <a:off x="5363677" y="597774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nchor="ctr">
                        <a:blipFill>
                          <a:blip r:embed="rId10"/>
                          <a:stretch>
                            <a:fillRect l="-1316" t="-7937" r="-201316" b="-125397"/>
                          </a:stretch>
                        </a:blipFill>
                      </a:tcPr>
                    </a:tc>
                    <a:tc>
                      <a:txBody>
                        <a:bodyPr/>
                        <a:lstStyle/>
                        <a:p>
                          <a:endParaRPr lang="zh-CN"/>
                        </a:p>
                      </a:txBody>
                      <a:tcPr anchor="ctr">
                        <a:blipFill>
                          <a:blip r:embed="rId10"/>
                          <a:stretch>
                            <a:fillRect l="-102667" t="-7937" r="-104000" b="-125397"/>
                          </a:stretch>
                        </a:blipFill>
                      </a:tcPr>
                    </a:tc>
                    <a:tc>
                      <a:txBody>
                        <a:bodyPr/>
                        <a:lstStyle/>
                        <a:p>
                          <a:pPr algn="ctr"/>
                          <a:r>
                            <a:rPr lang="en-US" altLang="zh-CN" sz="1900" smtClean="0"/>
                            <a:t>0</a:t>
                          </a:r>
                          <a:endParaRPr lang="zh-CN" altLang="en-US" sz="1900" dirty="0"/>
                        </a:p>
                      </a:txBody>
                      <a:tcPr anchor="ct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7</a:t>
                          </a:r>
                          <a:endParaRPr lang="zh-CN" altLang="en-US"/>
                        </a:p>
                      </a:txBody>
                      <a:tcPr anchor="ctr">
                        <a:solidFill>
                          <a:srgbClr val="00B050"/>
                        </a:solidFill>
                      </a:tcPr>
                    </a:tc>
                    <a:tc>
                      <a:txBody>
                        <a:bodyPr/>
                        <a:lstStyle/>
                        <a:p>
                          <a:pPr algn="ctr"/>
                          <a:r>
                            <a:rPr lang="en-US" altLang="zh-CN" smtClean="0"/>
                            <a:t>11</a:t>
                          </a:r>
                          <a:endParaRPr lang="zh-CN" altLang="en-US"/>
                        </a:p>
                      </a:txBody>
                      <a:tcPr anchor="ctr">
                        <a:solidFill>
                          <a:srgbClr val="00B050"/>
                        </a:solidFill>
                      </a:tcPr>
                    </a:tc>
                    <a:tc>
                      <a:txBody>
                        <a:bodyPr/>
                        <a:lstStyle/>
                        <a:p>
                          <a:pPr algn="ctr"/>
                          <a:r>
                            <a:rPr lang="en-US" altLang="zh-CN" sz="1900" smtClean="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0" name="表格 39"/>
              <p:cNvGraphicFramePr>
                <a:graphicFrameLocks noGrp="1"/>
              </p:cNvGraphicFramePr>
              <p:nvPr>
                <p:extLst>
                  <p:ext uri="{D42A27DB-BD31-4B8C-83A1-F6EECF244321}">
                    <p14:modId xmlns:p14="http://schemas.microsoft.com/office/powerpoint/2010/main" val="1269852432"/>
                  </p:ext>
                </p:extLst>
              </p:nvPr>
            </p:nvGraphicFramePr>
            <p:xfrm>
              <a:off x="7790381" y="259812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9</m:t>
                                </m:r>
                              </m:oMath>
                            </m:oMathPara>
                          </a14:m>
                          <a:endParaRPr lang="zh-CN" altLang="en-US" sz="1900" dirty="0"/>
                        </a:p>
                      </a:txBody>
                      <a:tcP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5</m:t>
                                </m:r>
                              </m:oMath>
                            </m:oMathPara>
                          </a14:m>
                          <a:endParaRPr lang="zh-CN" altLang="en-US" sz="1900" dirty="0"/>
                        </a:p>
                      </a:txBody>
                      <a:tcPr>
                        <a:solidFill>
                          <a:srgbClr val="00B050"/>
                        </a:solidFill>
                      </a:tcPr>
                    </a:tc>
                    <a:tc>
                      <a:txBody>
                        <a:bodyPr/>
                        <a:lstStyle/>
                        <a:p>
                          <a:pPr algn="ctr"/>
                          <a:r>
                            <a:rPr lang="en-US" altLang="zh-CN" sz="1900"/>
                            <a:t>3</a:t>
                          </a:r>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12</a:t>
                          </a:r>
                          <a:endParaRPr lang="zh-CN" altLang="en-US"/>
                        </a:p>
                      </a:txBody>
                      <a:tcPr anchor="ctr">
                        <a:solidFill>
                          <a:srgbClr val="00B050"/>
                        </a:solidFill>
                      </a:tcPr>
                    </a:tc>
                    <a:tc>
                      <a:txBody>
                        <a:bodyPr/>
                        <a:lstStyle/>
                        <a:p>
                          <a:pPr algn="ctr"/>
                          <a:r>
                            <a:rPr lang="en-US" altLang="zh-CN"/>
                            <a:t>18</a:t>
                          </a:r>
                          <a:endParaRPr lang="zh-CN" altLang="en-US"/>
                        </a:p>
                      </a:txBody>
                      <a:tcPr anchor="ctr">
                        <a:solidFill>
                          <a:srgbClr val="00B050"/>
                        </a:solidFill>
                      </a:tcPr>
                    </a:tc>
                    <a:tc>
                      <a:txBody>
                        <a:bodyPr/>
                        <a:lstStyle/>
                        <a:p>
                          <a:pPr algn="ctr"/>
                          <a:r>
                            <a:rPr lang="en-US" altLang="zh-CN" sz="1900"/>
                            <a:t>3</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40" name="表格 39"/>
              <p:cNvGraphicFramePr>
                <a:graphicFrameLocks noGrp="1"/>
              </p:cNvGraphicFramePr>
              <p:nvPr>
                <p:extLst>
                  <p:ext uri="{D42A27DB-BD31-4B8C-83A1-F6EECF244321}">
                    <p14:modId xmlns:p14="http://schemas.microsoft.com/office/powerpoint/2010/main" val="1269852432"/>
                  </p:ext>
                </p:extLst>
              </p:nvPr>
            </p:nvGraphicFramePr>
            <p:xfrm>
              <a:off x="7790381" y="259812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11"/>
                          <a:stretch>
                            <a:fillRect l="-1316" t="-9524" r="-201316" b="-125397"/>
                          </a:stretch>
                        </a:blipFill>
                      </a:tcPr>
                    </a:tc>
                    <a:tc>
                      <a:txBody>
                        <a:bodyPr/>
                        <a:lstStyle/>
                        <a:p>
                          <a:endParaRPr lang="zh-CN"/>
                        </a:p>
                      </a:txBody>
                      <a:tcPr>
                        <a:blipFill>
                          <a:blip r:embed="rId11"/>
                          <a:stretch>
                            <a:fillRect l="-102667" t="-9524" r="-104000" b="-125397"/>
                          </a:stretch>
                        </a:blipFill>
                      </a:tcPr>
                    </a:tc>
                    <a:tc>
                      <a:txBody>
                        <a:bodyPr/>
                        <a:lstStyle/>
                        <a:p>
                          <a:pPr algn="ctr"/>
                          <a:r>
                            <a:rPr lang="en-US" altLang="zh-CN" sz="1900" smtClean="0"/>
                            <a:t>3</a:t>
                          </a: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12</a:t>
                          </a:r>
                          <a:endParaRPr lang="zh-CN" altLang="en-US"/>
                        </a:p>
                      </a:txBody>
                      <a:tcPr anchor="ctr">
                        <a:solidFill>
                          <a:srgbClr val="00B050"/>
                        </a:solidFill>
                      </a:tcPr>
                    </a:tc>
                    <a:tc>
                      <a:txBody>
                        <a:bodyPr/>
                        <a:lstStyle/>
                        <a:p>
                          <a:pPr algn="ctr"/>
                          <a:r>
                            <a:rPr lang="en-US" altLang="zh-CN" smtClean="0"/>
                            <a:t>18</a:t>
                          </a:r>
                          <a:endParaRPr lang="zh-CN" altLang="en-US"/>
                        </a:p>
                      </a:txBody>
                      <a:tcPr anchor="ctr">
                        <a:solidFill>
                          <a:srgbClr val="00B050"/>
                        </a:solidFill>
                      </a:tcPr>
                    </a:tc>
                    <a:tc>
                      <a:txBody>
                        <a:bodyPr/>
                        <a:lstStyle/>
                        <a:p>
                          <a:pPr algn="ctr"/>
                          <a:r>
                            <a:rPr lang="en-US" altLang="zh-CN" sz="1900" smtClean="0"/>
                            <a:t>3</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1" name="表格 40"/>
              <p:cNvGraphicFramePr>
                <a:graphicFrameLocks noGrp="1"/>
              </p:cNvGraphicFramePr>
              <p:nvPr>
                <p:extLst>
                  <p:ext uri="{D42A27DB-BD31-4B8C-83A1-F6EECF244321}">
                    <p14:modId xmlns:p14="http://schemas.microsoft.com/office/powerpoint/2010/main" val="2893757715"/>
                  </p:ext>
                </p:extLst>
              </p:nvPr>
            </p:nvGraphicFramePr>
            <p:xfrm>
              <a:off x="7883187"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1</m:t>
                                </m:r>
                              </m:oMath>
                            </m:oMathPara>
                          </a14:m>
                          <a:endParaRPr lang="zh-CN" altLang="en-US" sz="1900" dirty="0"/>
                        </a:p>
                      </a:txBody>
                      <a:tcP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8</m:t>
                                </m:r>
                              </m:oMath>
                            </m:oMathPara>
                          </a14:m>
                          <a:endParaRPr lang="zh-CN" altLang="en-US" sz="1900" dirty="0"/>
                        </a:p>
                      </a:txBody>
                      <a:tcPr>
                        <a:solidFill>
                          <a:srgbClr val="00B050"/>
                        </a:solidFill>
                      </a:tcPr>
                    </a:tc>
                    <a:tc>
                      <a:txBody>
                        <a:bodyPr/>
                        <a:lstStyle/>
                        <a:p>
                          <a:pPr algn="ctr"/>
                          <a:r>
                            <a:rPr lang="en-US" altLang="zh-CN" sz="1900"/>
                            <a:t>0</a:t>
                          </a:r>
                          <a:endParaRPr lang="zh-CN" altLang="en-US" sz="1900" dirty="0"/>
                        </a:p>
                      </a:txBody>
                      <a:tcP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11</a:t>
                          </a:r>
                          <a:endParaRPr lang="zh-CN" altLang="en-US"/>
                        </a:p>
                      </a:txBody>
                      <a:tcPr>
                        <a:solidFill>
                          <a:srgbClr val="00B050"/>
                        </a:solidFill>
                      </a:tcPr>
                    </a:tc>
                    <a:tc>
                      <a:txBody>
                        <a:bodyPr/>
                        <a:lstStyle/>
                        <a:p>
                          <a:pPr algn="ctr"/>
                          <a:r>
                            <a:rPr lang="en-US" altLang="zh-CN"/>
                            <a:t>18</a:t>
                          </a:r>
                          <a:endParaRPr lang="zh-CN" altLang="en-US"/>
                        </a:p>
                      </a:txBody>
                      <a:tcPr>
                        <a:solidFill>
                          <a:srgbClr val="00B050"/>
                        </a:solidFill>
                      </a:tcPr>
                    </a:tc>
                    <a:tc>
                      <a:txBody>
                        <a:bodyPr/>
                        <a:lstStyle/>
                        <a:p>
                          <a:pPr algn="ctr"/>
                          <a:r>
                            <a:rPr lang="en-US" altLang="zh-CN" sz="1900"/>
                            <a:t>0</a:t>
                          </a: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41" name="表格 40"/>
              <p:cNvGraphicFramePr>
                <a:graphicFrameLocks noGrp="1"/>
              </p:cNvGraphicFramePr>
              <p:nvPr>
                <p:extLst>
                  <p:ext uri="{D42A27DB-BD31-4B8C-83A1-F6EECF244321}">
                    <p14:modId xmlns:p14="http://schemas.microsoft.com/office/powerpoint/2010/main" val="2893757715"/>
                  </p:ext>
                </p:extLst>
              </p:nvPr>
            </p:nvGraphicFramePr>
            <p:xfrm>
              <a:off x="7883187" y="505791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12"/>
                          <a:stretch>
                            <a:fillRect l="-1333" t="-7937" r="-204000" b="-125397"/>
                          </a:stretch>
                        </a:blipFill>
                      </a:tcPr>
                    </a:tc>
                    <a:tc>
                      <a:txBody>
                        <a:bodyPr/>
                        <a:lstStyle/>
                        <a:p>
                          <a:endParaRPr lang="zh-CN"/>
                        </a:p>
                      </a:txBody>
                      <a:tcPr>
                        <a:blipFill>
                          <a:blip r:embed="rId12"/>
                          <a:stretch>
                            <a:fillRect l="-100000" t="-7937" r="-101316" b="-125397"/>
                          </a:stretch>
                        </a:blipFill>
                      </a:tcPr>
                    </a:tc>
                    <a:tc>
                      <a:txBody>
                        <a:bodyPr/>
                        <a:lstStyle/>
                        <a:p>
                          <a:pPr algn="ctr"/>
                          <a:r>
                            <a:rPr lang="en-US" altLang="zh-CN" sz="1900" smtClean="0"/>
                            <a:t>0</a:t>
                          </a:r>
                          <a:endParaRPr lang="zh-CN" altLang="en-US" sz="1900" dirty="0"/>
                        </a:p>
                      </a:txBody>
                      <a:tcP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11</a:t>
                          </a:r>
                          <a:endParaRPr lang="zh-CN" altLang="en-US"/>
                        </a:p>
                      </a:txBody>
                      <a:tcPr>
                        <a:solidFill>
                          <a:srgbClr val="00B050"/>
                        </a:solidFill>
                      </a:tcPr>
                    </a:tc>
                    <a:tc>
                      <a:txBody>
                        <a:bodyPr/>
                        <a:lstStyle/>
                        <a:p>
                          <a:pPr algn="ctr"/>
                          <a:r>
                            <a:rPr lang="en-US" altLang="zh-CN" smtClean="0"/>
                            <a:t>18</a:t>
                          </a:r>
                          <a:endParaRPr lang="zh-CN" altLang="en-US"/>
                        </a:p>
                      </a:txBody>
                      <a:tcPr>
                        <a:solidFill>
                          <a:srgbClr val="00B050"/>
                        </a:solidFill>
                      </a:tcPr>
                    </a:tc>
                    <a:tc>
                      <a:txBody>
                        <a:bodyPr/>
                        <a:lstStyle/>
                        <a:p>
                          <a:pPr algn="ctr"/>
                          <a:r>
                            <a:rPr lang="en-US" altLang="zh-CN" sz="1900" smtClean="0"/>
                            <a:t>0</a:t>
                          </a:r>
                          <a:endParaRPr lang="zh-CN" altLang="en-US" sz="1900" dirty="0"/>
                        </a:p>
                      </a:txBody>
                      <a:tcPr>
                        <a:solidFill>
                          <a:srgbClr val="00B050"/>
                        </a:solidFill>
                      </a:tcPr>
                    </a:tc>
                    <a:extLst>
                      <a:ext uri="{0D108BD9-81ED-4DB2-BD59-A6C34878D82A}">
                        <a16:rowId xmlns:a16="http://schemas.microsoft.com/office/drawing/2014/main" val="522976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2" name="表格 41"/>
              <p:cNvGraphicFramePr>
                <a:graphicFrameLocks noGrp="1"/>
              </p:cNvGraphicFramePr>
              <p:nvPr>
                <p:extLst>
                  <p:ext uri="{D42A27DB-BD31-4B8C-83A1-F6EECF244321}">
                    <p14:modId xmlns:p14="http://schemas.microsoft.com/office/powerpoint/2010/main" val="1640492345"/>
                  </p:ext>
                </p:extLst>
              </p:nvPr>
            </p:nvGraphicFramePr>
            <p:xfrm>
              <a:off x="9791374"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14:m>
                            <m:oMathPara xmlns:m="http://schemas.openxmlformats.org/officeDocument/2006/math">
                              <m:oMathParaPr>
                                <m:jc m:val="center"/>
                              </m:oMathParaPr>
                              <m:oMath xmlns:m="http://schemas.openxmlformats.org/officeDocument/2006/math">
                                <m:r>
                                  <a:rPr lang="en-US" altLang="zh-CN" sz="1900" i="1" smtClean="0">
                                    <a:latin typeface="Cambria Math" panose="02040503050406030204" pitchFamily="18" charset="0"/>
                                  </a:rPr>
                                  <m:t>1</m:t>
                                </m:r>
                                <m:r>
                                  <a:rPr lang="en-US" altLang="zh-CN" sz="1900" b="0" i="1" smtClean="0">
                                    <a:latin typeface="Cambria Math" panose="02040503050406030204" pitchFamily="18" charset="0"/>
                                  </a:rPr>
                                  <m:t>8</m:t>
                                </m:r>
                              </m:oMath>
                            </m:oMathPara>
                          </a14:m>
                          <a:endParaRPr lang="zh-CN" altLang="en-US" sz="1900" dirty="0"/>
                        </a:p>
                      </a:txBody>
                      <a:tcPr anchor="ctr">
                        <a:solidFill>
                          <a:srgbClr val="00B050"/>
                        </a:solidFill>
                      </a:tcPr>
                    </a:tc>
                    <a:tc>
                      <a:txBody>
                        <a:bodyPr/>
                        <a:lstStyle/>
                        <a:p>
                          <a:pPr algn="ctr"/>
                          <a14:m>
                            <m:oMathPara xmlns:m="http://schemas.openxmlformats.org/officeDocument/2006/math">
                              <m:oMathParaPr>
                                <m:jc m:val="center"/>
                              </m:oMathParaPr>
                              <m:oMath xmlns:m="http://schemas.openxmlformats.org/officeDocument/2006/math">
                                <m:r>
                                  <a:rPr lang="en-US" altLang="zh-CN" sz="1900" i="1" smtClean="0">
                                    <a:latin typeface="Cambria Math" panose="02040503050406030204" pitchFamily="18" charset="0"/>
                                  </a:rPr>
                                  <m:t>2</m:t>
                                </m:r>
                                <m:r>
                                  <a:rPr lang="en-US" altLang="zh-CN" sz="1900" b="0" i="1" smtClean="0">
                                    <a:latin typeface="Cambria Math" panose="02040503050406030204" pitchFamily="18" charset="0"/>
                                  </a:rPr>
                                  <m:t>6</m:t>
                                </m:r>
                              </m:oMath>
                            </m:oMathPara>
                          </a14:m>
                          <a:endParaRPr lang="zh-CN" altLang="en-US" sz="1900" dirty="0"/>
                        </a:p>
                      </a:txBody>
                      <a:tcPr anchor="ctr">
                        <a:solidFill>
                          <a:srgbClr val="00B050"/>
                        </a:solidFill>
                      </a:tcPr>
                    </a:tc>
                    <a:tc>
                      <a:txBody>
                        <a:bodyPr/>
                        <a:lstStyle/>
                        <a:p>
                          <a:pPr algn="ctr"/>
                          <a:r>
                            <a:rPr lang="en-US" altLang="zh-CN" sz="1900"/>
                            <a:t>0</a:t>
                          </a:r>
                          <a:endParaRPr lang="zh-CN" altLang="en-US" sz="1900" dirty="0"/>
                        </a:p>
                      </a:txBody>
                      <a:tcPr anchor="ctr">
                        <a:solidFill>
                          <a:srgbClr val="00B050"/>
                        </a:solidFill>
                      </a:tcPr>
                    </a:tc>
                    <a:extLst>
                      <a:ext uri="{0D108BD9-81ED-4DB2-BD59-A6C34878D82A}">
                        <a16:rowId xmlns:a16="http://schemas.microsoft.com/office/drawing/2014/main" val="2387134703"/>
                      </a:ext>
                    </a:extLst>
                  </a:tr>
                  <a:tr h="375920">
                    <a:tc>
                      <a:txBody>
                        <a:bodyPr/>
                        <a:lstStyle/>
                        <a:p>
                          <a:pPr algn="ctr"/>
                          <a:r>
                            <a:rPr lang="en-US" altLang="zh-CN"/>
                            <a:t>18</a:t>
                          </a:r>
                          <a:endParaRPr lang="zh-CN" altLang="en-US"/>
                        </a:p>
                      </a:txBody>
                      <a:tcPr anchor="ctr">
                        <a:solidFill>
                          <a:srgbClr val="00B050"/>
                        </a:solidFill>
                      </a:tcPr>
                    </a:tc>
                    <a:tc>
                      <a:txBody>
                        <a:bodyPr/>
                        <a:lstStyle/>
                        <a:p>
                          <a:pPr algn="ctr"/>
                          <a:r>
                            <a:rPr lang="en-US" altLang="zh-CN"/>
                            <a:t>26</a:t>
                          </a:r>
                          <a:endParaRPr lang="zh-CN" altLang="en-US"/>
                        </a:p>
                      </a:txBody>
                      <a:tcPr anchor="ctr">
                        <a:solidFill>
                          <a:srgbClr val="00B050"/>
                        </a:solidFill>
                      </a:tcPr>
                    </a:tc>
                    <a:tc>
                      <a:txBody>
                        <a:bodyPr/>
                        <a:lstStyle/>
                        <a:p>
                          <a:pPr algn="ctr"/>
                          <a:r>
                            <a:rPr lang="en-US" altLang="zh-CN" sz="190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Choice>
        <mc:Fallback xmlns="">
          <p:graphicFrame>
            <p:nvGraphicFramePr>
              <p:cNvPr id="42" name="表格 41"/>
              <p:cNvGraphicFramePr>
                <a:graphicFrameLocks noGrp="1"/>
              </p:cNvGraphicFramePr>
              <p:nvPr>
                <p:extLst>
                  <p:ext uri="{D42A27DB-BD31-4B8C-83A1-F6EECF244321}">
                    <p14:modId xmlns:p14="http://schemas.microsoft.com/office/powerpoint/2010/main" val="1640492345"/>
                  </p:ext>
                </p:extLst>
              </p:nvPr>
            </p:nvGraphicFramePr>
            <p:xfrm>
              <a:off x="9791374" y="25962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nchor="ctr">
                        <a:blipFill>
                          <a:blip r:embed="rId13"/>
                          <a:stretch>
                            <a:fillRect l="-1333" t="-7937" r="-204000" b="-125397"/>
                          </a:stretch>
                        </a:blipFill>
                      </a:tcPr>
                    </a:tc>
                    <a:tc>
                      <a:txBody>
                        <a:bodyPr/>
                        <a:lstStyle/>
                        <a:p>
                          <a:endParaRPr lang="zh-CN"/>
                        </a:p>
                      </a:txBody>
                      <a:tcPr anchor="ctr">
                        <a:blipFill>
                          <a:blip r:embed="rId13"/>
                          <a:stretch>
                            <a:fillRect l="-100000" t="-7937" r="-101316" b="-125397"/>
                          </a:stretch>
                        </a:blipFill>
                      </a:tcPr>
                    </a:tc>
                    <a:tc>
                      <a:txBody>
                        <a:bodyPr/>
                        <a:lstStyle/>
                        <a:p>
                          <a:pPr algn="ctr"/>
                          <a:r>
                            <a:rPr lang="en-US" altLang="zh-CN" sz="1900" smtClean="0"/>
                            <a:t>0</a:t>
                          </a:r>
                          <a:endParaRPr lang="zh-CN" altLang="en-US" sz="1900" dirty="0"/>
                        </a:p>
                      </a:txBody>
                      <a:tcPr anchor="ctr">
                        <a:solidFill>
                          <a:srgbClr val="00B050"/>
                        </a:solidFill>
                      </a:tcPr>
                    </a:tc>
                    <a:extLst>
                      <a:ext uri="{0D108BD9-81ED-4DB2-BD59-A6C34878D82A}">
                        <a16:rowId xmlns:a16="http://schemas.microsoft.com/office/drawing/2014/main" val="2387134703"/>
                      </a:ext>
                    </a:extLst>
                  </a:tr>
                  <a:tr h="381000">
                    <a:tc>
                      <a:txBody>
                        <a:bodyPr/>
                        <a:lstStyle/>
                        <a:p>
                          <a:pPr algn="ctr"/>
                          <a:r>
                            <a:rPr lang="en-US" altLang="zh-CN" smtClean="0"/>
                            <a:t>18</a:t>
                          </a:r>
                          <a:endParaRPr lang="zh-CN" altLang="en-US"/>
                        </a:p>
                      </a:txBody>
                      <a:tcPr anchor="ctr">
                        <a:solidFill>
                          <a:srgbClr val="00B050"/>
                        </a:solidFill>
                      </a:tcPr>
                    </a:tc>
                    <a:tc>
                      <a:txBody>
                        <a:bodyPr/>
                        <a:lstStyle/>
                        <a:p>
                          <a:pPr algn="ctr"/>
                          <a:r>
                            <a:rPr lang="en-US" altLang="zh-CN" smtClean="0"/>
                            <a:t>26</a:t>
                          </a:r>
                          <a:endParaRPr lang="zh-CN" altLang="en-US"/>
                        </a:p>
                      </a:txBody>
                      <a:tcPr anchor="ctr">
                        <a:solidFill>
                          <a:srgbClr val="00B050"/>
                        </a:solidFill>
                      </a:tcPr>
                    </a:tc>
                    <a:tc>
                      <a:txBody>
                        <a:bodyPr/>
                        <a:lstStyle/>
                        <a:p>
                          <a:pPr algn="ctr"/>
                          <a:r>
                            <a:rPr lang="en-US" altLang="zh-CN" sz="1900" smtClean="0"/>
                            <a:t>0</a:t>
                          </a:r>
                          <a:endParaRPr lang="zh-CN" altLang="en-US" sz="1900" dirty="0"/>
                        </a:p>
                      </a:txBody>
                      <a:tcPr anchor="ctr">
                        <a:solidFill>
                          <a:srgbClr val="00B050"/>
                        </a:solidFill>
                      </a:tcPr>
                    </a:tc>
                    <a:extLst>
                      <a:ext uri="{0D108BD9-81ED-4DB2-BD59-A6C34878D82A}">
                        <a16:rowId xmlns:a16="http://schemas.microsoft.com/office/drawing/2014/main" val="522976576"/>
                      </a:ext>
                    </a:extLst>
                  </a:tr>
                </a:tbl>
              </a:graphicData>
            </a:graphic>
          </p:graphicFrame>
        </mc:Fallback>
      </mc:AlternateContent>
    </p:spTree>
    <p:extLst>
      <p:ext uri="{BB962C8B-B14F-4D97-AF65-F5344CB8AC3E}">
        <p14:creationId xmlns:p14="http://schemas.microsoft.com/office/powerpoint/2010/main" val="2794738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Time/cost trade-off problems</a:t>
            </a:r>
            <a:endParaRPr lang="zh-CN" altLang="en-US" dirty="0">
              <a:latin typeface="+mn-lt"/>
              <a:ea typeface="+mn-ea"/>
              <a:cs typeface="+mn-ea"/>
              <a:sym typeface="+mn-lt"/>
            </a:endParaRPr>
          </a:p>
        </p:txBody>
      </p:sp>
      <p:sp>
        <p:nvSpPr>
          <p:cNvPr id="7" name="Content Placeholder 2"/>
          <p:cNvSpPr txBox="1">
            <a:spLocks/>
          </p:cNvSpPr>
          <p:nvPr/>
        </p:nvSpPr>
        <p:spPr>
          <a:xfrm>
            <a:off x="266331" y="776980"/>
            <a:ext cx="11647503" cy="5909875"/>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nl-BE" sz="1800" b="1" dirty="0" smtClean="0">
                <a:solidFill>
                  <a:srgbClr val="FF0066"/>
                </a:solidFill>
                <a:effectLst>
                  <a:outerShdw blurRad="38100" dist="38100" dir="2700000" algn="tl">
                    <a:srgbClr val="C0C0C0"/>
                  </a:outerShdw>
                </a:effectLst>
                <a:latin typeface="方正姚体" panose="02010601030101010101" pitchFamily="2" charset="-122"/>
                <a:ea typeface="方正姚体" panose="02010601030101010101" pitchFamily="2" charset="-122"/>
              </a:rPr>
              <a:t>CPM</a:t>
            </a:r>
          </a:p>
          <a:p>
            <a:pPr lvl="1">
              <a:lnSpc>
                <a:spcPct val="150000"/>
              </a:lnSpc>
              <a:defRPr/>
            </a:pPr>
            <a:r>
              <a:rPr lang="nl-BE" sz="1800" dirty="0" smtClean="0">
                <a:latin typeface="方正姚体" panose="02010601030101010101" pitchFamily="2" charset="-122"/>
                <a:ea typeface="方正姚体" panose="02010601030101010101" pitchFamily="2" charset="-122"/>
              </a:rPr>
              <a:t>The majority of activities encountered in real-life projects can be performed in shorter or longer durations by increasing or decreasing the resources (manpower, facilities, money, etc.) available to them</a:t>
            </a:r>
          </a:p>
          <a:p>
            <a:pPr lvl="1">
              <a:lnSpc>
                <a:spcPct val="150000"/>
              </a:lnSpc>
              <a:defRPr/>
            </a:pPr>
            <a:r>
              <a:rPr lang="nl-BE" sz="1800" dirty="0" smtClean="0">
                <a:latin typeface="方正姚体" panose="02010601030101010101" pitchFamily="2" charset="-122"/>
                <a:ea typeface="方正姚体" panose="02010601030101010101" pitchFamily="2" charset="-122"/>
              </a:rPr>
              <a:t>Assumes that resources are available in ‘infinite’ amounts</a:t>
            </a:r>
          </a:p>
          <a:p>
            <a:pPr lvl="1">
              <a:lnSpc>
                <a:spcPct val="150000"/>
              </a:lnSpc>
              <a:defRPr/>
            </a:pPr>
            <a:r>
              <a:rPr lang="nl-BE" sz="1800" dirty="0" smtClean="0">
                <a:solidFill>
                  <a:srgbClr val="0066FF"/>
                </a:solidFill>
                <a:latin typeface="方正姚体" panose="02010601030101010101" pitchFamily="2" charset="-122"/>
                <a:ea typeface="方正姚体" panose="02010601030101010101" pitchFamily="2" charset="-122"/>
              </a:rPr>
              <a:t>Direct activity cost function</a:t>
            </a:r>
          </a:p>
          <a:p>
            <a:pPr lvl="1">
              <a:lnSpc>
                <a:spcPct val="150000"/>
              </a:lnSpc>
              <a:defRPr/>
            </a:pPr>
            <a:r>
              <a:rPr lang="nl-BE" sz="1800" dirty="0" smtClean="0">
                <a:solidFill>
                  <a:srgbClr val="0066FF"/>
                </a:solidFill>
                <a:latin typeface="方正姚体" panose="02010601030101010101" pitchFamily="2" charset="-122"/>
                <a:ea typeface="方正姚体" panose="02010601030101010101" pitchFamily="2" charset="-122"/>
              </a:rPr>
              <a:t>Normal activity duration</a:t>
            </a:r>
            <a:r>
              <a:rPr lang="nl-BE" sz="1800" dirty="0" smtClean="0">
                <a:latin typeface="方正姚体" panose="02010601030101010101" pitchFamily="2" charset="-122"/>
                <a:ea typeface="方正姚体" panose="02010601030101010101" pitchFamily="2" charset="-122"/>
              </a:rPr>
              <a:t>: most efficient resource allocation</a:t>
            </a:r>
          </a:p>
          <a:p>
            <a:pPr lvl="1">
              <a:lnSpc>
                <a:spcPct val="150000"/>
              </a:lnSpc>
              <a:defRPr/>
            </a:pPr>
            <a:r>
              <a:rPr lang="nl-BE" sz="1800" dirty="0" smtClean="0">
                <a:solidFill>
                  <a:srgbClr val="0066FF"/>
                </a:solidFill>
                <a:latin typeface="方正姚体" panose="02010601030101010101" pitchFamily="2" charset="-122"/>
                <a:ea typeface="方正姚体" panose="02010601030101010101" pitchFamily="2" charset="-122"/>
              </a:rPr>
              <a:t>Crash duration</a:t>
            </a:r>
            <a:r>
              <a:rPr lang="nl-BE" sz="1800" dirty="0" smtClean="0">
                <a:latin typeface="方正姚体" panose="02010601030101010101" pitchFamily="2" charset="-122"/>
                <a:ea typeface="方正姚体" panose="02010601030101010101" pitchFamily="2" charset="-122"/>
              </a:rPr>
              <a:t>: maximum allocation of resources</a:t>
            </a:r>
            <a:r>
              <a:rPr lang="nl-BE" sz="2000" dirty="0" smtClean="0">
                <a:latin typeface="方正姚体" panose="02010601030101010101" pitchFamily="2" charset="-122"/>
                <a:ea typeface="方正姚体" panose="02010601030101010101" pitchFamily="2" charset="-122"/>
              </a:rPr>
              <a:t/>
            </a:r>
            <a:br>
              <a:rPr lang="nl-BE" sz="2000" dirty="0" smtClean="0">
                <a:latin typeface="方正姚体" panose="02010601030101010101" pitchFamily="2" charset="-122"/>
                <a:ea typeface="方正姚体" panose="02010601030101010101" pitchFamily="2" charset="-122"/>
              </a:rPr>
            </a:br>
            <a:endParaRPr lang="nl-BE" sz="2000" dirty="0" smtClean="0">
              <a:latin typeface="方正姚体" panose="02010601030101010101" pitchFamily="2" charset="-122"/>
              <a:ea typeface="方正姚体" panose="02010601030101010101" pitchFamily="2" charset="-122"/>
            </a:endParaRPr>
          </a:p>
          <a:p>
            <a:pPr lvl="1">
              <a:lnSpc>
                <a:spcPct val="150000"/>
              </a:lnSpc>
              <a:defRPr/>
            </a:pPr>
            <a:r>
              <a:rPr lang="nl-BE" sz="1800" dirty="0" smtClean="0">
                <a:latin typeface="方正姚体" panose="02010601030101010101" pitchFamily="2" charset="-122"/>
                <a:ea typeface="方正姚体" panose="02010601030101010101" pitchFamily="2" charset="-122"/>
              </a:rPr>
              <a:t>Objective: </a:t>
            </a:r>
            <a:br>
              <a:rPr lang="nl-BE" sz="1800" dirty="0" smtClean="0">
                <a:latin typeface="方正姚体" panose="02010601030101010101" pitchFamily="2" charset="-122"/>
                <a:ea typeface="方正姚体" panose="02010601030101010101" pitchFamily="2" charset="-122"/>
              </a:rPr>
            </a:br>
            <a:r>
              <a:rPr lang="nl-BE" sz="1800" b="1" dirty="0" smtClean="0">
                <a:solidFill>
                  <a:srgbClr val="FF0066"/>
                </a:solidFill>
                <a:latin typeface="方正姚体" panose="02010601030101010101" pitchFamily="2" charset="-122"/>
                <a:ea typeface="方正姚体" panose="02010601030101010101" pitchFamily="2" charset="-122"/>
              </a:rPr>
              <a:t>minimize total project costs = direct + indirect costs</a:t>
            </a:r>
            <a:r>
              <a:rPr lang="nl-BE" sz="1600" dirty="0" smtClean="0">
                <a:latin typeface="方正姚体" panose="02010601030101010101" pitchFamily="2" charset="-122"/>
                <a:ea typeface="方正姚体" panose="02010601030101010101" pitchFamily="2" charset="-122"/>
              </a:rPr>
              <a:t/>
            </a:r>
            <a:br>
              <a:rPr lang="nl-BE" sz="1600" dirty="0" smtClean="0">
                <a:latin typeface="方正姚体" panose="02010601030101010101" pitchFamily="2" charset="-122"/>
                <a:ea typeface="方正姚体" panose="02010601030101010101" pitchFamily="2" charset="-122"/>
              </a:rPr>
            </a:br>
            <a:endParaRPr lang="nl-BE" sz="1600" dirty="0" smtClean="0">
              <a:latin typeface="方正姚体" panose="02010601030101010101" pitchFamily="2" charset="-122"/>
              <a:ea typeface="方正姚体" panose="02010601030101010101" pitchFamily="2" charset="-122"/>
            </a:endParaRPr>
          </a:p>
          <a:p>
            <a:pPr lvl="1">
              <a:lnSpc>
                <a:spcPct val="150000"/>
              </a:lnSpc>
              <a:defRPr/>
            </a:pPr>
            <a:r>
              <a:rPr lang="nl-BE" sz="1800" dirty="0" smtClean="0">
                <a:solidFill>
                  <a:srgbClr val="0066FF"/>
                </a:solidFill>
                <a:latin typeface="方正姚体" panose="02010601030101010101" pitchFamily="2" charset="-122"/>
                <a:ea typeface="方正姚体" panose="02010601030101010101" pitchFamily="2" charset="-122"/>
              </a:rPr>
              <a:t>Project indirect costs</a:t>
            </a:r>
            <a:r>
              <a:rPr lang="nl-BE" sz="1800" dirty="0" smtClean="0">
                <a:latin typeface="方正姚体" panose="02010601030101010101" pitchFamily="2" charset="-122"/>
                <a:ea typeface="方正姚体" panose="02010601030101010101" pitchFamily="2" charset="-122"/>
              </a:rPr>
              <a:t>: supervision, overhead, interest charges on cumulative project investment, penalty costs for late completion, bonuses for early completion</a:t>
            </a:r>
            <a:endParaRPr lang="nl-BE" sz="18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627897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Time/cost trade-off problems</a:t>
            </a:r>
            <a:endParaRPr lang="zh-CN" altLang="en-US" dirty="0">
              <a:latin typeface="+mn-lt"/>
              <a:ea typeface="+mn-ea"/>
              <a:cs typeface="+mn-ea"/>
              <a:sym typeface="+mn-lt"/>
            </a:endParaRPr>
          </a:p>
        </p:txBody>
      </p:sp>
      <p:sp>
        <p:nvSpPr>
          <p:cNvPr id="4" name="矩形 3"/>
          <p:cNvSpPr/>
          <p:nvPr/>
        </p:nvSpPr>
        <p:spPr>
          <a:xfrm>
            <a:off x="278166" y="2255445"/>
            <a:ext cx="4622308" cy="3426579"/>
          </a:xfrm>
          <a:prstGeom prst="rect">
            <a:avLst/>
          </a:prstGeom>
        </p:spPr>
        <p:txBody>
          <a:bodyPr wrap="square">
            <a:spAutoFit/>
          </a:bodyPr>
          <a:lstStyle/>
          <a:p>
            <a:pPr algn="just">
              <a:lnSpc>
                <a:spcPts val="2600"/>
              </a:lnSpc>
            </a:pPr>
            <a:r>
              <a:rPr lang="en-US" altLang="zh-CN" sz="1600" dirty="0" smtClean="0">
                <a:solidFill>
                  <a:srgbClr val="FF33CC"/>
                </a:solidFill>
                <a:latin typeface="方正姚体" panose="02010601030101010101" pitchFamily="2" charset="-122"/>
                <a:ea typeface="方正姚体" panose="02010601030101010101" pitchFamily="2" charset="-122"/>
              </a:rPr>
              <a:t>A CPM project scheduling model assumes four pieces of information for each project activity, as follows:</a:t>
            </a:r>
          </a:p>
          <a:p>
            <a:pPr marL="285750" indent="-285750" algn="just">
              <a:lnSpc>
                <a:spcPts val="2600"/>
              </a:lnSpc>
              <a:buFont typeface="Arial" panose="020B0604020202020204" pitchFamily="34" charset="0"/>
              <a:buChar char="•"/>
            </a:pPr>
            <a:r>
              <a:rPr lang="en-US" altLang="zh-CN" sz="1600" dirty="0" smtClean="0">
                <a:solidFill>
                  <a:srgbClr val="FF33CC"/>
                </a:solidFill>
                <a:latin typeface="方正姚体" panose="02010601030101010101" pitchFamily="2" charset="-122"/>
                <a:ea typeface="方正姚体" panose="02010601030101010101" pitchFamily="2" charset="-122"/>
              </a:rPr>
              <a:t>Normal Duration (ND): The maximum duration for the activity.</a:t>
            </a:r>
          </a:p>
          <a:p>
            <a:pPr marL="285750" indent="-285750" algn="just">
              <a:lnSpc>
                <a:spcPts val="2600"/>
              </a:lnSpc>
              <a:buFont typeface="Arial" panose="020B0604020202020204" pitchFamily="34" charset="0"/>
              <a:buChar char="•"/>
            </a:pPr>
            <a:r>
              <a:rPr lang="en-US" altLang="zh-CN" sz="1600" dirty="0" smtClean="0">
                <a:solidFill>
                  <a:srgbClr val="FF33CC"/>
                </a:solidFill>
                <a:latin typeface="方正姚体" panose="02010601030101010101" pitchFamily="2" charset="-122"/>
                <a:ea typeface="方正姚体" panose="02010601030101010101" pitchFamily="2" charset="-122"/>
              </a:rPr>
              <a:t>Crash Duration (CD): The minimum duration for the activity.</a:t>
            </a:r>
          </a:p>
          <a:p>
            <a:pPr marL="285750" indent="-285750" algn="just">
              <a:lnSpc>
                <a:spcPts val="2600"/>
              </a:lnSpc>
              <a:buFont typeface="Arial" panose="020B0604020202020204" pitchFamily="34" charset="0"/>
              <a:buChar char="•"/>
            </a:pPr>
            <a:r>
              <a:rPr lang="en-US" altLang="zh-CN" sz="1600" dirty="0" smtClean="0">
                <a:solidFill>
                  <a:srgbClr val="FF33CC"/>
                </a:solidFill>
                <a:latin typeface="方正姚体" panose="02010601030101010101" pitchFamily="2" charset="-122"/>
                <a:ea typeface="方正姚体" panose="02010601030101010101" pitchFamily="2" charset="-122"/>
              </a:rPr>
              <a:t>Normal Cost (NC): The cost associated with the normal duration.</a:t>
            </a:r>
          </a:p>
          <a:p>
            <a:pPr marL="285750" indent="-285750" algn="just">
              <a:lnSpc>
                <a:spcPts val="2600"/>
              </a:lnSpc>
              <a:buFont typeface="Arial" panose="020B0604020202020204" pitchFamily="34" charset="0"/>
              <a:buChar char="•"/>
            </a:pPr>
            <a:r>
              <a:rPr lang="en-US" altLang="zh-CN" sz="1600" dirty="0" smtClean="0">
                <a:solidFill>
                  <a:srgbClr val="FF33CC"/>
                </a:solidFill>
                <a:latin typeface="方正姚体" panose="02010601030101010101" pitchFamily="2" charset="-122"/>
                <a:ea typeface="方正姚体" panose="02010601030101010101" pitchFamily="2" charset="-122"/>
              </a:rPr>
              <a:t>Crash Cost (CC): The cost associated with the crash duration.</a:t>
            </a:r>
            <a:endParaRPr lang="zh-CN" altLang="en-US" sz="1600" dirty="0">
              <a:solidFill>
                <a:srgbClr val="FF33CC"/>
              </a:solidFill>
              <a:latin typeface="方正姚体" panose="02010601030101010101" pitchFamily="2" charset="-122"/>
              <a:ea typeface="方正姚体" panose="02010601030101010101" pitchFamily="2" charset="-122"/>
            </a:endParaRPr>
          </a:p>
        </p:txBody>
      </p:sp>
      <p:pic>
        <p:nvPicPr>
          <p:cNvPr id="2" name="图片 1"/>
          <p:cNvPicPr>
            <a:picLocks noChangeAspect="1"/>
          </p:cNvPicPr>
          <p:nvPr/>
        </p:nvPicPr>
        <p:blipFill>
          <a:blip r:embed="rId3"/>
          <a:stretch>
            <a:fillRect/>
          </a:stretch>
        </p:blipFill>
        <p:spPr>
          <a:xfrm>
            <a:off x="5012427" y="2153465"/>
            <a:ext cx="7025692" cy="3413498"/>
          </a:xfrm>
          <a:prstGeom prst="rect">
            <a:avLst/>
          </a:prstGeom>
        </p:spPr>
      </p:pic>
      <p:sp>
        <p:nvSpPr>
          <p:cNvPr id="5" name="矩形 4"/>
          <p:cNvSpPr/>
          <p:nvPr/>
        </p:nvSpPr>
        <p:spPr>
          <a:xfrm>
            <a:off x="171634" y="985607"/>
            <a:ext cx="11866485" cy="800091"/>
          </a:xfrm>
          <a:prstGeom prst="rect">
            <a:avLst/>
          </a:prstGeom>
        </p:spPr>
        <p:txBody>
          <a:bodyPr wrap="square">
            <a:spAutoFit/>
          </a:bodyPr>
          <a:lstStyle/>
          <a:p>
            <a:pPr algn="just">
              <a:lnSpc>
                <a:spcPts val="3000"/>
              </a:lnSpc>
            </a:pPr>
            <a:r>
              <a:rPr lang="en-US" altLang="zh-CN" dirty="0">
                <a:solidFill>
                  <a:srgbClr val="000000"/>
                </a:solidFill>
                <a:latin typeface="方正姚体" panose="02010601030101010101" pitchFamily="2" charset="-122"/>
                <a:ea typeface="方正姚体" panose="02010601030101010101" pitchFamily="2" charset="-122"/>
              </a:rPr>
              <a:t>When the length of critical path excels the project due date, project manager should consider crash the project duration. CPM assumes that the duration of project activities is a nonincreasing function of the amount of money used to perform this activity.</a:t>
            </a:r>
          </a:p>
        </p:txBody>
      </p:sp>
      <p:sp>
        <p:nvSpPr>
          <p:cNvPr id="6" name="矩形 5"/>
          <p:cNvSpPr/>
          <p:nvPr/>
        </p:nvSpPr>
        <p:spPr>
          <a:xfrm>
            <a:off x="8026046" y="6129577"/>
            <a:ext cx="2478564" cy="369332"/>
          </a:xfrm>
          <a:prstGeom prst="rect">
            <a:avLst/>
          </a:prstGeom>
        </p:spPr>
        <p:txBody>
          <a:bodyPr wrap="none">
            <a:spAutoFit/>
          </a:bodyPr>
          <a:lstStyle/>
          <a:p>
            <a:r>
              <a:rPr lang="en-US" altLang="zh-CN" b="1" dirty="0">
                <a:solidFill>
                  <a:srgbClr val="262626"/>
                </a:solidFill>
                <a:latin typeface="方正姚体" panose="02010601030101010101" pitchFamily="2" charset="-122"/>
                <a:ea typeface="方正姚体" panose="02010601030101010101" pitchFamily="2" charset="-122"/>
                <a:sym typeface="宋体" panose="02010600030101010101" pitchFamily="2" charset="-122"/>
              </a:rPr>
              <a:t>Linear time/cost function</a:t>
            </a:r>
            <a:endParaRPr lang="en-US" dirty="0"/>
          </a:p>
        </p:txBody>
      </p:sp>
    </p:spTree>
    <p:extLst>
      <p:ext uri="{BB962C8B-B14F-4D97-AF65-F5344CB8AC3E}">
        <p14:creationId xmlns:p14="http://schemas.microsoft.com/office/powerpoint/2010/main" val="1010442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latin typeface="+mn-lt"/>
                <a:ea typeface="+mn-ea"/>
                <a:cs typeface="+mn-ea"/>
                <a:sym typeface="+mn-lt"/>
              </a:rPr>
              <a:t>Project duration reduction</a:t>
            </a:r>
            <a:endParaRPr lang="zh-CN" altLang="en-US" dirty="0">
              <a:latin typeface="+mn-lt"/>
              <a:ea typeface="+mn-ea"/>
              <a:cs typeface="+mn-ea"/>
              <a:sym typeface="+mn-lt"/>
            </a:endParaRPr>
          </a:p>
        </p:txBody>
      </p:sp>
      <p:pic>
        <p:nvPicPr>
          <p:cNvPr id="2" name="图片 1"/>
          <p:cNvPicPr>
            <a:picLocks noChangeAspect="1"/>
          </p:cNvPicPr>
          <p:nvPr/>
        </p:nvPicPr>
        <p:blipFill>
          <a:blip r:embed="rId3"/>
          <a:stretch>
            <a:fillRect/>
          </a:stretch>
        </p:blipFill>
        <p:spPr>
          <a:xfrm>
            <a:off x="2399106" y="2281063"/>
            <a:ext cx="7462032" cy="3739827"/>
          </a:xfrm>
          <a:prstGeom prst="rect">
            <a:avLst/>
          </a:prstGeom>
        </p:spPr>
      </p:pic>
      <p:sp>
        <p:nvSpPr>
          <p:cNvPr id="4" name="文本框 3"/>
          <p:cNvSpPr txBox="1"/>
          <p:nvPr/>
        </p:nvSpPr>
        <p:spPr>
          <a:xfrm>
            <a:off x="858982" y="1264786"/>
            <a:ext cx="2119745" cy="369332"/>
          </a:xfrm>
          <a:prstGeom prst="rect">
            <a:avLst/>
          </a:prstGeom>
          <a:noFill/>
        </p:spPr>
        <p:txBody>
          <a:bodyPr wrap="square" rtlCol="0">
            <a:spAutoFit/>
          </a:bodyPr>
          <a:lstStyle/>
          <a:p>
            <a:r>
              <a:rPr lang="en-US" altLang="zh-CN" dirty="0">
                <a:latin typeface="方正姚体" panose="02010601030101010101" pitchFamily="2" charset="-122"/>
                <a:ea typeface="方正姚体" panose="02010601030101010101" pitchFamily="2" charset="-122"/>
              </a:rPr>
              <a:t>The deadline is 22. </a:t>
            </a:r>
            <a:endParaRPr lang="zh-CN" altLang="en-US"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218615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latin typeface="+mn-lt"/>
                <a:ea typeface="+mn-ea"/>
                <a:cs typeface="+mn-ea"/>
                <a:sym typeface="+mn-lt"/>
              </a:rPr>
              <a:t>Project duration reduction</a:t>
            </a:r>
            <a:endParaRPr lang="zh-CN" altLang="en-US" dirty="0">
              <a:latin typeface="+mn-lt"/>
              <a:ea typeface="+mn-ea"/>
              <a:cs typeface="+mn-ea"/>
              <a:sym typeface="+mn-lt"/>
            </a:endParaRPr>
          </a:p>
        </p:txBody>
      </p:sp>
      <p:graphicFrame>
        <p:nvGraphicFramePr>
          <p:cNvPr id="6" name="表格 5"/>
          <p:cNvGraphicFramePr>
            <a:graphicFrameLocks noGrp="1"/>
          </p:cNvGraphicFramePr>
          <p:nvPr>
            <p:extLst>
              <p:ext uri="{D42A27DB-BD31-4B8C-83A1-F6EECF244321}">
                <p14:modId xmlns:p14="http://schemas.microsoft.com/office/powerpoint/2010/main" val="874849319"/>
              </p:ext>
            </p:extLst>
          </p:nvPr>
        </p:nvGraphicFramePr>
        <p:xfrm>
          <a:off x="918527" y="335378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321384022"/>
              </p:ext>
            </p:extLst>
          </p:nvPr>
        </p:nvGraphicFramePr>
        <p:xfrm>
          <a:off x="3412345"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12</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12</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915444200"/>
              </p:ext>
            </p:extLst>
          </p:nvPr>
        </p:nvGraphicFramePr>
        <p:xfrm>
          <a:off x="5417245"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12</a:t>
                      </a:r>
                      <a:endParaRPr lang="zh-CN" altLang="en-US" sz="1900" dirty="0"/>
                    </a:p>
                  </a:txBody>
                  <a:tcPr/>
                </a:tc>
                <a:tc>
                  <a:txBody>
                    <a:bodyPr/>
                    <a:lstStyle/>
                    <a:p>
                      <a:pPr algn="ctr"/>
                      <a:r>
                        <a:rPr lang="en-US" altLang="zh-CN" sz="1900"/>
                        <a:t>22</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12</a:t>
                      </a:r>
                      <a:endParaRPr lang="zh-CN" altLang="en-US" sz="1900" dirty="0"/>
                    </a:p>
                  </a:txBody>
                  <a:tcPr/>
                </a:tc>
                <a:tc>
                  <a:txBody>
                    <a:bodyPr/>
                    <a:lstStyle/>
                    <a:p>
                      <a:pPr algn="ctr"/>
                      <a:r>
                        <a:rPr lang="en-US" altLang="zh-CN" sz="1900"/>
                        <a:t>22</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4119723476"/>
              </p:ext>
            </p:extLst>
          </p:nvPr>
        </p:nvGraphicFramePr>
        <p:xfrm>
          <a:off x="7287609"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22</a:t>
                      </a:r>
                      <a:endParaRPr lang="zh-CN" altLang="en-US" sz="1900" dirty="0"/>
                    </a:p>
                  </a:txBody>
                  <a:tcPr/>
                </a:tc>
                <a:tc>
                  <a:txBody>
                    <a:bodyPr/>
                    <a:lstStyle/>
                    <a:p>
                      <a:pPr algn="ctr"/>
                      <a:r>
                        <a:rPr lang="en-US" altLang="zh-CN" sz="1900"/>
                        <a:t>28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22</a:t>
                      </a:r>
                      <a:endParaRPr lang="zh-CN" altLang="en-US" sz="1900" dirty="0"/>
                    </a:p>
                  </a:txBody>
                  <a:tcPr/>
                </a:tc>
                <a:tc>
                  <a:txBody>
                    <a:bodyPr/>
                    <a:lstStyle/>
                    <a:p>
                      <a:pPr algn="ctr"/>
                      <a:r>
                        <a:rPr lang="en-US" altLang="zh-CN" sz="1900"/>
                        <a:t>28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968486240"/>
              </p:ext>
            </p:extLst>
          </p:nvPr>
        </p:nvGraphicFramePr>
        <p:xfrm>
          <a:off x="9851366" y="335378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28</a:t>
                      </a:r>
                      <a:endParaRPr lang="zh-CN" altLang="en-US" sz="1900" dirty="0"/>
                    </a:p>
                  </a:txBody>
                  <a:tcPr/>
                </a:tc>
                <a:tc>
                  <a:txBody>
                    <a:bodyPr/>
                    <a:lstStyle/>
                    <a:p>
                      <a:pPr algn="ctr"/>
                      <a:r>
                        <a:rPr lang="en-US" altLang="zh-CN" sz="1900"/>
                        <a:t>28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28</a:t>
                      </a:r>
                      <a:endParaRPr lang="zh-CN" altLang="en-US" sz="1900" dirty="0"/>
                    </a:p>
                  </a:txBody>
                  <a:tcPr/>
                </a:tc>
                <a:tc>
                  <a:txBody>
                    <a:bodyPr/>
                    <a:lstStyle/>
                    <a:p>
                      <a:pPr algn="ctr"/>
                      <a:r>
                        <a:rPr lang="en-US" altLang="zh-CN" sz="1900"/>
                        <a:t>28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381945072"/>
              </p:ext>
            </p:extLst>
          </p:nvPr>
        </p:nvGraphicFramePr>
        <p:xfrm>
          <a:off x="7343029" y="530837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20</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3</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23</a:t>
                      </a:r>
                      <a:endParaRPr lang="zh-CN" altLang="en-US" sz="1900" dirty="0"/>
                    </a:p>
                  </a:txBody>
                  <a:tcPr/>
                </a:tc>
                <a:tc>
                  <a:txBody>
                    <a:bodyPr/>
                    <a:lstStyle/>
                    <a:p>
                      <a:pPr algn="ctr"/>
                      <a:r>
                        <a:rPr lang="en-US" altLang="zh-CN" sz="1900"/>
                        <a:t>28</a:t>
                      </a:r>
                      <a:endParaRPr lang="zh-CN" altLang="en-US" sz="1900" dirty="0"/>
                    </a:p>
                  </a:txBody>
                  <a:tcPr/>
                </a:tc>
                <a:tc>
                  <a:txBody>
                    <a:bodyPr/>
                    <a:lstStyle/>
                    <a:p>
                      <a:pPr algn="ctr"/>
                      <a:r>
                        <a:rPr lang="en-US" altLang="zh-CN" sz="1900"/>
                        <a:t>3</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902412110"/>
              </p:ext>
            </p:extLst>
          </p:nvPr>
        </p:nvGraphicFramePr>
        <p:xfrm>
          <a:off x="5472665" y="53359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11</a:t>
                      </a:r>
                      <a:endParaRPr lang="zh-CN" altLang="en-US" sz="1900" dirty="0"/>
                    </a:p>
                  </a:txBody>
                  <a:tcPr/>
                </a:tc>
                <a:tc>
                  <a:txBody>
                    <a:bodyPr/>
                    <a:lstStyle/>
                    <a:p>
                      <a:pPr algn="ctr"/>
                      <a:r>
                        <a:rPr lang="en-US" altLang="zh-CN" sz="1900"/>
                        <a:t>20</a:t>
                      </a:r>
                      <a:endParaRPr lang="zh-CN" altLang="en-US" sz="1900" dirty="0"/>
                    </a:p>
                  </a:txBody>
                  <a:tcPr/>
                </a:tc>
                <a:tc>
                  <a:txBody>
                    <a:bodyPr/>
                    <a:lstStyle/>
                    <a:p>
                      <a:pPr algn="ctr"/>
                      <a:r>
                        <a:rPr lang="en-US" altLang="zh-CN" sz="1900"/>
                        <a:t>3</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14</a:t>
                      </a:r>
                      <a:endParaRPr lang="zh-CN" altLang="en-US" sz="1900" dirty="0"/>
                    </a:p>
                  </a:txBody>
                  <a:tcPr/>
                </a:tc>
                <a:tc>
                  <a:txBody>
                    <a:bodyPr/>
                    <a:lstStyle/>
                    <a:p>
                      <a:pPr algn="ctr"/>
                      <a:r>
                        <a:rPr lang="en-US" altLang="zh-CN" sz="1900"/>
                        <a:t>23</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505598318"/>
              </p:ext>
            </p:extLst>
          </p:nvPr>
        </p:nvGraphicFramePr>
        <p:xfrm>
          <a:off x="3498901" y="530837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11</a:t>
                      </a:r>
                      <a:endParaRPr lang="zh-CN" altLang="en-US" sz="1900" dirty="0"/>
                    </a:p>
                  </a:txBody>
                  <a:tcPr/>
                </a:tc>
                <a:tc>
                  <a:txBody>
                    <a:bodyPr/>
                    <a:lstStyle/>
                    <a:p>
                      <a:pPr algn="ctr"/>
                      <a:r>
                        <a:rPr lang="en-US" altLang="zh-CN" sz="1900"/>
                        <a:t>3</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3</a:t>
                      </a:r>
                      <a:endParaRPr lang="zh-CN" altLang="en-US" sz="1900" dirty="0"/>
                    </a:p>
                  </a:txBody>
                  <a:tcPr/>
                </a:tc>
                <a:tc>
                  <a:txBody>
                    <a:bodyPr/>
                    <a:lstStyle/>
                    <a:p>
                      <a:pPr algn="ctr"/>
                      <a:r>
                        <a:rPr lang="en-US" altLang="zh-CN" sz="1900"/>
                        <a:t>14</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sp>
        <p:nvSpPr>
          <p:cNvPr id="15" name="文本框 14"/>
          <p:cNvSpPr txBox="1"/>
          <p:nvPr/>
        </p:nvSpPr>
        <p:spPr>
          <a:xfrm>
            <a:off x="3887801" y="2748813"/>
            <a:ext cx="595746" cy="369332"/>
          </a:xfrm>
          <a:prstGeom prst="rect">
            <a:avLst/>
          </a:prstGeom>
          <a:noFill/>
        </p:spPr>
        <p:txBody>
          <a:bodyPr wrap="square" rtlCol="0">
            <a:spAutoFit/>
          </a:bodyPr>
          <a:lstStyle/>
          <a:p>
            <a:r>
              <a:rPr lang="en-US" altLang="zh-CN"/>
              <a:t>12</a:t>
            </a:r>
            <a:endParaRPr lang="zh-CN" altLang="en-US"/>
          </a:p>
        </p:txBody>
      </p:sp>
      <p:sp>
        <p:nvSpPr>
          <p:cNvPr id="16" name="文本框 15"/>
          <p:cNvSpPr txBox="1"/>
          <p:nvPr/>
        </p:nvSpPr>
        <p:spPr>
          <a:xfrm>
            <a:off x="2292074" y="3902691"/>
            <a:ext cx="595746" cy="369332"/>
          </a:xfrm>
          <a:prstGeom prst="rect">
            <a:avLst/>
          </a:prstGeom>
          <a:noFill/>
        </p:spPr>
        <p:txBody>
          <a:bodyPr wrap="square" rtlCol="0">
            <a:spAutoFit/>
          </a:bodyPr>
          <a:lstStyle/>
          <a:p>
            <a:r>
              <a:rPr lang="en-US" altLang="zh-CN"/>
              <a:t>0</a:t>
            </a:r>
            <a:endParaRPr lang="zh-CN" altLang="en-US"/>
          </a:p>
        </p:txBody>
      </p:sp>
      <p:sp>
        <p:nvSpPr>
          <p:cNvPr id="17" name="文本框 16"/>
          <p:cNvSpPr txBox="1"/>
          <p:nvPr/>
        </p:nvSpPr>
        <p:spPr>
          <a:xfrm>
            <a:off x="3868621" y="4403267"/>
            <a:ext cx="595746" cy="369332"/>
          </a:xfrm>
          <a:prstGeom prst="rect">
            <a:avLst/>
          </a:prstGeom>
          <a:noFill/>
        </p:spPr>
        <p:txBody>
          <a:bodyPr wrap="square" rtlCol="0">
            <a:spAutoFit/>
          </a:bodyPr>
          <a:lstStyle/>
          <a:p>
            <a:r>
              <a:rPr lang="en-US" altLang="zh-CN"/>
              <a:t>11</a:t>
            </a:r>
            <a:endParaRPr lang="zh-CN" altLang="en-US"/>
          </a:p>
        </p:txBody>
      </p:sp>
      <p:sp>
        <p:nvSpPr>
          <p:cNvPr id="18" name="文本框 17"/>
          <p:cNvSpPr txBox="1"/>
          <p:nvPr/>
        </p:nvSpPr>
        <p:spPr>
          <a:xfrm>
            <a:off x="5929571" y="2748813"/>
            <a:ext cx="595746" cy="369332"/>
          </a:xfrm>
          <a:prstGeom prst="rect">
            <a:avLst/>
          </a:prstGeom>
          <a:noFill/>
        </p:spPr>
        <p:txBody>
          <a:bodyPr wrap="square" rtlCol="0">
            <a:spAutoFit/>
          </a:bodyPr>
          <a:lstStyle/>
          <a:p>
            <a:r>
              <a:rPr lang="en-US" altLang="zh-CN"/>
              <a:t>10</a:t>
            </a:r>
            <a:endParaRPr lang="zh-CN" altLang="en-US"/>
          </a:p>
        </p:txBody>
      </p:sp>
      <p:sp>
        <p:nvSpPr>
          <p:cNvPr id="19" name="文本框 18"/>
          <p:cNvSpPr txBox="1"/>
          <p:nvPr/>
        </p:nvSpPr>
        <p:spPr>
          <a:xfrm>
            <a:off x="7890468" y="2745128"/>
            <a:ext cx="595746" cy="369332"/>
          </a:xfrm>
          <a:prstGeom prst="rect">
            <a:avLst/>
          </a:prstGeom>
          <a:noFill/>
        </p:spPr>
        <p:txBody>
          <a:bodyPr wrap="square" rtlCol="0">
            <a:spAutoFit/>
          </a:bodyPr>
          <a:lstStyle/>
          <a:p>
            <a:r>
              <a:rPr lang="en-US" altLang="zh-CN"/>
              <a:t>6</a:t>
            </a:r>
            <a:endParaRPr lang="zh-CN" altLang="en-US"/>
          </a:p>
        </p:txBody>
      </p:sp>
      <p:sp>
        <p:nvSpPr>
          <p:cNvPr id="20" name="文本框 19"/>
          <p:cNvSpPr txBox="1"/>
          <p:nvPr/>
        </p:nvSpPr>
        <p:spPr>
          <a:xfrm>
            <a:off x="9459359" y="3902691"/>
            <a:ext cx="595746" cy="369332"/>
          </a:xfrm>
          <a:prstGeom prst="rect">
            <a:avLst/>
          </a:prstGeom>
          <a:noFill/>
        </p:spPr>
        <p:txBody>
          <a:bodyPr wrap="square" rtlCol="0">
            <a:spAutoFit/>
          </a:bodyPr>
          <a:lstStyle/>
          <a:p>
            <a:r>
              <a:rPr lang="en-US" altLang="zh-CN"/>
              <a:t>0</a:t>
            </a:r>
            <a:endParaRPr lang="zh-CN" altLang="en-US"/>
          </a:p>
        </p:txBody>
      </p:sp>
      <p:sp>
        <p:nvSpPr>
          <p:cNvPr id="21" name="文本框 20"/>
          <p:cNvSpPr txBox="1"/>
          <p:nvPr/>
        </p:nvSpPr>
        <p:spPr>
          <a:xfrm>
            <a:off x="6007375" y="4446909"/>
            <a:ext cx="595746" cy="369332"/>
          </a:xfrm>
          <a:prstGeom prst="rect">
            <a:avLst/>
          </a:prstGeom>
          <a:noFill/>
        </p:spPr>
        <p:txBody>
          <a:bodyPr wrap="square" rtlCol="0">
            <a:spAutoFit/>
          </a:bodyPr>
          <a:lstStyle/>
          <a:p>
            <a:r>
              <a:rPr lang="en-US" altLang="zh-CN"/>
              <a:t>9</a:t>
            </a:r>
            <a:endParaRPr lang="zh-CN" altLang="en-US"/>
          </a:p>
        </p:txBody>
      </p:sp>
      <p:sp>
        <p:nvSpPr>
          <p:cNvPr id="22" name="文本框 21"/>
          <p:cNvSpPr txBox="1"/>
          <p:nvPr/>
        </p:nvSpPr>
        <p:spPr>
          <a:xfrm>
            <a:off x="7890468" y="4464920"/>
            <a:ext cx="595746" cy="369332"/>
          </a:xfrm>
          <a:prstGeom prst="rect">
            <a:avLst/>
          </a:prstGeom>
          <a:noFill/>
        </p:spPr>
        <p:txBody>
          <a:bodyPr wrap="square" rtlCol="0">
            <a:spAutoFit/>
          </a:bodyPr>
          <a:lstStyle/>
          <a:p>
            <a:r>
              <a:rPr lang="en-US" altLang="zh-CN"/>
              <a:t>5</a:t>
            </a:r>
            <a:endParaRPr lang="zh-CN" altLang="en-US"/>
          </a:p>
        </p:txBody>
      </p:sp>
      <p:graphicFrame>
        <p:nvGraphicFramePr>
          <p:cNvPr id="23" name="表格 22"/>
          <p:cNvGraphicFramePr>
            <a:graphicFrameLocks noGrp="1"/>
          </p:cNvGraphicFramePr>
          <p:nvPr>
            <p:extLst>
              <p:ext uri="{D42A27DB-BD31-4B8C-83A1-F6EECF244321}">
                <p14:modId xmlns:p14="http://schemas.microsoft.com/office/powerpoint/2010/main" val="2294798661"/>
              </p:ext>
            </p:extLst>
          </p:nvPr>
        </p:nvGraphicFramePr>
        <p:xfrm>
          <a:off x="6656081" y="311446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12</a:t>
                      </a:r>
                      <a:endParaRPr lang="zh-CN" altLang="en-US" sz="1900" dirty="0"/>
                    </a:p>
                  </a:txBody>
                  <a:tcPr/>
                </a:tc>
                <a:tc>
                  <a:txBody>
                    <a:bodyPr/>
                    <a:lstStyle/>
                    <a:p>
                      <a:pPr algn="ctr"/>
                      <a:r>
                        <a:rPr lang="en-US" altLang="zh-CN" sz="1900"/>
                        <a:t>17</a:t>
                      </a:r>
                      <a:endParaRPr lang="zh-CN" altLang="en-US" sz="1900" dirty="0"/>
                    </a:p>
                  </a:txBody>
                  <a:tcPr/>
                </a:tc>
                <a:tc>
                  <a:txBody>
                    <a:bodyPr/>
                    <a:lstStyle/>
                    <a:p>
                      <a:pPr algn="ctr"/>
                      <a:r>
                        <a:rPr lang="en-US" altLang="zh-CN" sz="1900"/>
                        <a:t>6</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18</a:t>
                      </a:r>
                      <a:endParaRPr lang="zh-CN" altLang="en-US" sz="1900" dirty="0"/>
                    </a:p>
                  </a:txBody>
                  <a:tcPr/>
                </a:tc>
                <a:tc>
                  <a:txBody>
                    <a:bodyPr/>
                    <a:lstStyle/>
                    <a:p>
                      <a:pPr algn="ctr"/>
                      <a:r>
                        <a:rPr lang="en-US" altLang="zh-CN" sz="1900"/>
                        <a:t>23</a:t>
                      </a:r>
                      <a:endParaRPr lang="zh-CN" altLang="en-US" sz="1900" dirty="0"/>
                    </a:p>
                  </a:txBody>
                  <a:tcPr/>
                </a:tc>
                <a:tc>
                  <a:txBody>
                    <a:bodyPr/>
                    <a:lstStyle/>
                    <a:p>
                      <a:pPr algn="ctr"/>
                      <a:r>
                        <a:rPr lang="en-US" altLang="zh-CN" sz="1900"/>
                        <a:t>3</a:t>
                      </a:r>
                      <a:endParaRPr lang="zh-CN" altLang="en-US" sz="1900" dirty="0"/>
                    </a:p>
                  </a:txBody>
                  <a:tcPr/>
                </a:tc>
                <a:extLst>
                  <a:ext uri="{0D108BD9-81ED-4DB2-BD59-A6C34878D82A}">
                    <a16:rowId xmlns:a16="http://schemas.microsoft.com/office/drawing/2014/main" val="522976576"/>
                  </a:ext>
                </a:extLst>
              </a:tr>
            </a:tbl>
          </a:graphicData>
        </a:graphic>
      </p:graphicFrame>
      <p:sp>
        <p:nvSpPr>
          <p:cNvPr id="24" name="文本框 23"/>
          <p:cNvSpPr txBox="1"/>
          <p:nvPr/>
        </p:nvSpPr>
        <p:spPr>
          <a:xfrm>
            <a:off x="5981093" y="3939354"/>
            <a:ext cx="595746" cy="369332"/>
          </a:xfrm>
          <a:prstGeom prst="rect">
            <a:avLst/>
          </a:prstGeom>
          <a:noFill/>
        </p:spPr>
        <p:txBody>
          <a:bodyPr wrap="square" rtlCol="0">
            <a:spAutoFit/>
          </a:bodyPr>
          <a:lstStyle/>
          <a:p>
            <a:r>
              <a:rPr lang="en-US" altLang="zh-CN"/>
              <a:t>5</a:t>
            </a:r>
            <a:endParaRPr lang="zh-CN" altLang="en-US"/>
          </a:p>
        </p:txBody>
      </p: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extLst>
                  <p:ext uri="{D42A27DB-BD31-4B8C-83A1-F6EECF244321}">
                    <p14:modId xmlns:p14="http://schemas.microsoft.com/office/powerpoint/2010/main" val="10253498"/>
                  </p:ext>
                </p:extLst>
              </p:nvPr>
            </p:nvGraphicFramePr>
            <p:xfrm>
              <a:off x="9874739" y="47725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𝑇𝐹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2387134703"/>
                      </a:ext>
                    </a:extLst>
                  </a:tr>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𝐹𝐹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522976576"/>
                      </a:ext>
                    </a:extLst>
                  </a:tr>
                </a:tbl>
              </a:graphicData>
            </a:graphic>
          </p:graphicFrame>
        </mc:Choice>
        <mc:Fallback xmlns="">
          <p:graphicFrame>
            <p:nvGraphicFramePr>
              <p:cNvPr id="25" name="表格 24"/>
              <p:cNvGraphicFramePr>
                <a:graphicFrameLocks noGrp="1"/>
              </p:cNvGraphicFramePr>
              <p:nvPr>
                <p:extLst>
                  <p:ext uri="{D42A27DB-BD31-4B8C-83A1-F6EECF244321}">
                    <p14:modId xmlns:p14="http://schemas.microsoft.com/office/powerpoint/2010/main" val="10253498"/>
                  </p:ext>
                </p:extLst>
              </p:nvPr>
            </p:nvGraphicFramePr>
            <p:xfrm>
              <a:off x="9874739" y="47725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3"/>
                          <a:stretch>
                            <a:fillRect l="-1316" t="-1587" r="-201316" b="-103175"/>
                          </a:stretch>
                        </a:blipFill>
                      </a:tcPr>
                    </a:tc>
                    <a:tc>
                      <a:txBody>
                        <a:bodyPr/>
                        <a:lstStyle/>
                        <a:p>
                          <a:endParaRPr lang="zh-CN"/>
                        </a:p>
                      </a:txBody>
                      <a:tcPr>
                        <a:blipFill>
                          <a:blip r:embed="rId3"/>
                          <a:stretch>
                            <a:fillRect l="-102667" t="-1587" r="-104000" b="-103175"/>
                          </a:stretch>
                        </a:blipFill>
                      </a:tcPr>
                    </a:tc>
                    <a:tc>
                      <a:txBody>
                        <a:bodyPr/>
                        <a:lstStyle/>
                        <a:p>
                          <a:endParaRPr lang="zh-CN"/>
                        </a:p>
                      </a:txBody>
                      <a:tcPr>
                        <a:blipFill>
                          <a:blip r:embed="rId3"/>
                          <a:stretch>
                            <a:fillRect l="-200000" t="-1587" r="-2632" b="-103175"/>
                          </a:stretch>
                        </a:blipFill>
                      </a:tcPr>
                    </a:tc>
                    <a:extLst>
                      <a:ext uri="{0D108BD9-81ED-4DB2-BD59-A6C34878D82A}">
                        <a16:rowId xmlns:a16="http://schemas.microsoft.com/office/drawing/2014/main" val="2387134703"/>
                      </a:ext>
                    </a:extLst>
                  </a:tr>
                  <a:tr h="381000">
                    <a:tc>
                      <a:txBody>
                        <a:bodyPr/>
                        <a:lstStyle/>
                        <a:p>
                          <a:endParaRPr lang="zh-CN"/>
                        </a:p>
                      </a:txBody>
                      <a:tcPr>
                        <a:blipFill>
                          <a:blip r:embed="rId3"/>
                          <a:stretch>
                            <a:fillRect l="-1316" t="-101587" r="-201316" b="-3175"/>
                          </a:stretch>
                        </a:blipFill>
                      </a:tcPr>
                    </a:tc>
                    <a:tc>
                      <a:txBody>
                        <a:bodyPr/>
                        <a:lstStyle/>
                        <a:p>
                          <a:endParaRPr lang="zh-CN"/>
                        </a:p>
                      </a:txBody>
                      <a:tcPr>
                        <a:blipFill>
                          <a:blip r:embed="rId3"/>
                          <a:stretch>
                            <a:fillRect l="-102667" t="-101587" r="-104000" b="-3175"/>
                          </a:stretch>
                        </a:blipFill>
                      </a:tcPr>
                    </a:tc>
                    <a:tc>
                      <a:txBody>
                        <a:bodyPr/>
                        <a:lstStyle/>
                        <a:p>
                          <a:endParaRPr lang="zh-CN"/>
                        </a:p>
                      </a:txBody>
                      <a:tcPr>
                        <a:blipFill>
                          <a:blip r:embed="rId3"/>
                          <a:stretch>
                            <a:fillRect l="-200000" t="-101587" r="-2632" b="-3175"/>
                          </a:stretch>
                        </a:blipFill>
                      </a:tcPr>
                    </a:tc>
                    <a:extLst>
                      <a:ext uri="{0D108BD9-81ED-4DB2-BD59-A6C34878D82A}">
                        <a16:rowId xmlns:a16="http://schemas.microsoft.com/office/drawing/2014/main" val="522976576"/>
                      </a:ext>
                    </a:extLst>
                  </a:tr>
                </a:tbl>
              </a:graphicData>
            </a:graphic>
          </p:graphicFrame>
        </mc:Fallback>
      </mc:AlternateContent>
      <p:sp>
        <p:nvSpPr>
          <p:cNvPr id="26" name="文本框 25"/>
          <p:cNvSpPr txBox="1"/>
          <p:nvPr/>
        </p:nvSpPr>
        <p:spPr>
          <a:xfrm>
            <a:off x="918527" y="6197580"/>
            <a:ext cx="6651153" cy="369332"/>
          </a:xfrm>
          <a:prstGeom prst="rect">
            <a:avLst/>
          </a:prstGeom>
          <a:noFill/>
        </p:spPr>
        <p:txBody>
          <a:bodyPr wrap="square" rtlCol="0">
            <a:spAutoFit/>
          </a:bodyPr>
          <a:lstStyle/>
          <a:p>
            <a:r>
              <a:rPr lang="en-US" altLang="zh-CN" dirty="0">
                <a:latin typeface="方正姚体" panose="02010601030101010101" pitchFamily="2" charset="-122"/>
                <a:ea typeface="方正姚体" panose="02010601030101010101" pitchFamily="2" charset="-122"/>
              </a:rPr>
              <a:t>The makespan of the Project is 28</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6 days reduction.</a:t>
            </a:r>
            <a:endParaRPr lang="zh-CN" altLang="en-US" dirty="0">
              <a:latin typeface="方正姚体" panose="02010601030101010101" pitchFamily="2" charset="-122"/>
              <a:ea typeface="方正姚体" panose="02010601030101010101" pitchFamily="2" charset="-122"/>
            </a:endParaRPr>
          </a:p>
        </p:txBody>
      </p:sp>
      <p:pic>
        <p:nvPicPr>
          <p:cNvPr id="28" name="图片 27"/>
          <p:cNvPicPr>
            <a:picLocks noChangeAspect="1"/>
          </p:cNvPicPr>
          <p:nvPr/>
        </p:nvPicPr>
        <p:blipFill>
          <a:blip r:embed="rId4"/>
          <a:stretch>
            <a:fillRect/>
          </a:stretch>
        </p:blipFill>
        <p:spPr>
          <a:xfrm>
            <a:off x="2347533" y="2263307"/>
            <a:ext cx="7476440" cy="2995263"/>
          </a:xfrm>
          <a:prstGeom prst="rect">
            <a:avLst/>
          </a:prstGeom>
        </p:spPr>
      </p:pic>
    </p:spTree>
    <p:extLst>
      <p:ext uri="{BB962C8B-B14F-4D97-AF65-F5344CB8AC3E}">
        <p14:creationId xmlns:p14="http://schemas.microsoft.com/office/powerpoint/2010/main" val="2019121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The evolution of project management</a:t>
            </a:r>
            <a:endParaRPr lang="zh-CN" altLang="en-US" dirty="0">
              <a:latin typeface="+mn-lt"/>
              <a:ea typeface="+mn-ea"/>
              <a:cs typeface="+mn-ea"/>
              <a:sym typeface="+mn-lt"/>
            </a:endParaRPr>
          </a:p>
        </p:txBody>
      </p:sp>
      <p:sp>
        <p:nvSpPr>
          <p:cNvPr id="5" name="任意多边形 4"/>
          <p:cNvSpPr/>
          <p:nvPr/>
        </p:nvSpPr>
        <p:spPr>
          <a:xfrm>
            <a:off x="2773682" y="2103496"/>
            <a:ext cx="6290632" cy="4125206"/>
          </a:xfrm>
          <a:custGeom>
            <a:avLst/>
            <a:gdLst>
              <a:gd name="connsiteX0" fmla="*/ 0 w 6290632"/>
              <a:gd name="connsiteY0" fmla="*/ 330506 h 4109292"/>
              <a:gd name="connsiteX1" fmla="*/ 0 w 6290632"/>
              <a:gd name="connsiteY1" fmla="*/ 0 h 4109292"/>
              <a:gd name="connsiteX2" fmla="*/ 2886420 w 6290632"/>
              <a:gd name="connsiteY2" fmla="*/ 253388 h 4109292"/>
              <a:gd name="connsiteX3" fmla="*/ 1740665 w 6290632"/>
              <a:gd name="connsiteY3" fmla="*/ 859316 h 4109292"/>
              <a:gd name="connsiteX4" fmla="*/ 4109292 w 6290632"/>
              <a:gd name="connsiteY4" fmla="*/ 1443210 h 4109292"/>
              <a:gd name="connsiteX5" fmla="*/ 2203374 w 6290632"/>
              <a:gd name="connsiteY5" fmla="*/ 2533880 h 4109292"/>
              <a:gd name="connsiteX6" fmla="*/ 6290632 w 6290632"/>
              <a:gd name="connsiteY6" fmla="*/ 2974555 h 4109292"/>
              <a:gd name="connsiteX7" fmla="*/ 6290632 w 6290632"/>
              <a:gd name="connsiteY7" fmla="*/ 4109292 h 4109292"/>
              <a:gd name="connsiteX8" fmla="*/ 947451 w 6290632"/>
              <a:gd name="connsiteY8" fmla="*/ 2655066 h 4109292"/>
              <a:gd name="connsiteX9" fmla="*/ 2765234 w 6290632"/>
              <a:gd name="connsiteY9" fmla="*/ 1564396 h 4109292"/>
              <a:gd name="connsiteX10" fmla="*/ 771181 w 6290632"/>
              <a:gd name="connsiteY10" fmla="*/ 991519 h 4109292"/>
              <a:gd name="connsiteX11" fmla="*/ 2214391 w 6290632"/>
              <a:gd name="connsiteY11" fmla="*/ 308473 h 4109292"/>
              <a:gd name="connsiteX12" fmla="*/ 0 w 6290632"/>
              <a:gd name="connsiteY12" fmla="*/ 330506 h 4109292"/>
              <a:gd name="connsiteX0-1" fmla="*/ 0 w 6290632"/>
              <a:gd name="connsiteY0-2" fmla="*/ 330506 h 4109292"/>
              <a:gd name="connsiteX1-3" fmla="*/ 0 w 6290632"/>
              <a:gd name="connsiteY1-4" fmla="*/ 0 h 4109292"/>
              <a:gd name="connsiteX2-5" fmla="*/ 2886420 w 6290632"/>
              <a:gd name="connsiteY2-6" fmla="*/ 253388 h 4109292"/>
              <a:gd name="connsiteX3-7" fmla="*/ 1740665 w 6290632"/>
              <a:gd name="connsiteY3-8" fmla="*/ 859316 h 4109292"/>
              <a:gd name="connsiteX4-9" fmla="*/ 4109292 w 6290632"/>
              <a:gd name="connsiteY4-10" fmla="*/ 1443210 h 4109292"/>
              <a:gd name="connsiteX5-11" fmla="*/ 2203374 w 6290632"/>
              <a:gd name="connsiteY5-12" fmla="*/ 2533880 h 4109292"/>
              <a:gd name="connsiteX6-13" fmla="*/ 6290632 w 6290632"/>
              <a:gd name="connsiteY6-14" fmla="*/ 2974555 h 4109292"/>
              <a:gd name="connsiteX7-15" fmla="*/ 6290632 w 6290632"/>
              <a:gd name="connsiteY7-16" fmla="*/ 4109292 h 4109292"/>
              <a:gd name="connsiteX8-17" fmla="*/ 947451 w 6290632"/>
              <a:gd name="connsiteY8-18" fmla="*/ 2655066 h 4109292"/>
              <a:gd name="connsiteX9-19" fmla="*/ 2765234 w 6290632"/>
              <a:gd name="connsiteY9-20" fmla="*/ 1564396 h 4109292"/>
              <a:gd name="connsiteX10-21" fmla="*/ 771181 w 6290632"/>
              <a:gd name="connsiteY10-22" fmla="*/ 991519 h 4109292"/>
              <a:gd name="connsiteX11-23" fmla="*/ 2214391 w 6290632"/>
              <a:gd name="connsiteY11-24" fmla="*/ 308473 h 4109292"/>
              <a:gd name="connsiteX12-25" fmla="*/ 0 w 6290632"/>
              <a:gd name="connsiteY12-26" fmla="*/ 330506 h 4109292"/>
              <a:gd name="connsiteX0-27" fmla="*/ 0 w 6290632"/>
              <a:gd name="connsiteY0-28" fmla="*/ 330506 h 4109292"/>
              <a:gd name="connsiteX1-29" fmla="*/ 0 w 6290632"/>
              <a:gd name="connsiteY1-30" fmla="*/ 0 h 4109292"/>
              <a:gd name="connsiteX2-31" fmla="*/ 2886420 w 6290632"/>
              <a:gd name="connsiteY2-32" fmla="*/ 253388 h 4109292"/>
              <a:gd name="connsiteX3-33" fmla="*/ 1740665 w 6290632"/>
              <a:gd name="connsiteY3-34" fmla="*/ 859316 h 4109292"/>
              <a:gd name="connsiteX4-35" fmla="*/ 4109292 w 6290632"/>
              <a:gd name="connsiteY4-36" fmla="*/ 1443210 h 4109292"/>
              <a:gd name="connsiteX5-37" fmla="*/ 2203374 w 6290632"/>
              <a:gd name="connsiteY5-38" fmla="*/ 2533880 h 4109292"/>
              <a:gd name="connsiteX6-39" fmla="*/ 6290632 w 6290632"/>
              <a:gd name="connsiteY6-40" fmla="*/ 2974555 h 4109292"/>
              <a:gd name="connsiteX7-41" fmla="*/ 6290632 w 6290632"/>
              <a:gd name="connsiteY7-42" fmla="*/ 4109292 h 4109292"/>
              <a:gd name="connsiteX8-43" fmla="*/ 947451 w 6290632"/>
              <a:gd name="connsiteY8-44" fmla="*/ 2655066 h 4109292"/>
              <a:gd name="connsiteX9-45" fmla="*/ 2765234 w 6290632"/>
              <a:gd name="connsiteY9-46" fmla="*/ 1564396 h 4109292"/>
              <a:gd name="connsiteX10-47" fmla="*/ 771181 w 6290632"/>
              <a:gd name="connsiteY10-48" fmla="*/ 991519 h 4109292"/>
              <a:gd name="connsiteX11-49" fmla="*/ 2214391 w 6290632"/>
              <a:gd name="connsiteY11-50" fmla="*/ 308473 h 4109292"/>
              <a:gd name="connsiteX12-51" fmla="*/ 0 w 6290632"/>
              <a:gd name="connsiteY12-52" fmla="*/ 330506 h 4109292"/>
              <a:gd name="connsiteX0-53" fmla="*/ 0 w 6290632"/>
              <a:gd name="connsiteY0-54" fmla="*/ 354602 h 4133388"/>
              <a:gd name="connsiteX1-55" fmla="*/ 0 w 6290632"/>
              <a:gd name="connsiteY1-56" fmla="*/ 24096 h 4133388"/>
              <a:gd name="connsiteX2-57" fmla="*/ 2886420 w 6290632"/>
              <a:gd name="connsiteY2-58" fmla="*/ 277484 h 4133388"/>
              <a:gd name="connsiteX3-59" fmla="*/ 1740665 w 6290632"/>
              <a:gd name="connsiteY3-60" fmla="*/ 883412 h 4133388"/>
              <a:gd name="connsiteX4-61" fmla="*/ 4109292 w 6290632"/>
              <a:gd name="connsiteY4-62" fmla="*/ 1467306 h 4133388"/>
              <a:gd name="connsiteX5-63" fmla="*/ 2203374 w 6290632"/>
              <a:gd name="connsiteY5-64" fmla="*/ 2557976 h 4133388"/>
              <a:gd name="connsiteX6-65" fmla="*/ 6290632 w 6290632"/>
              <a:gd name="connsiteY6-66" fmla="*/ 2998651 h 4133388"/>
              <a:gd name="connsiteX7-67" fmla="*/ 6290632 w 6290632"/>
              <a:gd name="connsiteY7-68" fmla="*/ 4133388 h 4133388"/>
              <a:gd name="connsiteX8-69" fmla="*/ 947451 w 6290632"/>
              <a:gd name="connsiteY8-70" fmla="*/ 2679162 h 4133388"/>
              <a:gd name="connsiteX9-71" fmla="*/ 2765234 w 6290632"/>
              <a:gd name="connsiteY9-72" fmla="*/ 1588492 h 4133388"/>
              <a:gd name="connsiteX10-73" fmla="*/ 771181 w 6290632"/>
              <a:gd name="connsiteY10-74" fmla="*/ 1015615 h 4133388"/>
              <a:gd name="connsiteX11-75" fmla="*/ 2214391 w 6290632"/>
              <a:gd name="connsiteY11-76" fmla="*/ 332569 h 4133388"/>
              <a:gd name="connsiteX12-77" fmla="*/ 0 w 6290632"/>
              <a:gd name="connsiteY12-78" fmla="*/ 354602 h 4133388"/>
              <a:gd name="connsiteX0-79" fmla="*/ 0 w 6290632"/>
              <a:gd name="connsiteY0-80" fmla="*/ 354602 h 4133388"/>
              <a:gd name="connsiteX1-81" fmla="*/ 0 w 6290632"/>
              <a:gd name="connsiteY1-82" fmla="*/ 24096 h 4133388"/>
              <a:gd name="connsiteX2-83" fmla="*/ 2886420 w 6290632"/>
              <a:gd name="connsiteY2-84" fmla="*/ 277484 h 4133388"/>
              <a:gd name="connsiteX3-85" fmla="*/ 1740665 w 6290632"/>
              <a:gd name="connsiteY3-86" fmla="*/ 883412 h 4133388"/>
              <a:gd name="connsiteX4-87" fmla="*/ 4109292 w 6290632"/>
              <a:gd name="connsiteY4-88" fmla="*/ 1467306 h 4133388"/>
              <a:gd name="connsiteX5-89" fmla="*/ 2203374 w 6290632"/>
              <a:gd name="connsiteY5-90" fmla="*/ 2557976 h 4133388"/>
              <a:gd name="connsiteX6-91" fmla="*/ 6290632 w 6290632"/>
              <a:gd name="connsiteY6-92" fmla="*/ 2998651 h 4133388"/>
              <a:gd name="connsiteX7-93" fmla="*/ 6290632 w 6290632"/>
              <a:gd name="connsiteY7-94" fmla="*/ 4133388 h 4133388"/>
              <a:gd name="connsiteX8-95" fmla="*/ 947451 w 6290632"/>
              <a:gd name="connsiteY8-96" fmla="*/ 2679162 h 4133388"/>
              <a:gd name="connsiteX9-97" fmla="*/ 2765234 w 6290632"/>
              <a:gd name="connsiteY9-98" fmla="*/ 1588492 h 4133388"/>
              <a:gd name="connsiteX10-99" fmla="*/ 771181 w 6290632"/>
              <a:gd name="connsiteY10-100" fmla="*/ 1015615 h 4133388"/>
              <a:gd name="connsiteX11-101" fmla="*/ 2214391 w 6290632"/>
              <a:gd name="connsiteY11-102" fmla="*/ 332569 h 4133388"/>
              <a:gd name="connsiteX12-103" fmla="*/ 0 w 6290632"/>
              <a:gd name="connsiteY12-104" fmla="*/ 354602 h 4133388"/>
              <a:gd name="connsiteX0-105" fmla="*/ 0 w 6290632"/>
              <a:gd name="connsiteY0-106" fmla="*/ 354602 h 4133388"/>
              <a:gd name="connsiteX1-107" fmla="*/ 0 w 6290632"/>
              <a:gd name="connsiteY1-108" fmla="*/ 24096 h 4133388"/>
              <a:gd name="connsiteX2-109" fmla="*/ 2886420 w 6290632"/>
              <a:gd name="connsiteY2-110" fmla="*/ 277484 h 4133388"/>
              <a:gd name="connsiteX3-111" fmla="*/ 1740665 w 6290632"/>
              <a:gd name="connsiteY3-112" fmla="*/ 883412 h 4133388"/>
              <a:gd name="connsiteX4-113" fmla="*/ 4109292 w 6290632"/>
              <a:gd name="connsiteY4-114" fmla="*/ 1467306 h 4133388"/>
              <a:gd name="connsiteX5-115" fmla="*/ 2203374 w 6290632"/>
              <a:gd name="connsiteY5-116" fmla="*/ 2557976 h 4133388"/>
              <a:gd name="connsiteX6-117" fmla="*/ 6290632 w 6290632"/>
              <a:gd name="connsiteY6-118" fmla="*/ 2998651 h 4133388"/>
              <a:gd name="connsiteX7-119" fmla="*/ 6290632 w 6290632"/>
              <a:gd name="connsiteY7-120" fmla="*/ 4133388 h 4133388"/>
              <a:gd name="connsiteX8-121" fmla="*/ 947451 w 6290632"/>
              <a:gd name="connsiteY8-122" fmla="*/ 2679162 h 4133388"/>
              <a:gd name="connsiteX9-123" fmla="*/ 2765234 w 6290632"/>
              <a:gd name="connsiteY9-124" fmla="*/ 1588492 h 4133388"/>
              <a:gd name="connsiteX10-125" fmla="*/ 771181 w 6290632"/>
              <a:gd name="connsiteY10-126" fmla="*/ 1015615 h 4133388"/>
              <a:gd name="connsiteX11-127" fmla="*/ 2214391 w 6290632"/>
              <a:gd name="connsiteY11-128" fmla="*/ 332569 h 4133388"/>
              <a:gd name="connsiteX12-129" fmla="*/ 0 w 6290632"/>
              <a:gd name="connsiteY12-130" fmla="*/ 354602 h 4133388"/>
              <a:gd name="connsiteX0-131" fmla="*/ 0 w 6290632"/>
              <a:gd name="connsiteY0-132" fmla="*/ 354602 h 4133388"/>
              <a:gd name="connsiteX1-133" fmla="*/ 0 w 6290632"/>
              <a:gd name="connsiteY1-134" fmla="*/ 24096 h 4133388"/>
              <a:gd name="connsiteX2-135" fmla="*/ 2886420 w 6290632"/>
              <a:gd name="connsiteY2-136" fmla="*/ 277484 h 4133388"/>
              <a:gd name="connsiteX3-137" fmla="*/ 1740665 w 6290632"/>
              <a:gd name="connsiteY3-138" fmla="*/ 883412 h 4133388"/>
              <a:gd name="connsiteX4-139" fmla="*/ 4109292 w 6290632"/>
              <a:gd name="connsiteY4-140" fmla="*/ 1467306 h 4133388"/>
              <a:gd name="connsiteX5-141" fmla="*/ 2203374 w 6290632"/>
              <a:gd name="connsiteY5-142" fmla="*/ 2557976 h 4133388"/>
              <a:gd name="connsiteX6-143" fmla="*/ 6290632 w 6290632"/>
              <a:gd name="connsiteY6-144" fmla="*/ 2998651 h 4133388"/>
              <a:gd name="connsiteX7-145" fmla="*/ 6290632 w 6290632"/>
              <a:gd name="connsiteY7-146" fmla="*/ 4133388 h 4133388"/>
              <a:gd name="connsiteX8-147" fmla="*/ 947451 w 6290632"/>
              <a:gd name="connsiteY8-148" fmla="*/ 2679162 h 4133388"/>
              <a:gd name="connsiteX9-149" fmla="*/ 2765234 w 6290632"/>
              <a:gd name="connsiteY9-150" fmla="*/ 1588492 h 4133388"/>
              <a:gd name="connsiteX10-151" fmla="*/ 771181 w 6290632"/>
              <a:gd name="connsiteY10-152" fmla="*/ 1015615 h 4133388"/>
              <a:gd name="connsiteX11-153" fmla="*/ 2214391 w 6290632"/>
              <a:gd name="connsiteY11-154" fmla="*/ 332569 h 4133388"/>
              <a:gd name="connsiteX12-155" fmla="*/ 0 w 6290632"/>
              <a:gd name="connsiteY12-156" fmla="*/ 354602 h 4133388"/>
              <a:gd name="connsiteX0-157" fmla="*/ 0 w 6290632"/>
              <a:gd name="connsiteY0-158" fmla="*/ 354602 h 4133388"/>
              <a:gd name="connsiteX1-159" fmla="*/ 0 w 6290632"/>
              <a:gd name="connsiteY1-160" fmla="*/ 24096 h 4133388"/>
              <a:gd name="connsiteX2-161" fmla="*/ 2886420 w 6290632"/>
              <a:gd name="connsiteY2-162" fmla="*/ 277484 h 4133388"/>
              <a:gd name="connsiteX3-163" fmla="*/ 1740665 w 6290632"/>
              <a:gd name="connsiteY3-164" fmla="*/ 883412 h 4133388"/>
              <a:gd name="connsiteX4-165" fmla="*/ 4109292 w 6290632"/>
              <a:gd name="connsiteY4-166" fmla="*/ 1467306 h 4133388"/>
              <a:gd name="connsiteX5-167" fmla="*/ 2203374 w 6290632"/>
              <a:gd name="connsiteY5-168" fmla="*/ 2557976 h 4133388"/>
              <a:gd name="connsiteX6-169" fmla="*/ 6290632 w 6290632"/>
              <a:gd name="connsiteY6-170" fmla="*/ 2998651 h 4133388"/>
              <a:gd name="connsiteX7-171" fmla="*/ 6290632 w 6290632"/>
              <a:gd name="connsiteY7-172" fmla="*/ 4133388 h 4133388"/>
              <a:gd name="connsiteX8-173" fmla="*/ 947451 w 6290632"/>
              <a:gd name="connsiteY8-174" fmla="*/ 2679162 h 4133388"/>
              <a:gd name="connsiteX9-175" fmla="*/ 2765234 w 6290632"/>
              <a:gd name="connsiteY9-176" fmla="*/ 1588492 h 4133388"/>
              <a:gd name="connsiteX10-177" fmla="*/ 771181 w 6290632"/>
              <a:gd name="connsiteY10-178" fmla="*/ 1015615 h 4133388"/>
              <a:gd name="connsiteX11-179" fmla="*/ 2214391 w 6290632"/>
              <a:gd name="connsiteY11-180" fmla="*/ 332569 h 4133388"/>
              <a:gd name="connsiteX12-181" fmla="*/ 0 w 6290632"/>
              <a:gd name="connsiteY12-182" fmla="*/ 354602 h 4133388"/>
              <a:gd name="connsiteX0-183" fmla="*/ 0 w 6290632"/>
              <a:gd name="connsiteY0-184" fmla="*/ 354602 h 4133388"/>
              <a:gd name="connsiteX1-185" fmla="*/ 0 w 6290632"/>
              <a:gd name="connsiteY1-186" fmla="*/ 24096 h 4133388"/>
              <a:gd name="connsiteX2-187" fmla="*/ 2886420 w 6290632"/>
              <a:gd name="connsiteY2-188" fmla="*/ 277484 h 4133388"/>
              <a:gd name="connsiteX3-189" fmla="*/ 1740665 w 6290632"/>
              <a:gd name="connsiteY3-190" fmla="*/ 883412 h 4133388"/>
              <a:gd name="connsiteX4-191" fmla="*/ 4109292 w 6290632"/>
              <a:gd name="connsiteY4-192" fmla="*/ 1467306 h 4133388"/>
              <a:gd name="connsiteX5-193" fmla="*/ 2203374 w 6290632"/>
              <a:gd name="connsiteY5-194" fmla="*/ 2557976 h 4133388"/>
              <a:gd name="connsiteX6-195" fmla="*/ 6290632 w 6290632"/>
              <a:gd name="connsiteY6-196" fmla="*/ 2998651 h 4133388"/>
              <a:gd name="connsiteX7-197" fmla="*/ 6290632 w 6290632"/>
              <a:gd name="connsiteY7-198" fmla="*/ 4133388 h 4133388"/>
              <a:gd name="connsiteX8-199" fmla="*/ 947451 w 6290632"/>
              <a:gd name="connsiteY8-200" fmla="*/ 2679162 h 4133388"/>
              <a:gd name="connsiteX9-201" fmla="*/ 2765234 w 6290632"/>
              <a:gd name="connsiteY9-202" fmla="*/ 1588492 h 4133388"/>
              <a:gd name="connsiteX10-203" fmla="*/ 771181 w 6290632"/>
              <a:gd name="connsiteY10-204" fmla="*/ 1015615 h 4133388"/>
              <a:gd name="connsiteX11-205" fmla="*/ 2214391 w 6290632"/>
              <a:gd name="connsiteY11-206" fmla="*/ 332569 h 4133388"/>
              <a:gd name="connsiteX12-207" fmla="*/ 0 w 6290632"/>
              <a:gd name="connsiteY12-208" fmla="*/ 354602 h 4133388"/>
              <a:gd name="connsiteX0-209" fmla="*/ 0 w 6290632"/>
              <a:gd name="connsiteY0-210" fmla="*/ 354602 h 4133388"/>
              <a:gd name="connsiteX1-211" fmla="*/ 0 w 6290632"/>
              <a:gd name="connsiteY1-212" fmla="*/ 24096 h 4133388"/>
              <a:gd name="connsiteX2-213" fmla="*/ 2886420 w 6290632"/>
              <a:gd name="connsiteY2-214" fmla="*/ 277484 h 4133388"/>
              <a:gd name="connsiteX3-215" fmla="*/ 1740665 w 6290632"/>
              <a:gd name="connsiteY3-216" fmla="*/ 883412 h 4133388"/>
              <a:gd name="connsiteX4-217" fmla="*/ 4109292 w 6290632"/>
              <a:gd name="connsiteY4-218" fmla="*/ 1467306 h 4133388"/>
              <a:gd name="connsiteX5-219" fmla="*/ 2203374 w 6290632"/>
              <a:gd name="connsiteY5-220" fmla="*/ 2557976 h 4133388"/>
              <a:gd name="connsiteX6-221" fmla="*/ 6290632 w 6290632"/>
              <a:gd name="connsiteY6-222" fmla="*/ 2998651 h 4133388"/>
              <a:gd name="connsiteX7-223" fmla="*/ 6290632 w 6290632"/>
              <a:gd name="connsiteY7-224" fmla="*/ 4133388 h 4133388"/>
              <a:gd name="connsiteX8-225" fmla="*/ 947451 w 6290632"/>
              <a:gd name="connsiteY8-226" fmla="*/ 2679162 h 4133388"/>
              <a:gd name="connsiteX9-227" fmla="*/ 2765234 w 6290632"/>
              <a:gd name="connsiteY9-228" fmla="*/ 1588492 h 4133388"/>
              <a:gd name="connsiteX10-229" fmla="*/ 771181 w 6290632"/>
              <a:gd name="connsiteY10-230" fmla="*/ 1015615 h 4133388"/>
              <a:gd name="connsiteX11-231" fmla="*/ 2214391 w 6290632"/>
              <a:gd name="connsiteY11-232" fmla="*/ 332569 h 4133388"/>
              <a:gd name="connsiteX12-233" fmla="*/ 0 w 6290632"/>
              <a:gd name="connsiteY12-234" fmla="*/ 354602 h 4133388"/>
              <a:gd name="connsiteX0-235" fmla="*/ 0 w 6290632"/>
              <a:gd name="connsiteY0-236" fmla="*/ 354602 h 4133388"/>
              <a:gd name="connsiteX1-237" fmla="*/ 0 w 6290632"/>
              <a:gd name="connsiteY1-238" fmla="*/ 24096 h 4133388"/>
              <a:gd name="connsiteX2-239" fmla="*/ 2886420 w 6290632"/>
              <a:gd name="connsiteY2-240" fmla="*/ 277484 h 4133388"/>
              <a:gd name="connsiteX3-241" fmla="*/ 1740665 w 6290632"/>
              <a:gd name="connsiteY3-242" fmla="*/ 883412 h 4133388"/>
              <a:gd name="connsiteX4-243" fmla="*/ 4109292 w 6290632"/>
              <a:gd name="connsiteY4-244" fmla="*/ 1467306 h 4133388"/>
              <a:gd name="connsiteX5-245" fmla="*/ 2203374 w 6290632"/>
              <a:gd name="connsiteY5-246" fmla="*/ 2557976 h 4133388"/>
              <a:gd name="connsiteX6-247" fmla="*/ 6290632 w 6290632"/>
              <a:gd name="connsiteY6-248" fmla="*/ 2998651 h 4133388"/>
              <a:gd name="connsiteX7-249" fmla="*/ 6290632 w 6290632"/>
              <a:gd name="connsiteY7-250" fmla="*/ 4133388 h 4133388"/>
              <a:gd name="connsiteX8-251" fmla="*/ 947451 w 6290632"/>
              <a:gd name="connsiteY8-252" fmla="*/ 2679162 h 4133388"/>
              <a:gd name="connsiteX9-253" fmla="*/ 2765234 w 6290632"/>
              <a:gd name="connsiteY9-254" fmla="*/ 1588492 h 4133388"/>
              <a:gd name="connsiteX10-255" fmla="*/ 771181 w 6290632"/>
              <a:gd name="connsiteY10-256" fmla="*/ 1015615 h 4133388"/>
              <a:gd name="connsiteX11-257" fmla="*/ 2214391 w 6290632"/>
              <a:gd name="connsiteY11-258" fmla="*/ 332569 h 4133388"/>
              <a:gd name="connsiteX12-259" fmla="*/ 0 w 6290632"/>
              <a:gd name="connsiteY12-260" fmla="*/ 354602 h 4133388"/>
              <a:gd name="connsiteX0-261" fmla="*/ 0 w 6290632"/>
              <a:gd name="connsiteY0-262" fmla="*/ 354602 h 4133388"/>
              <a:gd name="connsiteX1-263" fmla="*/ 0 w 6290632"/>
              <a:gd name="connsiteY1-264" fmla="*/ 24096 h 4133388"/>
              <a:gd name="connsiteX2-265" fmla="*/ 2886420 w 6290632"/>
              <a:gd name="connsiteY2-266" fmla="*/ 277484 h 4133388"/>
              <a:gd name="connsiteX3-267" fmla="*/ 1740665 w 6290632"/>
              <a:gd name="connsiteY3-268" fmla="*/ 883412 h 4133388"/>
              <a:gd name="connsiteX4-269" fmla="*/ 4109292 w 6290632"/>
              <a:gd name="connsiteY4-270" fmla="*/ 1467306 h 4133388"/>
              <a:gd name="connsiteX5-271" fmla="*/ 2203374 w 6290632"/>
              <a:gd name="connsiteY5-272" fmla="*/ 2557976 h 4133388"/>
              <a:gd name="connsiteX6-273" fmla="*/ 6290632 w 6290632"/>
              <a:gd name="connsiteY6-274" fmla="*/ 2998651 h 4133388"/>
              <a:gd name="connsiteX7-275" fmla="*/ 6290632 w 6290632"/>
              <a:gd name="connsiteY7-276" fmla="*/ 4133388 h 4133388"/>
              <a:gd name="connsiteX8-277" fmla="*/ 947451 w 6290632"/>
              <a:gd name="connsiteY8-278" fmla="*/ 2679162 h 4133388"/>
              <a:gd name="connsiteX9-279" fmla="*/ 2765234 w 6290632"/>
              <a:gd name="connsiteY9-280" fmla="*/ 1588492 h 4133388"/>
              <a:gd name="connsiteX10-281" fmla="*/ 771181 w 6290632"/>
              <a:gd name="connsiteY10-282" fmla="*/ 1015615 h 4133388"/>
              <a:gd name="connsiteX11-283" fmla="*/ 2214391 w 6290632"/>
              <a:gd name="connsiteY11-284" fmla="*/ 332569 h 4133388"/>
              <a:gd name="connsiteX12-285" fmla="*/ 0 w 6290632"/>
              <a:gd name="connsiteY12-286" fmla="*/ 354602 h 4133388"/>
              <a:gd name="connsiteX0-287" fmla="*/ 0 w 6290632"/>
              <a:gd name="connsiteY0-288" fmla="*/ 354602 h 4133388"/>
              <a:gd name="connsiteX1-289" fmla="*/ 0 w 6290632"/>
              <a:gd name="connsiteY1-290" fmla="*/ 24096 h 4133388"/>
              <a:gd name="connsiteX2-291" fmla="*/ 2886420 w 6290632"/>
              <a:gd name="connsiteY2-292" fmla="*/ 277484 h 4133388"/>
              <a:gd name="connsiteX3-293" fmla="*/ 1740665 w 6290632"/>
              <a:gd name="connsiteY3-294" fmla="*/ 883412 h 4133388"/>
              <a:gd name="connsiteX4-295" fmla="*/ 4109292 w 6290632"/>
              <a:gd name="connsiteY4-296" fmla="*/ 1467306 h 4133388"/>
              <a:gd name="connsiteX5-297" fmla="*/ 2203374 w 6290632"/>
              <a:gd name="connsiteY5-298" fmla="*/ 2557976 h 4133388"/>
              <a:gd name="connsiteX6-299" fmla="*/ 6290632 w 6290632"/>
              <a:gd name="connsiteY6-300" fmla="*/ 2998651 h 4133388"/>
              <a:gd name="connsiteX7-301" fmla="*/ 6290632 w 6290632"/>
              <a:gd name="connsiteY7-302" fmla="*/ 4133388 h 4133388"/>
              <a:gd name="connsiteX8-303" fmla="*/ 947451 w 6290632"/>
              <a:gd name="connsiteY8-304" fmla="*/ 2679162 h 4133388"/>
              <a:gd name="connsiteX9-305" fmla="*/ 2765234 w 6290632"/>
              <a:gd name="connsiteY9-306" fmla="*/ 1588492 h 4133388"/>
              <a:gd name="connsiteX10-307" fmla="*/ 771181 w 6290632"/>
              <a:gd name="connsiteY10-308" fmla="*/ 1015615 h 4133388"/>
              <a:gd name="connsiteX11-309" fmla="*/ 2214391 w 6290632"/>
              <a:gd name="connsiteY11-310" fmla="*/ 332569 h 4133388"/>
              <a:gd name="connsiteX12-311" fmla="*/ 0 w 6290632"/>
              <a:gd name="connsiteY12-312" fmla="*/ 354602 h 4133388"/>
              <a:gd name="connsiteX0-313" fmla="*/ 0 w 6290632"/>
              <a:gd name="connsiteY0-314" fmla="*/ 354602 h 4133388"/>
              <a:gd name="connsiteX1-315" fmla="*/ 0 w 6290632"/>
              <a:gd name="connsiteY1-316" fmla="*/ 24096 h 4133388"/>
              <a:gd name="connsiteX2-317" fmla="*/ 2886420 w 6290632"/>
              <a:gd name="connsiteY2-318" fmla="*/ 277484 h 4133388"/>
              <a:gd name="connsiteX3-319" fmla="*/ 1740665 w 6290632"/>
              <a:gd name="connsiteY3-320" fmla="*/ 883412 h 4133388"/>
              <a:gd name="connsiteX4-321" fmla="*/ 4109292 w 6290632"/>
              <a:gd name="connsiteY4-322" fmla="*/ 1467306 h 4133388"/>
              <a:gd name="connsiteX5-323" fmla="*/ 2203374 w 6290632"/>
              <a:gd name="connsiteY5-324" fmla="*/ 2557976 h 4133388"/>
              <a:gd name="connsiteX6-325" fmla="*/ 6290632 w 6290632"/>
              <a:gd name="connsiteY6-326" fmla="*/ 2998651 h 4133388"/>
              <a:gd name="connsiteX7-327" fmla="*/ 6290632 w 6290632"/>
              <a:gd name="connsiteY7-328" fmla="*/ 4133388 h 4133388"/>
              <a:gd name="connsiteX8-329" fmla="*/ 947451 w 6290632"/>
              <a:gd name="connsiteY8-330" fmla="*/ 2679162 h 4133388"/>
              <a:gd name="connsiteX9-331" fmla="*/ 2765234 w 6290632"/>
              <a:gd name="connsiteY9-332" fmla="*/ 1588492 h 4133388"/>
              <a:gd name="connsiteX10-333" fmla="*/ 771181 w 6290632"/>
              <a:gd name="connsiteY10-334" fmla="*/ 1015615 h 4133388"/>
              <a:gd name="connsiteX11-335" fmla="*/ 2214391 w 6290632"/>
              <a:gd name="connsiteY11-336" fmla="*/ 332569 h 4133388"/>
              <a:gd name="connsiteX12-337" fmla="*/ 0 w 6290632"/>
              <a:gd name="connsiteY12-338" fmla="*/ 354602 h 4133388"/>
              <a:gd name="connsiteX0-339" fmla="*/ 0 w 6290632"/>
              <a:gd name="connsiteY0-340" fmla="*/ 354602 h 4133388"/>
              <a:gd name="connsiteX1-341" fmla="*/ 0 w 6290632"/>
              <a:gd name="connsiteY1-342" fmla="*/ 24096 h 4133388"/>
              <a:gd name="connsiteX2-343" fmla="*/ 2886420 w 6290632"/>
              <a:gd name="connsiteY2-344" fmla="*/ 277484 h 4133388"/>
              <a:gd name="connsiteX3-345" fmla="*/ 1740665 w 6290632"/>
              <a:gd name="connsiteY3-346" fmla="*/ 883412 h 4133388"/>
              <a:gd name="connsiteX4-347" fmla="*/ 4109292 w 6290632"/>
              <a:gd name="connsiteY4-348" fmla="*/ 1467306 h 4133388"/>
              <a:gd name="connsiteX5-349" fmla="*/ 2203374 w 6290632"/>
              <a:gd name="connsiteY5-350" fmla="*/ 2557976 h 4133388"/>
              <a:gd name="connsiteX6-351" fmla="*/ 6290632 w 6290632"/>
              <a:gd name="connsiteY6-352" fmla="*/ 2998651 h 4133388"/>
              <a:gd name="connsiteX7-353" fmla="*/ 6290632 w 6290632"/>
              <a:gd name="connsiteY7-354" fmla="*/ 4133388 h 4133388"/>
              <a:gd name="connsiteX8-355" fmla="*/ 947451 w 6290632"/>
              <a:gd name="connsiteY8-356" fmla="*/ 2679162 h 4133388"/>
              <a:gd name="connsiteX9-357" fmla="*/ 2765234 w 6290632"/>
              <a:gd name="connsiteY9-358" fmla="*/ 1588492 h 4133388"/>
              <a:gd name="connsiteX10-359" fmla="*/ 771181 w 6290632"/>
              <a:gd name="connsiteY10-360" fmla="*/ 1015615 h 4133388"/>
              <a:gd name="connsiteX11-361" fmla="*/ 2214391 w 6290632"/>
              <a:gd name="connsiteY11-362" fmla="*/ 332569 h 4133388"/>
              <a:gd name="connsiteX12-363" fmla="*/ 0 w 6290632"/>
              <a:gd name="connsiteY12-364" fmla="*/ 354602 h 4133388"/>
              <a:gd name="connsiteX0-365" fmla="*/ 0 w 6290632"/>
              <a:gd name="connsiteY0-366" fmla="*/ 354602 h 4133388"/>
              <a:gd name="connsiteX1-367" fmla="*/ 0 w 6290632"/>
              <a:gd name="connsiteY1-368" fmla="*/ 24096 h 4133388"/>
              <a:gd name="connsiteX2-369" fmla="*/ 2886420 w 6290632"/>
              <a:gd name="connsiteY2-370" fmla="*/ 277484 h 4133388"/>
              <a:gd name="connsiteX3-371" fmla="*/ 1740665 w 6290632"/>
              <a:gd name="connsiteY3-372" fmla="*/ 883412 h 4133388"/>
              <a:gd name="connsiteX4-373" fmla="*/ 4109292 w 6290632"/>
              <a:gd name="connsiteY4-374" fmla="*/ 1467306 h 4133388"/>
              <a:gd name="connsiteX5-375" fmla="*/ 2203374 w 6290632"/>
              <a:gd name="connsiteY5-376" fmla="*/ 2557976 h 4133388"/>
              <a:gd name="connsiteX6-377" fmla="*/ 6290632 w 6290632"/>
              <a:gd name="connsiteY6-378" fmla="*/ 2998651 h 4133388"/>
              <a:gd name="connsiteX7-379" fmla="*/ 6290632 w 6290632"/>
              <a:gd name="connsiteY7-380" fmla="*/ 4133388 h 4133388"/>
              <a:gd name="connsiteX8-381" fmla="*/ 947451 w 6290632"/>
              <a:gd name="connsiteY8-382" fmla="*/ 2679162 h 4133388"/>
              <a:gd name="connsiteX9-383" fmla="*/ 2765234 w 6290632"/>
              <a:gd name="connsiteY9-384" fmla="*/ 1588492 h 4133388"/>
              <a:gd name="connsiteX10-385" fmla="*/ 771181 w 6290632"/>
              <a:gd name="connsiteY10-386" fmla="*/ 1015615 h 4133388"/>
              <a:gd name="connsiteX11-387" fmla="*/ 2214391 w 6290632"/>
              <a:gd name="connsiteY11-388" fmla="*/ 332569 h 4133388"/>
              <a:gd name="connsiteX12-389" fmla="*/ 0 w 6290632"/>
              <a:gd name="connsiteY12-390" fmla="*/ 354602 h 4133388"/>
              <a:gd name="connsiteX0-391" fmla="*/ 0 w 6290632"/>
              <a:gd name="connsiteY0-392" fmla="*/ 354602 h 4133388"/>
              <a:gd name="connsiteX1-393" fmla="*/ 0 w 6290632"/>
              <a:gd name="connsiteY1-394" fmla="*/ 24096 h 4133388"/>
              <a:gd name="connsiteX2-395" fmla="*/ 2886420 w 6290632"/>
              <a:gd name="connsiteY2-396" fmla="*/ 277484 h 4133388"/>
              <a:gd name="connsiteX3-397" fmla="*/ 1740665 w 6290632"/>
              <a:gd name="connsiteY3-398" fmla="*/ 883412 h 4133388"/>
              <a:gd name="connsiteX4-399" fmla="*/ 4109292 w 6290632"/>
              <a:gd name="connsiteY4-400" fmla="*/ 1467306 h 4133388"/>
              <a:gd name="connsiteX5-401" fmla="*/ 2203374 w 6290632"/>
              <a:gd name="connsiteY5-402" fmla="*/ 2557976 h 4133388"/>
              <a:gd name="connsiteX6-403" fmla="*/ 6290632 w 6290632"/>
              <a:gd name="connsiteY6-404" fmla="*/ 2998651 h 4133388"/>
              <a:gd name="connsiteX7-405" fmla="*/ 6290632 w 6290632"/>
              <a:gd name="connsiteY7-406" fmla="*/ 4133388 h 4133388"/>
              <a:gd name="connsiteX8-407" fmla="*/ 947451 w 6290632"/>
              <a:gd name="connsiteY8-408" fmla="*/ 2679162 h 4133388"/>
              <a:gd name="connsiteX9-409" fmla="*/ 2765234 w 6290632"/>
              <a:gd name="connsiteY9-410" fmla="*/ 1588492 h 4133388"/>
              <a:gd name="connsiteX10-411" fmla="*/ 771181 w 6290632"/>
              <a:gd name="connsiteY10-412" fmla="*/ 1015615 h 4133388"/>
              <a:gd name="connsiteX11-413" fmla="*/ 2214391 w 6290632"/>
              <a:gd name="connsiteY11-414" fmla="*/ 332569 h 4133388"/>
              <a:gd name="connsiteX12-415" fmla="*/ 0 w 6290632"/>
              <a:gd name="connsiteY12-416" fmla="*/ 354602 h 4133388"/>
              <a:gd name="connsiteX0-417" fmla="*/ 0 w 6290632"/>
              <a:gd name="connsiteY0-418" fmla="*/ 354602 h 4133388"/>
              <a:gd name="connsiteX1-419" fmla="*/ 0 w 6290632"/>
              <a:gd name="connsiteY1-420" fmla="*/ 24096 h 4133388"/>
              <a:gd name="connsiteX2-421" fmla="*/ 2886420 w 6290632"/>
              <a:gd name="connsiteY2-422" fmla="*/ 277484 h 4133388"/>
              <a:gd name="connsiteX3-423" fmla="*/ 1740665 w 6290632"/>
              <a:gd name="connsiteY3-424" fmla="*/ 883412 h 4133388"/>
              <a:gd name="connsiteX4-425" fmla="*/ 4109292 w 6290632"/>
              <a:gd name="connsiteY4-426" fmla="*/ 1467306 h 4133388"/>
              <a:gd name="connsiteX5-427" fmla="*/ 2203374 w 6290632"/>
              <a:gd name="connsiteY5-428" fmla="*/ 2557976 h 4133388"/>
              <a:gd name="connsiteX6-429" fmla="*/ 6290632 w 6290632"/>
              <a:gd name="connsiteY6-430" fmla="*/ 2998651 h 4133388"/>
              <a:gd name="connsiteX7-431" fmla="*/ 6290632 w 6290632"/>
              <a:gd name="connsiteY7-432" fmla="*/ 4133388 h 4133388"/>
              <a:gd name="connsiteX8-433" fmla="*/ 947451 w 6290632"/>
              <a:gd name="connsiteY8-434" fmla="*/ 2679162 h 4133388"/>
              <a:gd name="connsiteX9-435" fmla="*/ 2765234 w 6290632"/>
              <a:gd name="connsiteY9-436" fmla="*/ 1588492 h 4133388"/>
              <a:gd name="connsiteX10-437" fmla="*/ 771181 w 6290632"/>
              <a:gd name="connsiteY10-438" fmla="*/ 1015615 h 4133388"/>
              <a:gd name="connsiteX11-439" fmla="*/ 2214391 w 6290632"/>
              <a:gd name="connsiteY11-440" fmla="*/ 332569 h 4133388"/>
              <a:gd name="connsiteX12-441" fmla="*/ 0 w 6290632"/>
              <a:gd name="connsiteY12-442" fmla="*/ 354602 h 4133388"/>
              <a:gd name="connsiteX0-443" fmla="*/ 0 w 6290632"/>
              <a:gd name="connsiteY0-444" fmla="*/ 354602 h 4133388"/>
              <a:gd name="connsiteX1-445" fmla="*/ 0 w 6290632"/>
              <a:gd name="connsiteY1-446" fmla="*/ 24096 h 4133388"/>
              <a:gd name="connsiteX2-447" fmla="*/ 2886420 w 6290632"/>
              <a:gd name="connsiteY2-448" fmla="*/ 277484 h 4133388"/>
              <a:gd name="connsiteX3-449" fmla="*/ 1740665 w 6290632"/>
              <a:gd name="connsiteY3-450" fmla="*/ 883412 h 4133388"/>
              <a:gd name="connsiteX4-451" fmla="*/ 4109292 w 6290632"/>
              <a:gd name="connsiteY4-452" fmla="*/ 1467306 h 4133388"/>
              <a:gd name="connsiteX5-453" fmla="*/ 2203374 w 6290632"/>
              <a:gd name="connsiteY5-454" fmla="*/ 2557976 h 4133388"/>
              <a:gd name="connsiteX6-455" fmla="*/ 6290632 w 6290632"/>
              <a:gd name="connsiteY6-456" fmla="*/ 2998651 h 4133388"/>
              <a:gd name="connsiteX7-457" fmla="*/ 6290632 w 6290632"/>
              <a:gd name="connsiteY7-458" fmla="*/ 4133388 h 4133388"/>
              <a:gd name="connsiteX8-459" fmla="*/ 947451 w 6290632"/>
              <a:gd name="connsiteY8-460" fmla="*/ 2679162 h 4133388"/>
              <a:gd name="connsiteX9-461" fmla="*/ 2765234 w 6290632"/>
              <a:gd name="connsiteY9-462" fmla="*/ 1588492 h 4133388"/>
              <a:gd name="connsiteX10-463" fmla="*/ 771181 w 6290632"/>
              <a:gd name="connsiteY10-464" fmla="*/ 1015615 h 4133388"/>
              <a:gd name="connsiteX11-465" fmla="*/ 2214391 w 6290632"/>
              <a:gd name="connsiteY11-466" fmla="*/ 332569 h 4133388"/>
              <a:gd name="connsiteX12-467" fmla="*/ 0 w 6290632"/>
              <a:gd name="connsiteY12-468" fmla="*/ 354602 h 4133388"/>
              <a:gd name="connsiteX0-469" fmla="*/ 0 w 6290632"/>
              <a:gd name="connsiteY0-470" fmla="*/ 346420 h 4125206"/>
              <a:gd name="connsiteX1-471" fmla="*/ 0 w 6290632"/>
              <a:gd name="connsiteY1-472" fmla="*/ 15914 h 4125206"/>
              <a:gd name="connsiteX2-473" fmla="*/ 2886420 w 6290632"/>
              <a:gd name="connsiteY2-474" fmla="*/ 269302 h 4125206"/>
              <a:gd name="connsiteX3-475" fmla="*/ 1740665 w 6290632"/>
              <a:gd name="connsiteY3-476" fmla="*/ 875230 h 4125206"/>
              <a:gd name="connsiteX4-477" fmla="*/ 4109292 w 6290632"/>
              <a:gd name="connsiteY4-478" fmla="*/ 1459124 h 4125206"/>
              <a:gd name="connsiteX5-479" fmla="*/ 2203374 w 6290632"/>
              <a:gd name="connsiteY5-480" fmla="*/ 2549794 h 4125206"/>
              <a:gd name="connsiteX6-481" fmla="*/ 6290632 w 6290632"/>
              <a:gd name="connsiteY6-482" fmla="*/ 2990469 h 4125206"/>
              <a:gd name="connsiteX7-483" fmla="*/ 6290632 w 6290632"/>
              <a:gd name="connsiteY7-484" fmla="*/ 4125206 h 4125206"/>
              <a:gd name="connsiteX8-485" fmla="*/ 947451 w 6290632"/>
              <a:gd name="connsiteY8-486" fmla="*/ 2670980 h 4125206"/>
              <a:gd name="connsiteX9-487" fmla="*/ 2765234 w 6290632"/>
              <a:gd name="connsiteY9-488" fmla="*/ 1580310 h 4125206"/>
              <a:gd name="connsiteX10-489" fmla="*/ 771181 w 6290632"/>
              <a:gd name="connsiteY10-490" fmla="*/ 1007433 h 4125206"/>
              <a:gd name="connsiteX11-491" fmla="*/ 2214391 w 6290632"/>
              <a:gd name="connsiteY11-492" fmla="*/ 324387 h 4125206"/>
              <a:gd name="connsiteX12-493" fmla="*/ 0 w 6290632"/>
              <a:gd name="connsiteY12-494" fmla="*/ 346420 h 4125206"/>
              <a:gd name="connsiteX0-495" fmla="*/ 0 w 6290632"/>
              <a:gd name="connsiteY0-496" fmla="*/ 346420 h 4125206"/>
              <a:gd name="connsiteX1-497" fmla="*/ 0 w 6290632"/>
              <a:gd name="connsiteY1-498" fmla="*/ 15914 h 4125206"/>
              <a:gd name="connsiteX2-499" fmla="*/ 2886420 w 6290632"/>
              <a:gd name="connsiteY2-500" fmla="*/ 269302 h 4125206"/>
              <a:gd name="connsiteX3-501" fmla="*/ 1740665 w 6290632"/>
              <a:gd name="connsiteY3-502" fmla="*/ 875230 h 4125206"/>
              <a:gd name="connsiteX4-503" fmla="*/ 4109292 w 6290632"/>
              <a:gd name="connsiteY4-504" fmla="*/ 1459124 h 4125206"/>
              <a:gd name="connsiteX5-505" fmla="*/ 2203374 w 6290632"/>
              <a:gd name="connsiteY5-506" fmla="*/ 2549794 h 4125206"/>
              <a:gd name="connsiteX6-507" fmla="*/ 6290632 w 6290632"/>
              <a:gd name="connsiteY6-508" fmla="*/ 2990469 h 4125206"/>
              <a:gd name="connsiteX7-509" fmla="*/ 6290632 w 6290632"/>
              <a:gd name="connsiteY7-510" fmla="*/ 4125206 h 4125206"/>
              <a:gd name="connsiteX8-511" fmla="*/ 947451 w 6290632"/>
              <a:gd name="connsiteY8-512" fmla="*/ 2670980 h 4125206"/>
              <a:gd name="connsiteX9-513" fmla="*/ 2765234 w 6290632"/>
              <a:gd name="connsiteY9-514" fmla="*/ 1580310 h 4125206"/>
              <a:gd name="connsiteX10-515" fmla="*/ 771181 w 6290632"/>
              <a:gd name="connsiteY10-516" fmla="*/ 1007433 h 4125206"/>
              <a:gd name="connsiteX11-517" fmla="*/ 2214391 w 6290632"/>
              <a:gd name="connsiteY11-518" fmla="*/ 324387 h 4125206"/>
              <a:gd name="connsiteX12-519" fmla="*/ 0 w 6290632"/>
              <a:gd name="connsiteY12-520" fmla="*/ 346420 h 4125206"/>
              <a:gd name="connsiteX0-521" fmla="*/ 0 w 6290632"/>
              <a:gd name="connsiteY0-522" fmla="*/ 346420 h 4125206"/>
              <a:gd name="connsiteX1-523" fmla="*/ 0 w 6290632"/>
              <a:gd name="connsiteY1-524" fmla="*/ 15914 h 4125206"/>
              <a:gd name="connsiteX2-525" fmla="*/ 2886420 w 6290632"/>
              <a:gd name="connsiteY2-526" fmla="*/ 269302 h 4125206"/>
              <a:gd name="connsiteX3-527" fmla="*/ 1740665 w 6290632"/>
              <a:gd name="connsiteY3-528" fmla="*/ 875230 h 4125206"/>
              <a:gd name="connsiteX4-529" fmla="*/ 4109292 w 6290632"/>
              <a:gd name="connsiteY4-530" fmla="*/ 1459124 h 4125206"/>
              <a:gd name="connsiteX5-531" fmla="*/ 2203374 w 6290632"/>
              <a:gd name="connsiteY5-532" fmla="*/ 2549794 h 4125206"/>
              <a:gd name="connsiteX6-533" fmla="*/ 6290632 w 6290632"/>
              <a:gd name="connsiteY6-534" fmla="*/ 2990469 h 4125206"/>
              <a:gd name="connsiteX7-535" fmla="*/ 6290632 w 6290632"/>
              <a:gd name="connsiteY7-536" fmla="*/ 4125206 h 4125206"/>
              <a:gd name="connsiteX8-537" fmla="*/ 947451 w 6290632"/>
              <a:gd name="connsiteY8-538" fmla="*/ 2670980 h 4125206"/>
              <a:gd name="connsiteX9-539" fmla="*/ 2765234 w 6290632"/>
              <a:gd name="connsiteY9-540" fmla="*/ 1580310 h 4125206"/>
              <a:gd name="connsiteX10-541" fmla="*/ 771181 w 6290632"/>
              <a:gd name="connsiteY10-542" fmla="*/ 1007433 h 4125206"/>
              <a:gd name="connsiteX11-543" fmla="*/ 2214391 w 6290632"/>
              <a:gd name="connsiteY11-544" fmla="*/ 324387 h 4125206"/>
              <a:gd name="connsiteX12-545" fmla="*/ 0 w 6290632"/>
              <a:gd name="connsiteY12-546" fmla="*/ 346420 h 4125206"/>
              <a:gd name="connsiteX0-547" fmla="*/ 0 w 6290632"/>
              <a:gd name="connsiteY0-548" fmla="*/ 346420 h 4125206"/>
              <a:gd name="connsiteX1-549" fmla="*/ 0 w 6290632"/>
              <a:gd name="connsiteY1-550" fmla="*/ 15914 h 4125206"/>
              <a:gd name="connsiteX2-551" fmla="*/ 2886420 w 6290632"/>
              <a:gd name="connsiteY2-552" fmla="*/ 269302 h 4125206"/>
              <a:gd name="connsiteX3-553" fmla="*/ 1740665 w 6290632"/>
              <a:gd name="connsiteY3-554" fmla="*/ 875230 h 4125206"/>
              <a:gd name="connsiteX4-555" fmla="*/ 4109292 w 6290632"/>
              <a:gd name="connsiteY4-556" fmla="*/ 1459124 h 4125206"/>
              <a:gd name="connsiteX5-557" fmla="*/ 2203374 w 6290632"/>
              <a:gd name="connsiteY5-558" fmla="*/ 2549794 h 4125206"/>
              <a:gd name="connsiteX6-559" fmla="*/ 6290632 w 6290632"/>
              <a:gd name="connsiteY6-560" fmla="*/ 2990469 h 4125206"/>
              <a:gd name="connsiteX7-561" fmla="*/ 6290632 w 6290632"/>
              <a:gd name="connsiteY7-562" fmla="*/ 4125206 h 4125206"/>
              <a:gd name="connsiteX8-563" fmla="*/ 947451 w 6290632"/>
              <a:gd name="connsiteY8-564" fmla="*/ 2670980 h 4125206"/>
              <a:gd name="connsiteX9-565" fmla="*/ 2765234 w 6290632"/>
              <a:gd name="connsiteY9-566" fmla="*/ 1580310 h 4125206"/>
              <a:gd name="connsiteX10-567" fmla="*/ 771181 w 6290632"/>
              <a:gd name="connsiteY10-568" fmla="*/ 1007433 h 4125206"/>
              <a:gd name="connsiteX11-569" fmla="*/ 2214391 w 6290632"/>
              <a:gd name="connsiteY11-570" fmla="*/ 324387 h 4125206"/>
              <a:gd name="connsiteX12-571" fmla="*/ 0 w 6290632"/>
              <a:gd name="connsiteY12-572" fmla="*/ 346420 h 41252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6290632" h="4125206">
                <a:moveTo>
                  <a:pt x="0" y="346420"/>
                </a:moveTo>
                <a:lnTo>
                  <a:pt x="0" y="15914"/>
                </a:lnTo>
                <a:cubicBezTo>
                  <a:pt x="984174" y="1225"/>
                  <a:pt x="2893765" y="-68549"/>
                  <a:pt x="2886420" y="269302"/>
                </a:cubicBezTo>
                <a:cubicBezTo>
                  <a:pt x="2868059" y="515344"/>
                  <a:pt x="1736993" y="684271"/>
                  <a:pt x="1740665" y="875230"/>
                </a:cubicBezTo>
                <a:cubicBezTo>
                  <a:pt x="1748010" y="1036811"/>
                  <a:pt x="4090931" y="1143308"/>
                  <a:pt x="4109292" y="1459124"/>
                </a:cubicBezTo>
                <a:cubicBezTo>
                  <a:pt x="4101947" y="1701495"/>
                  <a:pt x="2188685" y="2208270"/>
                  <a:pt x="2203374" y="2549794"/>
                </a:cubicBezTo>
                <a:cubicBezTo>
                  <a:pt x="2221736" y="2740753"/>
                  <a:pt x="4035847" y="3074931"/>
                  <a:pt x="6290632" y="2990469"/>
                </a:cubicBezTo>
                <a:lnTo>
                  <a:pt x="6290632" y="4125206"/>
                </a:lnTo>
                <a:cubicBezTo>
                  <a:pt x="2702806" y="4103172"/>
                  <a:pt x="965812" y="3475211"/>
                  <a:pt x="947451" y="2670980"/>
                </a:cubicBezTo>
                <a:cubicBezTo>
                  <a:pt x="980502" y="2020984"/>
                  <a:pt x="2754217" y="1723530"/>
                  <a:pt x="2765234" y="1580310"/>
                </a:cubicBezTo>
                <a:cubicBezTo>
                  <a:pt x="2761562" y="1411385"/>
                  <a:pt x="785870" y="1264493"/>
                  <a:pt x="771181" y="1007433"/>
                </a:cubicBezTo>
                <a:cubicBezTo>
                  <a:pt x="778526" y="779751"/>
                  <a:pt x="1733321" y="552069"/>
                  <a:pt x="2214391" y="324387"/>
                </a:cubicBezTo>
                <a:lnTo>
                  <a:pt x="0" y="34642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任意多边形 5"/>
          <p:cNvSpPr/>
          <p:nvPr/>
        </p:nvSpPr>
        <p:spPr>
          <a:xfrm>
            <a:off x="2762665" y="2268906"/>
            <a:ext cx="6290632" cy="3442003"/>
          </a:xfrm>
          <a:custGeom>
            <a:avLst/>
            <a:gdLst>
              <a:gd name="connsiteX0" fmla="*/ 0 w 6290632"/>
              <a:gd name="connsiteY0" fmla="*/ 4741 h 3442003"/>
              <a:gd name="connsiteX1" fmla="*/ 2577947 w 6290632"/>
              <a:gd name="connsiteY1" fmla="*/ 114909 h 3442003"/>
              <a:gd name="connsiteX2" fmla="*/ 1112704 w 6290632"/>
              <a:gd name="connsiteY2" fmla="*/ 775921 h 3442003"/>
              <a:gd name="connsiteX3" fmla="*/ 3470314 w 6290632"/>
              <a:gd name="connsiteY3" fmla="*/ 1293714 h 3442003"/>
              <a:gd name="connsiteX4" fmla="*/ 1564396 w 6290632"/>
              <a:gd name="connsiteY4" fmla="*/ 2571671 h 3442003"/>
              <a:gd name="connsiteX5" fmla="*/ 6290632 w 6290632"/>
              <a:gd name="connsiteY5" fmla="*/ 3442003 h 3442003"/>
              <a:gd name="connsiteX0-1" fmla="*/ 0 w 6290632"/>
              <a:gd name="connsiteY0-2" fmla="*/ 4741 h 3442003"/>
              <a:gd name="connsiteX1-3" fmla="*/ 2577947 w 6290632"/>
              <a:gd name="connsiteY1-4" fmla="*/ 114909 h 3442003"/>
              <a:gd name="connsiteX2-5" fmla="*/ 1112704 w 6290632"/>
              <a:gd name="connsiteY2-6" fmla="*/ 775921 h 3442003"/>
              <a:gd name="connsiteX3-7" fmla="*/ 3470314 w 6290632"/>
              <a:gd name="connsiteY3-8" fmla="*/ 1293714 h 3442003"/>
              <a:gd name="connsiteX4-9" fmla="*/ 1564396 w 6290632"/>
              <a:gd name="connsiteY4-10" fmla="*/ 2571671 h 3442003"/>
              <a:gd name="connsiteX5-11" fmla="*/ 6290632 w 6290632"/>
              <a:gd name="connsiteY5-12" fmla="*/ 3442003 h 3442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290632" h="3442003">
                <a:moveTo>
                  <a:pt x="0" y="4741"/>
                </a:moveTo>
                <a:cubicBezTo>
                  <a:pt x="1196248" y="-4440"/>
                  <a:pt x="2392496" y="-13621"/>
                  <a:pt x="2577947" y="114909"/>
                </a:cubicBezTo>
                <a:cubicBezTo>
                  <a:pt x="2763398" y="243439"/>
                  <a:pt x="963976" y="579454"/>
                  <a:pt x="1112704" y="775921"/>
                </a:cubicBezTo>
                <a:cubicBezTo>
                  <a:pt x="1261432" y="972388"/>
                  <a:pt x="3395032" y="994422"/>
                  <a:pt x="3470314" y="1293714"/>
                </a:cubicBezTo>
                <a:cubicBezTo>
                  <a:pt x="3545596" y="1593006"/>
                  <a:pt x="1094343" y="1960235"/>
                  <a:pt x="1564396" y="2571671"/>
                </a:cubicBezTo>
                <a:cubicBezTo>
                  <a:pt x="2034449" y="3183107"/>
                  <a:pt x="4162540" y="3185861"/>
                  <a:pt x="6290632" y="3442003"/>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任意多边形 6"/>
          <p:cNvSpPr/>
          <p:nvPr/>
        </p:nvSpPr>
        <p:spPr>
          <a:xfrm>
            <a:off x="7169409" y="3749904"/>
            <a:ext cx="1465246" cy="1877262"/>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椭圆 8"/>
          <p:cNvSpPr/>
          <p:nvPr/>
        </p:nvSpPr>
        <p:spPr>
          <a:xfrm>
            <a:off x="7379264" y="3958221"/>
            <a:ext cx="1031852" cy="1031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a:off x="6045692" y="2063930"/>
            <a:ext cx="1193608" cy="1529241"/>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216643" y="2233628"/>
            <a:ext cx="840560" cy="8405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flipH="1">
            <a:off x="3822884" y="3412495"/>
            <a:ext cx="1385526" cy="1775125"/>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椭圆 12"/>
          <p:cNvSpPr/>
          <p:nvPr/>
        </p:nvSpPr>
        <p:spPr>
          <a:xfrm flipH="1">
            <a:off x="4034261" y="3609478"/>
            <a:ext cx="975712" cy="9757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任意多边形 13"/>
          <p:cNvSpPr/>
          <p:nvPr/>
        </p:nvSpPr>
        <p:spPr>
          <a:xfrm flipH="1">
            <a:off x="3842318" y="1007984"/>
            <a:ext cx="1033749" cy="1324431"/>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椭圆 14"/>
          <p:cNvSpPr/>
          <p:nvPr/>
        </p:nvSpPr>
        <p:spPr>
          <a:xfrm flipH="1">
            <a:off x="4000028" y="1154954"/>
            <a:ext cx="727984" cy="7279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p:nvSpPr>
        <p:spPr>
          <a:xfrm>
            <a:off x="3974997" y="1297002"/>
            <a:ext cx="744491" cy="338554"/>
          </a:xfrm>
          <a:prstGeom prst="rect">
            <a:avLst/>
          </a:prstGeom>
        </p:spPr>
        <p:txBody>
          <a:bodyPr wrap="square">
            <a:spAutoFit/>
          </a:bodyPr>
          <a:lstStyle/>
          <a:p>
            <a:pPr algn="ct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1</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6127386" y="2429409"/>
            <a:ext cx="1039393" cy="400110"/>
          </a:xfrm>
          <a:prstGeom prst="rect">
            <a:avLst/>
          </a:prstGeom>
        </p:spPr>
        <p:txBody>
          <a:bodyPr wrap="square">
            <a:spAutoFit/>
          </a:bodyPr>
          <a:lstStyle/>
          <a:p>
            <a:pPr algn="ctr"/>
            <a:r>
              <a:rPr lang="en-US" altLang="zh-CN" sz="2000" b="1" dirty="0" smtClean="0">
                <a:solidFill>
                  <a:schemeClr val="bg1">
                    <a:lumMod val="50000"/>
                  </a:schemeClr>
                </a:solidFill>
                <a:latin typeface="微软雅黑" panose="020B0503020204020204" pitchFamily="34" charset="-122"/>
                <a:ea typeface="微软雅黑" panose="020B0503020204020204" pitchFamily="34" charset="-122"/>
              </a:rPr>
              <a:t>2</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3979613" y="3852269"/>
            <a:ext cx="1039393" cy="400110"/>
          </a:xfrm>
          <a:prstGeom prst="rect">
            <a:avLst/>
          </a:prstGeom>
        </p:spPr>
        <p:txBody>
          <a:bodyPr wrap="square">
            <a:spAutoFit/>
          </a:bodyPr>
          <a:lstStyle/>
          <a:p>
            <a:pPr algn="ctr"/>
            <a:r>
              <a:rPr lang="en-US" altLang="zh-CN" sz="2000" b="1" dirty="0" smtClean="0">
                <a:solidFill>
                  <a:schemeClr val="bg1">
                    <a:lumMod val="50000"/>
                  </a:schemeClr>
                </a:solidFill>
                <a:latin typeface="微软雅黑" panose="020B0503020204020204" pitchFamily="34" charset="-122"/>
                <a:ea typeface="微软雅黑" panose="020B0503020204020204" pitchFamily="34" charset="-122"/>
              </a:rPr>
              <a:t>3</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7371723" y="4215569"/>
            <a:ext cx="1039393" cy="400110"/>
          </a:xfrm>
          <a:prstGeom prst="rect">
            <a:avLst/>
          </a:prstGeom>
        </p:spPr>
        <p:txBody>
          <a:bodyPr wrap="square">
            <a:spAutoFit/>
          </a:bodyPr>
          <a:lstStyle/>
          <a:p>
            <a:pPr algn="ctr"/>
            <a:r>
              <a:rPr lang="en-US" altLang="zh-CN" sz="2000" b="1" dirty="0" smtClean="0">
                <a:solidFill>
                  <a:schemeClr val="bg1">
                    <a:lumMod val="50000"/>
                  </a:schemeClr>
                </a:solidFill>
                <a:latin typeface="微软雅黑" panose="020B0503020204020204" pitchFamily="34" charset="-122"/>
                <a:ea typeface="微软雅黑" panose="020B0503020204020204" pitchFamily="34" charset="-122"/>
              </a:rPr>
              <a:t>4</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788232" y="1439443"/>
            <a:ext cx="1503335" cy="369332"/>
          </a:xfrm>
          <a:prstGeom prst="rect">
            <a:avLst/>
          </a:prstGeom>
          <a:noFill/>
        </p:spPr>
        <p:txBody>
          <a:bodyPr wrap="square" rtlCol="0">
            <a:spAutoFit/>
          </a:bodyPr>
          <a:lstStyle/>
          <a:p>
            <a:pPr defTabSz="513080"/>
            <a:r>
              <a:rPr lang="en-US" altLang="zh-CN" b="1" dirty="0">
                <a:solidFill>
                  <a:srgbClr val="007BC6"/>
                </a:solidFill>
                <a:latin typeface="方正姚体" panose="02010601030101010101" pitchFamily="2" charset="-122"/>
                <a:ea typeface="方正姚体" panose="02010601030101010101" pitchFamily="2" charset="-122"/>
              </a:rPr>
              <a:t>The Cold </a:t>
            </a:r>
            <a:r>
              <a:rPr lang="en-US" altLang="zh-CN" b="1" dirty="0" smtClean="0">
                <a:solidFill>
                  <a:srgbClr val="007BC6"/>
                </a:solidFill>
                <a:latin typeface="方正姚体" panose="02010601030101010101" pitchFamily="2" charset="-122"/>
                <a:ea typeface="方正姚体" panose="02010601030101010101" pitchFamily="2" charset="-122"/>
              </a:rPr>
              <a:t>War</a:t>
            </a:r>
            <a:endParaRPr lang="zh-CN" altLang="en-US" b="1" dirty="0">
              <a:solidFill>
                <a:srgbClr val="007BC6"/>
              </a:solidFill>
              <a:latin typeface="方正姚体" panose="02010601030101010101" pitchFamily="2" charset="-122"/>
              <a:ea typeface="方正姚体" panose="02010601030101010101" pitchFamily="2" charset="-122"/>
            </a:endParaRPr>
          </a:p>
        </p:txBody>
      </p:sp>
      <p:sp>
        <p:nvSpPr>
          <p:cNvPr id="21" name="文本框 20"/>
          <p:cNvSpPr txBox="1"/>
          <p:nvPr/>
        </p:nvSpPr>
        <p:spPr>
          <a:xfrm>
            <a:off x="306118" y="1702390"/>
            <a:ext cx="2467564" cy="1200329"/>
          </a:xfrm>
          <a:prstGeom prst="rect">
            <a:avLst/>
          </a:prstGeom>
          <a:noFill/>
        </p:spPr>
        <p:txBody>
          <a:bodyPr wrap="square" rtlCol="0">
            <a:spAutoFit/>
          </a:bodyPr>
          <a:lstStyle/>
          <a:p>
            <a:pPr algn="just"/>
            <a:r>
              <a:rPr lang="en-US" altLang="zh-CN" sz="1200" dirty="0">
                <a:latin typeface="方正姚体" panose="02010601030101010101" pitchFamily="2" charset="-122"/>
                <a:ea typeface="方正姚体" panose="02010601030101010101" pitchFamily="2" charset="-122"/>
              </a:rPr>
              <a:t>The use of project management was then mandated for some of the smaller weapon systems such as jet fighters and tanks. NASA mandated the use of project management for all activities related to the space program.</a:t>
            </a:r>
          </a:p>
        </p:txBody>
      </p:sp>
      <p:sp>
        <p:nvSpPr>
          <p:cNvPr id="22" name="文本框 21"/>
          <p:cNvSpPr txBox="1"/>
          <p:nvPr/>
        </p:nvSpPr>
        <p:spPr>
          <a:xfrm>
            <a:off x="7469830" y="1716525"/>
            <a:ext cx="2853217" cy="369332"/>
          </a:xfrm>
          <a:prstGeom prst="rect">
            <a:avLst/>
          </a:prstGeom>
          <a:noFill/>
        </p:spPr>
        <p:txBody>
          <a:bodyPr wrap="square" rtlCol="0">
            <a:spAutoFit/>
          </a:bodyPr>
          <a:lstStyle/>
          <a:p>
            <a:pPr defTabSz="513080"/>
            <a:r>
              <a:rPr lang="en-US" altLang="zh-CN" b="1" dirty="0">
                <a:solidFill>
                  <a:srgbClr val="007BC6"/>
                </a:solidFill>
                <a:latin typeface="方正姚体" panose="02010601030101010101" pitchFamily="2" charset="-122"/>
                <a:ea typeface="方正姚体" panose="02010601030101010101" pitchFamily="2" charset="-122"/>
              </a:rPr>
              <a:t>By 1970 and the early 1980s</a:t>
            </a:r>
            <a:endParaRPr lang="zh-CN" altLang="en-US" b="1" dirty="0">
              <a:solidFill>
                <a:srgbClr val="007BC6"/>
              </a:solidFill>
              <a:latin typeface="方正姚体" panose="02010601030101010101" pitchFamily="2" charset="-122"/>
              <a:ea typeface="方正姚体" panose="02010601030101010101" pitchFamily="2" charset="-122"/>
            </a:endParaRPr>
          </a:p>
        </p:txBody>
      </p:sp>
      <p:sp>
        <p:nvSpPr>
          <p:cNvPr id="23" name="文本框 22"/>
          <p:cNvSpPr txBox="1"/>
          <p:nvPr/>
        </p:nvSpPr>
        <p:spPr>
          <a:xfrm>
            <a:off x="7320994" y="2055616"/>
            <a:ext cx="3150890" cy="1200329"/>
          </a:xfrm>
          <a:prstGeom prst="rect">
            <a:avLst/>
          </a:prstGeom>
          <a:noFill/>
        </p:spPr>
        <p:txBody>
          <a:bodyPr wrap="square" rtlCol="0">
            <a:spAutoFit/>
          </a:bodyPr>
          <a:lstStyle/>
          <a:p>
            <a:pPr algn="just"/>
            <a:r>
              <a:rPr lang="en-US" altLang="zh-CN" sz="1200" dirty="0">
                <a:latin typeface="方正姚体" panose="02010601030101010101" pitchFamily="2" charset="-122"/>
                <a:ea typeface="方正姚体" panose="02010601030101010101" pitchFamily="2" charset="-122"/>
                <a:sym typeface="Arial" panose="020B0604020202020204" pitchFamily="34" charset="0"/>
              </a:rPr>
              <a:t>More companies departed from informal project management and restructured to formalize the project management process, mainly because the size and complexity of their activities had grown to a point where they were unmanageable within the current structure.</a:t>
            </a:r>
            <a:endParaRPr lang="zh-CN" altLang="en-US" sz="1200" dirty="0">
              <a:latin typeface="方正姚体" panose="02010601030101010101" pitchFamily="2" charset="-122"/>
              <a:ea typeface="方正姚体" panose="02010601030101010101" pitchFamily="2" charset="-122"/>
              <a:sym typeface="Arial" panose="020B0604020202020204" pitchFamily="34" charset="0"/>
            </a:endParaRPr>
          </a:p>
        </p:txBody>
      </p:sp>
      <p:sp>
        <p:nvSpPr>
          <p:cNvPr id="24" name="文本框 23"/>
          <p:cNvSpPr txBox="1"/>
          <p:nvPr/>
        </p:nvSpPr>
        <p:spPr>
          <a:xfrm>
            <a:off x="1449323" y="3611379"/>
            <a:ext cx="1523315" cy="369332"/>
          </a:xfrm>
          <a:prstGeom prst="rect">
            <a:avLst/>
          </a:prstGeom>
          <a:noFill/>
        </p:spPr>
        <p:txBody>
          <a:bodyPr wrap="square" rtlCol="0">
            <a:spAutoFit/>
          </a:bodyPr>
          <a:lstStyle/>
          <a:p>
            <a:pPr defTabSz="513080"/>
            <a:r>
              <a:rPr lang="en-US" altLang="zh-CN" b="1" dirty="0">
                <a:solidFill>
                  <a:srgbClr val="007BC6"/>
                </a:solidFill>
                <a:latin typeface="方正姚体" panose="02010601030101010101" pitchFamily="2" charset="-122"/>
                <a:ea typeface="方正姚体" panose="02010601030101010101" pitchFamily="2" charset="-122"/>
              </a:rPr>
              <a:t>By the 1990s</a:t>
            </a:r>
            <a:endParaRPr lang="zh-CN" altLang="en-US" b="1" dirty="0">
              <a:solidFill>
                <a:srgbClr val="007BC6"/>
              </a:solidFill>
              <a:latin typeface="方正姚体" panose="02010601030101010101" pitchFamily="2" charset="-122"/>
              <a:ea typeface="方正姚体" panose="02010601030101010101" pitchFamily="2" charset="-122"/>
            </a:endParaRPr>
          </a:p>
        </p:txBody>
      </p:sp>
      <p:sp>
        <p:nvSpPr>
          <p:cNvPr id="25" name="文本框 24"/>
          <p:cNvSpPr txBox="1"/>
          <p:nvPr/>
        </p:nvSpPr>
        <p:spPr>
          <a:xfrm>
            <a:off x="698326" y="3908987"/>
            <a:ext cx="2964808" cy="1015663"/>
          </a:xfrm>
          <a:prstGeom prst="rect">
            <a:avLst/>
          </a:prstGeom>
          <a:noFill/>
        </p:spPr>
        <p:txBody>
          <a:bodyPr wrap="square" rtlCol="0">
            <a:spAutoFit/>
          </a:bodyPr>
          <a:lstStyle/>
          <a:p>
            <a:pPr algn="just"/>
            <a:r>
              <a:rPr lang="en-US" altLang="zh-CN" sz="1200" dirty="0">
                <a:latin typeface="方正姚体" panose="02010601030101010101" pitchFamily="2" charset="-122"/>
                <a:ea typeface="方正姚体" panose="02010601030101010101" pitchFamily="2" charset="-122"/>
                <a:sym typeface="Arial" panose="020B0604020202020204" pitchFamily="34" charset="0"/>
              </a:rPr>
              <a:t>Companies had begun to realize that implementing project management was a necessity, not a choice. Companies finally began to recognize the benefits of project management. </a:t>
            </a:r>
            <a:endParaRPr lang="zh-CN" altLang="en-US" sz="1200" dirty="0">
              <a:latin typeface="方正姚体" panose="02010601030101010101" pitchFamily="2" charset="-122"/>
              <a:ea typeface="方正姚体" panose="02010601030101010101" pitchFamily="2" charset="-122"/>
              <a:sym typeface="Arial" panose="020B0604020202020204" pitchFamily="34" charset="0"/>
            </a:endParaRPr>
          </a:p>
        </p:txBody>
      </p:sp>
      <p:sp>
        <p:nvSpPr>
          <p:cNvPr id="26" name="文本框 25"/>
          <p:cNvSpPr txBox="1"/>
          <p:nvPr/>
        </p:nvSpPr>
        <p:spPr>
          <a:xfrm>
            <a:off x="9805764" y="4585190"/>
            <a:ext cx="1248310" cy="369332"/>
          </a:xfrm>
          <a:prstGeom prst="rect">
            <a:avLst/>
          </a:prstGeom>
          <a:noFill/>
        </p:spPr>
        <p:txBody>
          <a:bodyPr wrap="square" rtlCol="0">
            <a:spAutoFit/>
          </a:bodyPr>
          <a:lstStyle/>
          <a:p>
            <a:pPr defTabSz="513080"/>
            <a:r>
              <a:rPr lang="en-US" altLang="zh-CN" b="1" dirty="0">
                <a:solidFill>
                  <a:srgbClr val="007BC6"/>
                </a:solidFill>
                <a:latin typeface="方正姚体" panose="02010601030101010101" pitchFamily="2" charset="-122"/>
                <a:ea typeface="方正姚体" panose="02010601030101010101" pitchFamily="2" charset="-122"/>
              </a:rPr>
              <a:t>2008-2021</a:t>
            </a:r>
            <a:endParaRPr lang="zh-CN" altLang="en-US" b="1" dirty="0">
              <a:solidFill>
                <a:srgbClr val="007BC6"/>
              </a:solidFill>
              <a:latin typeface="方正姚体" panose="02010601030101010101" pitchFamily="2" charset="-122"/>
              <a:ea typeface="方正姚体" panose="02010601030101010101" pitchFamily="2" charset="-122"/>
            </a:endParaRPr>
          </a:p>
        </p:txBody>
      </p:sp>
      <p:sp>
        <p:nvSpPr>
          <p:cNvPr id="27" name="文本框 26"/>
          <p:cNvSpPr txBox="1"/>
          <p:nvPr/>
        </p:nvSpPr>
        <p:spPr>
          <a:xfrm>
            <a:off x="9022946" y="4900396"/>
            <a:ext cx="2813946" cy="1384995"/>
          </a:xfrm>
          <a:prstGeom prst="rect">
            <a:avLst/>
          </a:prstGeom>
          <a:noFill/>
        </p:spPr>
        <p:txBody>
          <a:bodyPr wrap="square" rtlCol="0">
            <a:spAutoFit/>
          </a:bodyPr>
          <a:lstStyle/>
          <a:p>
            <a:pPr algn="just"/>
            <a:r>
              <a:rPr lang="en-US" altLang="zh-CN" sz="1200" dirty="0">
                <a:latin typeface="方正姚体" panose="02010601030101010101" pitchFamily="2" charset="-122"/>
                <a:ea typeface="方正姚体" panose="02010601030101010101" pitchFamily="2" charset="-122"/>
                <a:sym typeface="Arial" panose="020B0604020202020204" pitchFamily="34" charset="0"/>
              </a:rPr>
              <a:t>From 2008 to 2016, many companies saw a slowdown in company’s growth. some companies recognized that the benefits of using project management could help them develop strategic partnerships, alliances, and joint ventures, thus providing growth opportunities.</a:t>
            </a:r>
            <a:endParaRPr lang="zh-CN" altLang="en-US" sz="1200" dirty="0">
              <a:latin typeface="方正姚体" panose="02010601030101010101" pitchFamily="2" charset="-122"/>
              <a:ea typeface="方正姚体" panose="02010601030101010101" pitchFamily="2" charset="-122"/>
              <a:sym typeface="Arial" panose="020B0604020202020204" pitchFamily="34" charset="0"/>
            </a:endParaRPr>
          </a:p>
        </p:txBody>
      </p:sp>
    </p:spTree>
    <p:extLst>
      <p:ext uri="{BB962C8B-B14F-4D97-AF65-F5344CB8AC3E}">
        <p14:creationId xmlns:p14="http://schemas.microsoft.com/office/powerpoint/2010/main" val="1558275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anim calcmode="lin" valueType="num">
                                      <p:cBhvr>
                                        <p:cTn id="26" dur="250" fill="hold"/>
                                        <p:tgtEl>
                                          <p:spTgt spid="9"/>
                                        </p:tgtEl>
                                        <p:attrNameLst>
                                          <p:attrName>ppt_x</p:attrName>
                                        </p:attrNameLst>
                                      </p:cBhvr>
                                      <p:tavLst>
                                        <p:tav tm="0">
                                          <p:val>
                                            <p:strVal val="#ppt_x"/>
                                          </p:val>
                                        </p:tav>
                                        <p:tav tm="100000">
                                          <p:val>
                                            <p:strVal val="#ppt_x"/>
                                          </p:val>
                                        </p:tav>
                                      </p:tavLst>
                                    </p:anim>
                                    <p:anim calcmode="lin" valueType="num">
                                      <p:cBhvr>
                                        <p:cTn id="27" dur="25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anim calcmode="lin" valueType="num">
                                      <p:cBhvr>
                                        <p:cTn id="32" dur="250" fill="hold"/>
                                        <p:tgtEl>
                                          <p:spTgt spid="10"/>
                                        </p:tgtEl>
                                        <p:attrNameLst>
                                          <p:attrName>ppt_x</p:attrName>
                                        </p:attrNameLst>
                                      </p:cBhvr>
                                      <p:tavLst>
                                        <p:tav tm="0">
                                          <p:val>
                                            <p:strVal val="#ppt_x"/>
                                          </p:val>
                                        </p:tav>
                                        <p:tav tm="100000">
                                          <p:val>
                                            <p:strVal val="#ppt_x"/>
                                          </p:val>
                                        </p:tav>
                                      </p:tavLst>
                                    </p:anim>
                                    <p:anim calcmode="lin" valueType="num">
                                      <p:cBhvr>
                                        <p:cTn id="33" dur="25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50"/>
                                        <p:tgtEl>
                                          <p:spTgt spid="11"/>
                                        </p:tgtEl>
                                      </p:cBhvr>
                                    </p:animEffect>
                                    <p:anim calcmode="lin" valueType="num">
                                      <p:cBhvr>
                                        <p:cTn id="38" dur="250" fill="hold"/>
                                        <p:tgtEl>
                                          <p:spTgt spid="11"/>
                                        </p:tgtEl>
                                        <p:attrNameLst>
                                          <p:attrName>ppt_x</p:attrName>
                                        </p:attrNameLst>
                                      </p:cBhvr>
                                      <p:tavLst>
                                        <p:tav tm="0">
                                          <p:val>
                                            <p:strVal val="#ppt_x"/>
                                          </p:val>
                                        </p:tav>
                                        <p:tav tm="100000">
                                          <p:val>
                                            <p:strVal val="#ppt_x"/>
                                          </p:val>
                                        </p:tav>
                                      </p:tavLst>
                                    </p:anim>
                                    <p:anim calcmode="lin" valueType="num">
                                      <p:cBhvr>
                                        <p:cTn id="39" dur="25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50"/>
                                        <p:tgtEl>
                                          <p:spTgt spid="13"/>
                                        </p:tgtEl>
                                      </p:cBhvr>
                                    </p:animEffect>
                                    <p:anim calcmode="lin" valueType="num">
                                      <p:cBhvr>
                                        <p:cTn id="50" dur="250" fill="hold"/>
                                        <p:tgtEl>
                                          <p:spTgt spid="13"/>
                                        </p:tgtEl>
                                        <p:attrNameLst>
                                          <p:attrName>ppt_x</p:attrName>
                                        </p:attrNameLst>
                                      </p:cBhvr>
                                      <p:tavLst>
                                        <p:tav tm="0">
                                          <p:val>
                                            <p:strVal val="#ppt_x"/>
                                          </p:val>
                                        </p:tav>
                                        <p:tav tm="100000">
                                          <p:val>
                                            <p:strVal val="#ppt_x"/>
                                          </p:val>
                                        </p:tav>
                                      </p:tavLst>
                                    </p:anim>
                                    <p:anim calcmode="lin" valueType="num">
                                      <p:cBhvr>
                                        <p:cTn id="51" dur="25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anim calcmode="lin" valueType="num">
                                      <p:cBhvr>
                                        <p:cTn id="56" dur="250" fill="hold"/>
                                        <p:tgtEl>
                                          <p:spTgt spid="14"/>
                                        </p:tgtEl>
                                        <p:attrNameLst>
                                          <p:attrName>ppt_x</p:attrName>
                                        </p:attrNameLst>
                                      </p:cBhvr>
                                      <p:tavLst>
                                        <p:tav tm="0">
                                          <p:val>
                                            <p:strVal val="#ppt_x"/>
                                          </p:val>
                                        </p:tav>
                                        <p:tav tm="100000">
                                          <p:val>
                                            <p:strVal val="#ppt_x"/>
                                          </p:val>
                                        </p:tav>
                                      </p:tavLst>
                                    </p:anim>
                                    <p:anim calcmode="lin" valueType="num">
                                      <p:cBhvr>
                                        <p:cTn id="57" dur="25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2250"/>
                            </p:stCondLst>
                            <p:childTnLst>
                              <p:par>
                                <p:cTn id="59" presetID="42"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250"/>
                                        <p:tgtEl>
                                          <p:spTgt spid="15"/>
                                        </p:tgtEl>
                                      </p:cBhvr>
                                    </p:animEffect>
                                    <p:anim calcmode="lin" valueType="num">
                                      <p:cBhvr>
                                        <p:cTn id="62" dur="250" fill="hold"/>
                                        <p:tgtEl>
                                          <p:spTgt spid="15"/>
                                        </p:tgtEl>
                                        <p:attrNameLst>
                                          <p:attrName>ppt_x</p:attrName>
                                        </p:attrNameLst>
                                      </p:cBhvr>
                                      <p:tavLst>
                                        <p:tav tm="0">
                                          <p:val>
                                            <p:strVal val="#ppt_x"/>
                                          </p:val>
                                        </p:tav>
                                        <p:tav tm="100000">
                                          <p:val>
                                            <p:strVal val="#ppt_x"/>
                                          </p:val>
                                        </p:tav>
                                      </p:tavLst>
                                    </p:anim>
                                    <p:anim calcmode="lin" valueType="num">
                                      <p:cBhvr>
                                        <p:cTn id="63" dur="250" fill="hold"/>
                                        <p:tgtEl>
                                          <p:spTgt spid="15"/>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250"/>
                                        <p:tgtEl>
                                          <p:spTgt spid="16"/>
                                        </p:tgtEl>
                                      </p:cBhvr>
                                    </p:animEffect>
                                    <p:anim calcmode="lin" valueType="num">
                                      <p:cBhvr>
                                        <p:cTn id="68" dur="250" fill="hold"/>
                                        <p:tgtEl>
                                          <p:spTgt spid="16"/>
                                        </p:tgtEl>
                                        <p:attrNameLst>
                                          <p:attrName>ppt_x</p:attrName>
                                        </p:attrNameLst>
                                      </p:cBhvr>
                                      <p:tavLst>
                                        <p:tav tm="0">
                                          <p:val>
                                            <p:strVal val="#ppt_x"/>
                                          </p:val>
                                        </p:tav>
                                        <p:tav tm="100000">
                                          <p:val>
                                            <p:strVal val="#ppt_x"/>
                                          </p:val>
                                        </p:tav>
                                      </p:tavLst>
                                    </p:anim>
                                    <p:anim calcmode="lin" valueType="num">
                                      <p:cBhvr>
                                        <p:cTn id="69" dur="250" fill="hold"/>
                                        <p:tgtEl>
                                          <p:spTgt spid="16"/>
                                        </p:tgtEl>
                                        <p:attrNameLst>
                                          <p:attrName>ppt_y</p:attrName>
                                        </p:attrNameLst>
                                      </p:cBhvr>
                                      <p:tavLst>
                                        <p:tav tm="0">
                                          <p:val>
                                            <p:strVal val="#ppt_y+.1"/>
                                          </p:val>
                                        </p:tav>
                                        <p:tav tm="100000">
                                          <p:val>
                                            <p:strVal val="#ppt_y"/>
                                          </p:val>
                                        </p:tav>
                                      </p:tavLst>
                                    </p:anim>
                                  </p:childTnLst>
                                </p:cTn>
                              </p:par>
                            </p:childTnLst>
                          </p:cTn>
                        </p:par>
                        <p:par>
                          <p:cTn id="70" fill="hold">
                            <p:stCondLst>
                              <p:cond delay="2750"/>
                            </p:stCondLst>
                            <p:childTnLst>
                              <p:par>
                                <p:cTn id="71" presetID="42" presetClass="entr" presetSubtype="0"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250"/>
                                        <p:tgtEl>
                                          <p:spTgt spid="17"/>
                                        </p:tgtEl>
                                      </p:cBhvr>
                                    </p:animEffect>
                                    <p:anim calcmode="lin" valueType="num">
                                      <p:cBhvr>
                                        <p:cTn id="74" dur="250" fill="hold"/>
                                        <p:tgtEl>
                                          <p:spTgt spid="17"/>
                                        </p:tgtEl>
                                        <p:attrNameLst>
                                          <p:attrName>ppt_x</p:attrName>
                                        </p:attrNameLst>
                                      </p:cBhvr>
                                      <p:tavLst>
                                        <p:tav tm="0">
                                          <p:val>
                                            <p:strVal val="#ppt_x"/>
                                          </p:val>
                                        </p:tav>
                                        <p:tav tm="100000">
                                          <p:val>
                                            <p:strVal val="#ppt_x"/>
                                          </p:val>
                                        </p:tav>
                                      </p:tavLst>
                                    </p:anim>
                                    <p:anim calcmode="lin" valueType="num">
                                      <p:cBhvr>
                                        <p:cTn id="75" dur="250" fill="hold"/>
                                        <p:tgtEl>
                                          <p:spTgt spid="17"/>
                                        </p:tgtEl>
                                        <p:attrNameLst>
                                          <p:attrName>ppt_y</p:attrName>
                                        </p:attrNameLst>
                                      </p:cBhvr>
                                      <p:tavLst>
                                        <p:tav tm="0">
                                          <p:val>
                                            <p:strVal val="#ppt_y+.1"/>
                                          </p:val>
                                        </p:tav>
                                        <p:tav tm="100000">
                                          <p:val>
                                            <p:strVal val="#ppt_y"/>
                                          </p:val>
                                        </p:tav>
                                      </p:tavLst>
                                    </p:anim>
                                  </p:childTnLst>
                                </p:cTn>
                              </p:par>
                            </p:childTnLst>
                          </p:cTn>
                        </p:par>
                        <p:par>
                          <p:cTn id="76" fill="hold">
                            <p:stCondLst>
                              <p:cond delay="3000"/>
                            </p:stCondLst>
                            <p:childTnLst>
                              <p:par>
                                <p:cTn id="77" presetID="42" presetClass="entr" presetSubtype="0"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250"/>
                                        <p:tgtEl>
                                          <p:spTgt spid="18"/>
                                        </p:tgtEl>
                                      </p:cBhvr>
                                    </p:animEffect>
                                    <p:anim calcmode="lin" valueType="num">
                                      <p:cBhvr>
                                        <p:cTn id="80" dur="250" fill="hold"/>
                                        <p:tgtEl>
                                          <p:spTgt spid="18"/>
                                        </p:tgtEl>
                                        <p:attrNameLst>
                                          <p:attrName>ppt_x</p:attrName>
                                        </p:attrNameLst>
                                      </p:cBhvr>
                                      <p:tavLst>
                                        <p:tav tm="0">
                                          <p:val>
                                            <p:strVal val="#ppt_x"/>
                                          </p:val>
                                        </p:tav>
                                        <p:tav tm="100000">
                                          <p:val>
                                            <p:strVal val="#ppt_x"/>
                                          </p:val>
                                        </p:tav>
                                      </p:tavLst>
                                    </p:anim>
                                    <p:anim calcmode="lin" valueType="num">
                                      <p:cBhvr>
                                        <p:cTn id="81" dur="250" fill="hold"/>
                                        <p:tgtEl>
                                          <p:spTgt spid="18"/>
                                        </p:tgtEl>
                                        <p:attrNameLst>
                                          <p:attrName>ppt_y</p:attrName>
                                        </p:attrNameLst>
                                      </p:cBhvr>
                                      <p:tavLst>
                                        <p:tav tm="0">
                                          <p:val>
                                            <p:strVal val="#ppt_y+.1"/>
                                          </p:val>
                                        </p:tav>
                                        <p:tav tm="100000">
                                          <p:val>
                                            <p:strVal val="#ppt_y"/>
                                          </p:val>
                                        </p:tav>
                                      </p:tavLst>
                                    </p:anim>
                                  </p:childTnLst>
                                </p:cTn>
                              </p:par>
                            </p:childTnLst>
                          </p:cTn>
                        </p:par>
                        <p:par>
                          <p:cTn id="82" fill="hold">
                            <p:stCondLst>
                              <p:cond delay="325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250"/>
                                        <p:tgtEl>
                                          <p:spTgt spid="19"/>
                                        </p:tgtEl>
                                      </p:cBhvr>
                                    </p:animEffect>
                                    <p:anim calcmode="lin" valueType="num">
                                      <p:cBhvr>
                                        <p:cTn id="86" dur="250" fill="hold"/>
                                        <p:tgtEl>
                                          <p:spTgt spid="19"/>
                                        </p:tgtEl>
                                        <p:attrNameLst>
                                          <p:attrName>ppt_x</p:attrName>
                                        </p:attrNameLst>
                                      </p:cBhvr>
                                      <p:tavLst>
                                        <p:tav tm="0">
                                          <p:val>
                                            <p:strVal val="#ppt_x"/>
                                          </p:val>
                                        </p:tav>
                                        <p:tav tm="100000">
                                          <p:val>
                                            <p:strVal val="#ppt_x"/>
                                          </p:val>
                                        </p:tav>
                                      </p:tavLst>
                                    </p:anim>
                                    <p:anim calcmode="lin" valueType="num">
                                      <p:cBhvr>
                                        <p:cTn id="87" dur="2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ldLvl="0" animBg="1"/>
      <p:bldP spid="9" grpId="0" animBg="1"/>
      <p:bldP spid="10" grpId="0" bldLvl="0" animBg="1"/>
      <p:bldP spid="11" grpId="0" animBg="1"/>
      <p:bldP spid="12" grpId="0" bldLvl="0" animBg="1"/>
      <p:bldP spid="13" grpId="0" animBg="1"/>
      <p:bldP spid="14" grpId="0" bldLvl="0" animBg="1"/>
      <p:bldP spid="15" grpId="0" animBg="1"/>
      <p:bldP spid="16" grpId="0"/>
      <p:bldP spid="17"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latin typeface="+mn-lt"/>
                <a:ea typeface="+mn-ea"/>
                <a:cs typeface="+mn-ea"/>
                <a:sym typeface="+mn-lt"/>
              </a:rPr>
              <a:t>Project duration reduction</a:t>
            </a:r>
            <a:endParaRPr lang="zh-CN" altLang="en-US" dirty="0">
              <a:latin typeface="+mn-lt"/>
              <a:ea typeface="+mn-ea"/>
              <a:cs typeface="+mn-ea"/>
              <a:sym typeface="+mn-lt"/>
            </a:endParaRPr>
          </a:p>
        </p:txBody>
      </p:sp>
      <p:pic>
        <p:nvPicPr>
          <p:cNvPr id="5" name="图片 4"/>
          <p:cNvPicPr>
            <a:picLocks noChangeAspect="1"/>
          </p:cNvPicPr>
          <p:nvPr/>
        </p:nvPicPr>
        <p:blipFill>
          <a:blip r:embed="rId3"/>
          <a:stretch>
            <a:fillRect/>
          </a:stretch>
        </p:blipFill>
        <p:spPr>
          <a:xfrm>
            <a:off x="460460" y="1821265"/>
            <a:ext cx="6935559" cy="3475969"/>
          </a:xfrm>
          <a:prstGeom prst="rect">
            <a:avLst/>
          </a:prstGeom>
        </p:spPr>
      </p:pic>
      <p:sp>
        <p:nvSpPr>
          <p:cNvPr id="6" name="文本框 5"/>
          <p:cNvSpPr txBox="1"/>
          <p:nvPr/>
        </p:nvSpPr>
        <p:spPr>
          <a:xfrm>
            <a:off x="7897227" y="1821265"/>
            <a:ext cx="3865418" cy="923330"/>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Choose </a:t>
            </a:r>
            <a:r>
              <a:rPr lang="en-US" altLang="zh-CN" dirty="0" smtClean="0">
                <a:latin typeface="方正姚体" panose="02010601030101010101" pitchFamily="2" charset="-122"/>
                <a:ea typeface="方正姚体" panose="02010601030101010101" pitchFamily="2" charset="-122"/>
              </a:rPr>
              <a:t>minimum </a:t>
            </a:r>
            <a:r>
              <a:rPr lang="en-US" altLang="zh-CN" dirty="0">
                <a:latin typeface="方正姚体" panose="02010601030101010101" pitchFamily="2" charset="-122"/>
                <a:ea typeface="方正姚体" panose="02010601030101010101" pitchFamily="2" charset="-122"/>
              </a:rPr>
              <a:t>unit crash cost activity, reduce it’s </a:t>
            </a:r>
            <a:r>
              <a:rPr lang="en-US" altLang="zh-CN" dirty="0" smtClean="0">
                <a:latin typeface="方正姚体" panose="02010601030101010101" pitchFamily="2" charset="-122"/>
                <a:ea typeface="方正姚体" panose="02010601030101010101" pitchFamily="2" charset="-122"/>
              </a:rPr>
              <a:t>duration</a:t>
            </a:r>
            <a:r>
              <a:rPr lang="en-US" altLang="zh-CN" dirty="0">
                <a:latin typeface="方正姚体" panose="02010601030101010101" pitchFamily="2" charset="-122"/>
                <a:ea typeface="方正姚体" panose="02010601030101010101" pitchFamily="2" charset="-122"/>
              </a:rPr>
              <a:t>.</a:t>
            </a:r>
            <a:endParaRPr lang="zh-CN" altLang="en-US" dirty="0">
              <a:latin typeface="方正姚体" panose="02010601030101010101" pitchFamily="2" charset="-122"/>
              <a:ea typeface="方正姚体" panose="02010601030101010101" pitchFamily="2" charset="-122"/>
            </a:endParaRPr>
          </a:p>
        </p:txBody>
      </p:sp>
      <p:sp>
        <p:nvSpPr>
          <p:cNvPr id="7" name="文本框 6"/>
          <p:cNvSpPr txBox="1"/>
          <p:nvPr/>
        </p:nvSpPr>
        <p:spPr>
          <a:xfrm>
            <a:off x="7897227" y="3212522"/>
            <a:ext cx="3677024" cy="872034"/>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First step</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Compress the duration of activity A 4 days.</a:t>
            </a:r>
          </a:p>
        </p:txBody>
      </p:sp>
      <p:sp>
        <p:nvSpPr>
          <p:cNvPr id="8" name="文本框 7"/>
          <p:cNvSpPr txBox="1"/>
          <p:nvPr/>
        </p:nvSpPr>
        <p:spPr>
          <a:xfrm>
            <a:off x="7897227" y="4552483"/>
            <a:ext cx="3677024" cy="438453"/>
          </a:xfrm>
          <a:prstGeom prst="rect">
            <a:avLst/>
          </a:prstGeom>
          <a:noFill/>
        </p:spPr>
        <p:txBody>
          <a:bodyPr wrap="square" rtlCol="0">
            <a:spAutoFit/>
          </a:bodyPr>
          <a:lstStyle/>
          <a:p>
            <a:pPr>
              <a:lnSpc>
                <a:spcPct val="150000"/>
              </a:lnSpc>
            </a:pPr>
            <a:r>
              <a:rPr lang="en-US" altLang="zh-CN" dirty="0">
                <a:solidFill>
                  <a:schemeClr val="accent1">
                    <a:lumMod val="75000"/>
                  </a:schemeClr>
                </a:solidFill>
                <a:latin typeface="方正姚体" panose="02010601030101010101" pitchFamily="2" charset="-122"/>
                <a:ea typeface="方正姚体" panose="02010601030101010101" pitchFamily="2" charset="-122"/>
              </a:rPr>
              <a:t>How about the project duration?</a:t>
            </a:r>
          </a:p>
        </p:txBody>
      </p:sp>
    </p:spTree>
    <p:extLst>
      <p:ext uri="{BB962C8B-B14F-4D97-AF65-F5344CB8AC3E}">
        <p14:creationId xmlns:p14="http://schemas.microsoft.com/office/powerpoint/2010/main" val="4051166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latin typeface="+mn-lt"/>
                <a:ea typeface="+mn-ea"/>
                <a:cs typeface="+mn-ea"/>
                <a:sym typeface="+mn-lt"/>
              </a:rPr>
              <a:t>Project duration reduction</a:t>
            </a:r>
            <a:endParaRPr lang="zh-CN" altLang="en-US" dirty="0">
              <a:latin typeface="+mn-lt"/>
              <a:ea typeface="+mn-ea"/>
              <a:cs typeface="+mn-ea"/>
              <a:sym typeface="+mn-lt"/>
            </a:endParaRPr>
          </a:p>
        </p:txBody>
      </p:sp>
      <p:graphicFrame>
        <p:nvGraphicFramePr>
          <p:cNvPr id="6" name="表格 5"/>
          <p:cNvGraphicFramePr>
            <a:graphicFrameLocks noGrp="1"/>
          </p:cNvGraphicFramePr>
          <p:nvPr/>
        </p:nvGraphicFramePr>
        <p:xfrm>
          <a:off x="918527" y="335378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987791758"/>
              </p:ext>
            </p:extLst>
          </p:nvPr>
        </p:nvGraphicFramePr>
        <p:xfrm>
          <a:off x="3412345"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8</a:t>
                      </a:r>
                      <a:endParaRPr lang="zh-CN" altLang="en-US" sz="1900" dirty="0"/>
                    </a:p>
                  </a:txBody>
                  <a:tcPr/>
                </a:tc>
                <a:tc>
                  <a:txBody>
                    <a:bodyPr/>
                    <a:lstStyle/>
                    <a:p>
                      <a:pPr algn="ctr"/>
                      <a:r>
                        <a:rPr lang="en-US" altLang="zh-CN" sz="1900"/>
                        <a:t>1</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a:t>
                      </a:r>
                      <a:endParaRPr lang="zh-CN" altLang="en-US" sz="1900" dirty="0"/>
                    </a:p>
                  </a:txBody>
                  <a:tcPr/>
                </a:tc>
                <a:tc>
                  <a:txBody>
                    <a:bodyPr/>
                    <a:lstStyle/>
                    <a:p>
                      <a:pPr algn="ctr"/>
                      <a:r>
                        <a:rPr lang="en-US" altLang="zh-CN" sz="1900"/>
                        <a:t>9</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199662830"/>
              </p:ext>
            </p:extLst>
          </p:nvPr>
        </p:nvGraphicFramePr>
        <p:xfrm>
          <a:off x="5417245"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8</a:t>
                      </a:r>
                      <a:endParaRPr lang="zh-CN" altLang="en-US" sz="1900" dirty="0"/>
                    </a:p>
                  </a:txBody>
                  <a:tcPr/>
                </a:tc>
                <a:tc>
                  <a:txBody>
                    <a:bodyPr/>
                    <a:lstStyle/>
                    <a:p>
                      <a:pPr algn="ctr"/>
                      <a:r>
                        <a:rPr lang="en-US" altLang="zh-CN" sz="1900"/>
                        <a:t>18</a:t>
                      </a:r>
                      <a:endParaRPr lang="zh-CN" altLang="en-US" sz="1900" dirty="0"/>
                    </a:p>
                  </a:txBody>
                  <a:tcPr/>
                </a:tc>
                <a:tc>
                  <a:txBody>
                    <a:bodyPr/>
                    <a:lstStyle/>
                    <a:p>
                      <a:pPr algn="ctr"/>
                      <a:r>
                        <a:rPr lang="en-US" altLang="zh-CN" sz="1900"/>
                        <a:t>1</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9</a:t>
                      </a:r>
                      <a:endParaRPr lang="zh-CN" altLang="en-US" sz="1900" dirty="0"/>
                    </a:p>
                  </a:txBody>
                  <a:tcPr/>
                </a:tc>
                <a:tc>
                  <a:txBody>
                    <a:bodyPr/>
                    <a:lstStyle/>
                    <a:p>
                      <a:pPr algn="ctr"/>
                      <a:r>
                        <a:rPr lang="en-US" altLang="zh-CN" sz="1900"/>
                        <a:t>19</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415710007"/>
              </p:ext>
            </p:extLst>
          </p:nvPr>
        </p:nvGraphicFramePr>
        <p:xfrm>
          <a:off x="7287609"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18</a:t>
                      </a:r>
                      <a:endParaRPr lang="zh-CN" altLang="en-US" sz="1900" dirty="0"/>
                    </a:p>
                  </a:txBody>
                  <a:tcPr/>
                </a:tc>
                <a:tc>
                  <a:txBody>
                    <a:bodyPr/>
                    <a:lstStyle/>
                    <a:p>
                      <a:pPr algn="ctr"/>
                      <a:r>
                        <a:rPr lang="en-US" altLang="zh-CN" sz="1900"/>
                        <a:t>24</a:t>
                      </a:r>
                      <a:endParaRPr lang="zh-CN" altLang="en-US" sz="1900" dirty="0"/>
                    </a:p>
                  </a:txBody>
                  <a:tcPr/>
                </a:tc>
                <a:tc>
                  <a:txBody>
                    <a:bodyPr/>
                    <a:lstStyle/>
                    <a:p>
                      <a:pPr algn="ctr"/>
                      <a:r>
                        <a:rPr lang="en-US" altLang="zh-CN" sz="1900"/>
                        <a:t>1</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19</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1</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366399446"/>
              </p:ext>
            </p:extLst>
          </p:nvPr>
        </p:nvGraphicFramePr>
        <p:xfrm>
          <a:off x="9851366" y="335378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25</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25</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875620512"/>
              </p:ext>
            </p:extLst>
          </p:nvPr>
        </p:nvGraphicFramePr>
        <p:xfrm>
          <a:off x="7343029" y="530837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20</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20</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593976633"/>
              </p:ext>
            </p:extLst>
          </p:nvPr>
        </p:nvGraphicFramePr>
        <p:xfrm>
          <a:off x="5472665" y="53359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11</a:t>
                      </a:r>
                      <a:endParaRPr lang="zh-CN" altLang="en-US" sz="1900" dirty="0"/>
                    </a:p>
                  </a:txBody>
                  <a:tcPr/>
                </a:tc>
                <a:tc>
                  <a:txBody>
                    <a:bodyPr/>
                    <a:lstStyle/>
                    <a:p>
                      <a:pPr algn="ctr"/>
                      <a:r>
                        <a:rPr lang="en-US" altLang="zh-CN" sz="1900"/>
                        <a:t>20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11</a:t>
                      </a:r>
                      <a:endParaRPr lang="zh-CN" altLang="en-US" sz="1900" dirty="0"/>
                    </a:p>
                  </a:txBody>
                  <a:tcPr/>
                </a:tc>
                <a:tc>
                  <a:txBody>
                    <a:bodyPr/>
                    <a:lstStyle/>
                    <a:p>
                      <a:pPr algn="ctr"/>
                      <a:r>
                        <a:rPr lang="en-US" altLang="zh-CN" sz="1900"/>
                        <a:t>20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323780660"/>
              </p:ext>
            </p:extLst>
          </p:nvPr>
        </p:nvGraphicFramePr>
        <p:xfrm>
          <a:off x="3498901" y="530837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11</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11</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sp>
        <p:nvSpPr>
          <p:cNvPr id="15" name="文本框 14"/>
          <p:cNvSpPr txBox="1"/>
          <p:nvPr/>
        </p:nvSpPr>
        <p:spPr>
          <a:xfrm>
            <a:off x="3887801" y="2748813"/>
            <a:ext cx="595746" cy="369332"/>
          </a:xfrm>
          <a:prstGeom prst="rect">
            <a:avLst/>
          </a:prstGeom>
          <a:noFill/>
        </p:spPr>
        <p:txBody>
          <a:bodyPr wrap="square" rtlCol="0">
            <a:spAutoFit/>
          </a:bodyPr>
          <a:lstStyle/>
          <a:p>
            <a:r>
              <a:rPr lang="en-US" altLang="zh-CN"/>
              <a:t>8</a:t>
            </a:r>
            <a:endParaRPr lang="zh-CN" altLang="en-US"/>
          </a:p>
        </p:txBody>
      </p:sp>
      <p:sp>
        <p:nvSpPr>
          <p:cNvPr id="16" name="文本框 15"/>
          <p:cNvSpPr txBox="1"/>
          <p:nvPr/>
        </p:nvSpPr>
        <p:spPr>
          <a:xfrm>
            <a:off x="2347532" y="3902691"/>
            <a:ext cx="540287" cy="369332"/>
          </a:xfrm>
          <a:prstGeom prst="rect">
            <a:avLst/>
          </a:prstGeom>
          <a:noFill/>
        </p:spPr>
        <p:txBody>
          <a:bodyPr wrap="square" rtlCol="0">
            <a:spAutoFit/>
          </a:bodyPr>
          <a:lstStyle/>
          <a:p>
            <a:r>
              <a:rPr lang="en-US" altLang="zh-CN"/>
              <a:t>0</a:t>
            </a:r>
            <a:endParaRPr lang="zh-CN" altLang="en-US"/>
          </a:p>
        </p:txBody>
      </p:sp>
      <p:sp>
        <p:nvSpPr>
          <p:cNvPr id="17" name="文本框 16"/>
          <p:cNvSpPr txBox="1"/>
          <p:nvPr/>
        </p:nvSpPr>
        <p:spPr>
          <a:xfrm>
            <a:off x="3868621" y="4403267"/>
            <a:ext cx="595746" cy="369332"/>
          </a:xfrm>
          <a:prstGeom prst="rect">
            <a:avLst/>
          </a:prstGeom>
          <a:noFill/>
        </p:spPr>
        <p:txBody>
          <a:bodyPr wrap="square" rtlCol="0">
            <a:spAutoFit/>
          </a:bodyPr>
          <a:lstStyle/>
          <a:p>
            <a:r>
              <a:rPr lang="en-US" altLang="zh-CN"/>
              <a:t>11</a:t>
            </a:r>
            <a:endParaRPr lang="zh-CN" altLang="en-US"/>
          </a:p>
        </p:txBody>
      </p:sp>
      <p:sp>
        <p:nvSpPr>
          <p:cNvPr id="18" name="文本框 17"/>
          <p:cNvSpPr txBox="1"/>
          <p:nvPr/>
        </p:nvSpPr>
        <p:spPr>
          <a:xfrm>
            <a:off x="5929571" y="2748813"/>
            <a:ext cx="595746" cy="369332"/>
          </a:xfrm>
          <a:prstGeom prst="rect">
            <a:avLst/>
          </a:prstGeom>
          <a:noFill/>
        </p:spPr>
        <p:txBody>
          <a:bodyPr wrap="square" rtlCol="0">
            <a:spAutoFit/>
          </a:bodyPr>
          <a:lstStyle/>
          <a:p>
            <a:r>
              <a:rPr lang="en-US" altLang="zh-CN"/>
              <a:t>10</a:t>
            </a:r>
            <a:endParaRPr lang="zh-CN" altLang="en-US"/>
          </a:p>
        </p:txBody>
      </p:sp>
      <p:sp>
        <p:nvSpPr>
          <p:cNvPr id="19" name="文本框 18"/>
          <p:cNvSpPr txBox="1"/>
          <p:nvPr/>
        </p:nvSpPr>
        <p:spPr>
          <a:xfrm>
            <a:off x="7890468" y="2745128"/>
            <a:ext cx="595746" cy="369332"/>
          </a:xfrm>
          <a:prstGeom prst="rect">
            <a:avLst/>
          </a:prstGeom>
          <a:noFill/>
        </p:spPr>
        <p:txBody>
          <a:bodyPr wrap="square" rtlCol="0">
            <a:spAutoFit/>
          </a:bodyPr>
          <a:lstStyle/>
          <a:p>
            <a:r>
              <a:rPr lang="en-US" altLang="zh-CN"/>
              <a:t>6</a:t>
            </a:r>
            <a:endParaRPr lang="zh-CN" altLang="en-US"/>
          </a:p>
        </p:txBody>
      </p:sp>
      <p:sp>
        <p:nvSpPr>
          <p:cNvPr id="20" name="文本框 19"/>
          <p:cNvSpPr txBox="1"/>
          <p:nvPr/>
        </p:nvSpPr>
        <p:spPr>
          <a:xfrm>
            <a:off x="9459359" y="3902691"/>
            <a:ext cx="595746" cy="369332"/>
          </a:xfrm>
          <a:prstGeom prst="rect">
            <a:avLst/>
          </a:prstGeom>
          <a:noFill/>
        </p:spPr>
        <p:txBody>
          <a:bodyPr wrap="square" rtlCol="0">
            <a:spAutoFit/>
          </a:bodyPr>
          <a:lstStyle/>
          <a:p>
            <a:r>
              <a:rPr lang="en-US" altLang="zh-CN"/>
              <a:t>0</a:t>
            </a:r>
            <a:endParaRPr lang="zh-CN" altLang="en-US"/>
          </a:p>
        </p:txBody>
      </p:sp>
      <p:sp>
        <p:nvSpPr>
          <p:cNvPr id="21" name="文本框 20"/>
          <p:cNvSpPr txBox="1"/>
          <p:nvPr/>
        </p:nvSpPr>
        <p:spPr>
          <a:xfrm>
            <a:off x="6007375" y="4446909"/>
            <a:ext cx="595746" cy="369332"/>
          </a:xfrm>
          <a:prstGeom prst="rect">
            <a:avLst/>
          </a:prstGeom>
          <a:noFill/>
        </p:spPr>
        <p:txBody>
          <a:bodyPr wrap="square" rtlCol="0">
            <a:spAutoFit/>
          </a:bodyPr>
          <a:lstStyle/>
          <a:p>
            <a:r>
              <a:rPr lang="en-US" altLang="zh-CN"/>
              <a:t>9</a:t>
            </a:r>
            <a:endParaRPr lang="zh-CN" altLang="en-US"/>
          </a:p>
        </p:txBody>
      </p:sp>
      <p:sp>
        <p:nvSpPr>
          <p:cNvPr id="22" name="文本框 21"/>
          <p:cNvSpPr txBox="1"/>
          <p:nvPr/>
        </p:nvSpPr>
        <p:spPr>
          <a:xfrm>
            <a:off x="7890468" y="4464920"/>
            <a:ext cx="595746" cy="369332"/>
          </a:xfrm>
          <a:prstGeom prst="rect">
            <a:avLst/>
          </a:prstGeom>
          <a:noFill/>
        </p:spPr>
        <p:txBody>
          <a:bodyPr wrap="square" rtlCol="0">
            <a:spAutoFit/>
          </a:bodyPr>
          <a:lstStyle/>
          <a:p>
            <a:r>
              <a:rPr lang="en-US" altLang="zh-CN"/>
              <a:t>5</a:t>
            </a:r>
            <a:endParaRPr lang="zh-CN" altLang="en-US"/>
          </a:p>
        </p:txBody>
      </p:sp>
      <p:graphicFrame>
        <p:nvGraphicFramePr>
          <p:cNvPr id="23" name="表格 22"/>
          <p:cNvGraphicFramePr>
            <a:graphicFrameLocks noGrp="1"/>
          </p:cNvGraphicFramePr>
          <p:nvPr>
            <p:extLst>
              <p:ext uri="{D42A27DB-BD31-4B8C-83A1-F6EECF244321}">
                <p14:modId xmlns:p14="http://schemas.microsoft.com/office/powerpoint/2010/main" val="4213000830"/>
              </p:ext>
            </p:extLst>
          </p:nvPr>
        </p:nvGraphicFramePr>
        <p:xfrm>
          <a:off x="6656081" y="311446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8</a:t>
                      </a:r>
                      <a:endParaRPr lang="zh-CN" altLang="en-US" sz="1900" dirty="0"/>
                    </a:p>
                  </a:txBody>
                  <a:tcPr/>
                </a:tc>
                <a:tc>
                  <a:txBody>
                    <a:bodyPr/>
                    <a:lstStyle/>
                    <a:p>
                      <a:pPr algn="ctr"/>
                      <a:r>
                        <a:rPr lang="en-US" altLang="zh-CN" sz="1900"/>
                        <a:t>13</a:t>
                      </a:r>
                      <a:endParaRPr lang="zh-CN" altLang="en-US" sz="1900" dirty="0"/>
                    </a:p>
                  </a:txBody>
                  <a:tcPr/>
                </a:tc>
                <a:tc>
                  <a:txBody>
                    <a:bodyPr/>
                    <a:lstStyle/>
                    <a:p>
                      <a:pPr algn="ctr"/>
                      <a:r>
                        <a:rPr lang="en-US" altLang="zh-CN" sz="1900"/>
                        <a:t>7</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15</a:t>
                      </a:r>
                      <a:endParaRPr lang="zh-CN" altLang="en-US" sz="1900" dirty="0"/>
                    </a:p>
                  </a:txBody>
                  <a:tcPr/>
                </a:tc>
                <a:tc>
                  <a:txBody>
                    <a:bodyPr/>
                    <a:lstStyle/>
                    <a:p>
                      <a:pPr algn="ctr"/>
                      <a:r>
                        <a:rPr lang="en-US" altLang="zh-CN" sz="1900"/>
                        <a:t>20</a:t>
                      </a:r>
                      <a:endParaRPr lang="zh-CN" altLang="en-US" sz="1900" dirty="0"/>
                    </a:p>
                  </a:txBody>
                  <a:tcPr/>
                </a:tc>
                <a:tc>
                  <a:txBody>
                    <a:bodyPr/>
                    <a:lstStyle/>
                    <a:p>
                      <a:pPr algn="ctr"/>
                      <a:r>
                        <a:rPr lang="en-US" altLang="zh-CN" sz="1900"/>
                        <a:t>7</a:t>
                      </a:r>
                      <a:endParaRPr lang="zh-CN" altLang="en-US" sz="1900" dirty="0"/>
                    </a:p>
                  </a:txBody>
                  <a:tcPr/>
                </a:tc>
                <a:extLst>
                  <a:ext uri="{0D108BD9-81ED-4DB2-BD59-A6C34878D82A}">
                    <a16:rowId xmlns:a16="http://schemas.microsoft.com/office/drawing/2014/main" val="522976576"/>
                  </a:ext>
                </a:extLst>
              </a:tr>
            </a:tbl>
          </a:graphicData>
        </a:graphic>
      </p:graphicFrame>
      <p:sp>
        <p:nvSpPr>
          <p:cNvPr id="24" name="文本框 23"/>
          <p:cNvSpPr txBox="1"/>
          <p:nvPr/>
        </p:nvSpPr>
        <p:spPr>
          <a:xfrm>
            <a:off x="5981093" y="3939354"/>
            <a:ext cx="595746" cy="369332"/>
          </a:xfrm>
          <a:prstGeom prst="rect">
            <a:avLst/>
          </a:prstGeom>
          <a:noFill/>
        </p:spPr>
        <p:txBody>
          <a:bodyPr wrap="square" rtlCol="0">
            <a:spAutoFit/>
          </a:bodyPr>
          <a:lstStyle/>
          <a:p>
            <a:r>
              <a:rPr lang="en-US" altLang="zh-CN"/>
              <a:t>5</a:t>
            </a:r>
            <a:endParaRPr lang="zh-CN" altLang="en-US"/>
          </a:p>
        </p:txBody>
      </p: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nvGraphicFramePr>
            <p:xfrm>
              <a:off x="9874739" y="47725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𝑇𝐹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2387134703"/>
                      </a:ext>
                    </a:extLst>
                  </a:tr>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𝐹𝐹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522976576"/>
                      </a:ext>
                    </a:extLst>
                  </a:tr>
                </a:tbl>
              </a:graphicData>
            </a:graphic>
          </p:graphicFrame>
        </mc:Choice>
        <mc:Fallback xmlns="">
          <p:graphicFrame>
            <p:nvGraphicFramePr>
              <p:cNvPr id="25" name="表格 24"/>
              <p:cNvGraphicFramePr>
                <a:graphicFrameLocks noGrp="1"/>
              </p:cNvGraphicFramePr>
              <p:nvPr>
                <p:extLst/>
              </p:nvPr>
            </p:nvGraphicFramePr>
            <p:xfrm>
              <a:off x="9874739" y="47725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3"/>
                          <a:stretch>
                            <a:fillRect l="-1316" t="-1587" r="-201316" b="-103175"/>
                          </a:stretch>
                        </a:blipFill>
                      </a:tcPr>
                    </a:tc>
                    <a:tc>
                      <a:txBody>
                        <a:bodyPr/>
                        <a:lstStyle/>
                        <a:p>
                          <a:endParaRPr lang="zh-CN"/>
                        </a:p>
                      </a:txBody>
                      <a:tcPr>
                        <a:blipFill>
                          <a:blip r:embed="rId3"/>
                          <a:stretch>
                            <a:fillRect l="-102667" t="-1587" r="-104000" b="-103175"/>
                          </a:stretch>
                        </a:blipFill>
                      </a:tcPr>
                    </a:tc>
                    <a:tc>
                      <a:txBody>
                        <a:bodyPr/>
                        <a:lstStyle/>
                        <a:p>
                          <a:endParaRPr lang="zh-CN"/>
                        </a:p>
                      </a:txBody>
                      <a:tcPr>
                        <a:blipFill>
                          <a:blip r:embed="rId3"/>
                          <a:stretch>
                            <a:fillRect l="-200000" t="-1587" r="-2632" b="-103175"/>
                          </a:stretch>
                        </a:blipFill>
                      </a:tcPr>
                    </a:tc>
                    <a:extLst>
                      <a:ext uri="{0D108BD9-81ED-4DB2-BD59-A6C34878D82A}">
                        <a16:rowId xmlns:a16="http://schemas.microsoft.com/office/drawing/2014/main" val="2387134703"/>
                      </a:ext>
                    </a:extLst>
                  </a:tr>
                  <a:tr h="381000">
                    <a:tc>
                      <a:txBody>
                        <a:bodyPr/>
                        <a:lstStyle/>
                        <a:p>
                          <a:endParaRPr lang="zh-CN"/>
                        </a:p>
                      </a:txBody>
                      <a:tcPr>
                        <a:blipFill>
                          <a:blip r:embed="rId3"/>
                          <a:stretch>
                            <a:fillRect l="-1316" t="-101587" r="-201316" b="-3175"/>
                          </a:stretch>
                        </a:blipFill>
                      </a:tcPr>
                    </a:tc>
                    <a:tc>
                      <a:txBody>
                        <a:bodyPr/>
                        <a:lstStyle/>
                        <a:p>
                          <a:endParaRPr lang="zh-CN"/>
                        </a:p>
                      </a:txBody>
                      <a:tcPr>
                        <a:blipFill>
                          <a:blip r:embed="rId3"/>
                          <a:stretch>
                            <a:fillRect l="-102667" t="-101587" r="-104000" b="-3175"/>
                          </a:stretch>
                        </a:blipFill>
                      </a:tcPr>
                    </a:tc>
                    <a:tc>
                      <a:txBody>
                        <a:bodyPr/>
                        <a:lstStyle/>
                        <a:p>
                          <a:endParaRPr lang="zh-CN"/>
                        </a:p>
                      </a:txBody>
                      <a:tcPr>
                        <a:blipFill>
                          <a:blip r:embed="rId3"/>
                          <a:stretch>
                            <a:fillRect l="-200000" t="-101587" r="-2632" b="-3175"/>
                          </a:stretch>
                        </a:blipFill>
                      </a:tcPr>
                    </a:tc>
                    <a:extLst>
                      <a:ext uri="{0D108BD9-81ED-4DB2-BD59-A6C34878D82A}">
                        <a16:rowId xmlns:a16="http://schemas.microsoft.com/office/drawing/2014/main" val="522976576"/>
                      </a:ext>
                    </a:extLst>
                  </a:tr>
                </a:tbl>
              </a:graphicData>
            </a:graphic>
          </p:graphicFrame>
        </mc:Fallback>
      </mc:AlternateContent>
      <p:pic>
        <p:nvPicPr>
          <p:cNvPr id="2" name="图片 1"/>
          <p:cNvPicPr>
            <a:picLocks noChangeAspect="1"/>
          </p:cNvPicPr>
          <p:nvPr/>
        </p:nvPicPr>
        <p:blipFill>
          <a:blip r:embed="rId4"/>
          <a:stretch>
            <a:fillRect/>
          </a:stretch>
        </p:blipFill>
        <p:spPr>
          <a:xfrm>
            <a:off x="2333640" y="2237149"/>
            <a:ext cx="7465158" cy="2990745"/>
          </a:xfrm>
          <a:prstGeom prst="rect">
            <a:avLst/>
          </a:prstGeom>
        </p:spPr>
      </p:pic>
      <p:sp>
        <p:nvSpPr>
          <p:cNvPr id="27" name="文本框 26"/>
          <p:cNvSpPr txBox="1"/>
          <p:nvPr/>
        </p:nvSpPr>
        <p:spPr>
          <a:xfrm>
            <a:off x="522282" y="6259100"/>
            <a:ext cx="11274312" cy="438453"/>
          </a:xfrm>
          <a:prstGeom prst="rect">
            <a:avLst/>
          </a:prstGeom>
          <a:noFill/>
        </p:spPr>
        <p:txBody>
          <a:bodyPr wrap="square" rtlCol="0">
            <a:spAutoFit/>
          </a:bodyPr>
          <a:lstStyle/>
          <a:p>
            <a:pPr>
              <a:lnSpc>
                <a:spcPct val="150000"/>
              </a:lnSpc>
            </a:pPr>
            <a:r>
              <a:rPr lang="en-US" altLang="zh-CN" dirty="0">
                <a:solidFill>
                  <a:srgbClr val="FF0000"/>
                </a:solidFill>
                <a:latin typeface="方正姚体" panose="02010601030101010101" pitchFamily="2" charset="-122"/>
                <a:ea typeface="方正姚体" panose="02010601030101010101" pitchFamily="2" charset="-122"/>
              </a:rPr>
              <a:t>The project duration only reduces 3</a:t>
            </a:r>
            <a:r>
              <a:rPr lang="zh-CN" altLang="en-US" dirty="0">
                <a:solidFill>
                  <a:srgbClr val="FF0000"/>
                </a:solidFill>
                <a:latin typeface="方正姚体" panose="02010601030101010101" pitchFamily="2" charset="-122"/>
                <a:ea typeface="方正姚体" panose="02010601030101010101" pitchFamily="2" charset="-122"/>
              </a:rPr>
              <a:t> </a:t>
            </a:r>
            <a:r>
              <a:rPr lang="en-US" altLang="zh-CN" dirty="0">
                <a:solidFill>
                  <a:srgbClr val="FF0000"/>
                </a:solidFill>
                <a:latin typeface="方正姚体" panose="02010601030101010101" pitchFamily="2" charset="-122"/>
                <a:ea typeface="方正姚体" panose="02010601030101010101" pitchFamily="2" charset="-122"/>
              </a:rPr>
              <a:t>days. The critical path may change when compress the activity duration.</a:t>
            </a:r>
            <a:endParaRPr lang="zh-CN" altLang="en-US" dirty="0">
              <a:solidFill>
                <a:srgbClr val="FF0000"/>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3430078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cs typeface="+mn-ea"/>
                <a:sym typeface="+mn-lt"/>
              </a:rPr>
              <a:t>Project duration reduction</a:t>
            </a:r>
            <a:endParaRPr lang="zh-CN" altLang="en-US" dirty="0">
              <a:latin typeface="+mn-lt"/>
              <a:ea typeface="+mn-ea"/>
              <a:cs typeface="+mn-ea"/>
              <a:sym typeface="+mn-lt"/>
            </a:endParaRPr>
          </a:p>
        </p:txBody>
      </p:sp>
      <p:pic>
        <p:nvPicPr>
          <p:cNvPr id="5" name="图片 4"/>
          <p:cNvPicPr>
            <a:picLocks noChangeAspect="1"/>
          </p:cNvPicPr>
          <p:nvPr/>
        </p:nvPicPr>
        <p:blipFill>
          <a:blip r:embed="rId3"/>
          <a:stretch>
            <a:fillRect/>
          </a:stretch>
        </p:blipFill>
        <p:spPr>
          <a:xfrm>
            <a:off x="713916" y="1898797"/>
            <a:ext cx="6935559" cy="3475969"/>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881741" y="1790646"/>
                <a:ext cx="3510769" cy="3034677"/>
              </a:xfrm>
              <a:prstGeom prst="rect">
                <a:avLst/>
              </a:prstGeom>
              <a:noFill/>
            </p:spPr>
            <p:txBody>
              <a:bodyPr wrap="square" rtlCol="0">
                <a:spAutoFit/>
              </a:bodyPr>
              <a:lstStyle/>
              <a:p>
                <a:pPr algn="just">
                  <a:lnSpc>
                    <a:spcPct val="150000"/>
                  </a:lnSpc>
                </a:pPr>
                <a:r>
                  <a:rPr lang="en-US" altLang="zh-CN" dirty="0">
                    <a:latin typeface="方正姚体" panose="02010601030101010101" pitchFamily="2" charset="-122"/>
                    <a:ea typeface="方正姚体" panose="02010601030101010101" pitchFamily="2" charset="-122"/>
                  </a:rPr>
                  <a:t>Choose </a:t>
                </a:r>
                <a:r>
                  <a:rPr lang="en-US" altLang="zh-CN" dirty="0" smtClean="0">
                    <a:latin typeface="方正姚体" panose="02010601030101010101" pitchFamily="2" charset="-122"/>
                    <a:ea typeface="方正姚体" panose="02010601030101010101" pitchFamily="2" charset="-122"/>
                  </a:rPr>
                  <a:t>minimum </a:t>
                </a:r>
                <a:r>
                  <a:rPr lang="en-US" altLang="zh-CN" dirty="0">
                    <a:latin typeface="方正姚体" panose="02010601030101010101" pitchFamily="2" charset="-122"/>
                    <a:ea typeface="方正姚体" panose="02010601030101010101" pitchFamily="2" charset="-122"/>
                  </a:rPr>
                  <a:t>unit crash cost activity, reduce it’s duration by </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 </m:t>
                    </m:r>
                  </m:oMath>
                </a14:m>
                <a:r>
                  <a:rPr lang="zh-CN" altLang="en-US" dirty="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time </a:t>
                </a:r>
                <a:r>
                  <a:rPr lang="en-US" altLang="zh-CN" dirty="0" smtClean="0">
                    <a:latin typeface="方正姚体" panose="02010601030101010101" pitchFamily="2" charset="-122"/>
                    <a:ea typeface="方正姚体" panose="02010601030101010101" pitchFamily="2" charset="-122"/>
                  </a:rPr>
                  <a:t>units.</a:t>
                </a:r>
                <a:endParaRPr lang="en-US" altLang="zh-CN" dirty="0">
                  <a:latin typeface="方正姚体" panose="02010601030101010101" pitchFamily="2" charset="-122"/>
                  <a:ea typeface="方正姚体" panose="02010601030101010101" pitchFamily="2" charset="-122"/>
                </a:endParaRPr>
              </a:p>
              <a:p>
                <a:pPr>
                  <a:lnSpc>
                    <a:spcPct val="150000"/>
                  </a:lnSpc>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𝑇𝐹</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m:oMathPara>
                </a14:m>
                <a:endParaRPr lang="en-US" altLang="zh-CN" dirty="0">
                  <a:latin typeface="方正姚体" panose="02010601030101010101" pitchFamily="2" charset="-122"/>
                  <a:ea typeface="方正姚体" panose="02010601030101010101" pitchFamily="2" charset="-122"/>
                </a:endParaRPr>
              </a:p>
              <a:p>
                <a:pPr>
                  <a:lnSpc>
                    <a:spcPct val="150000"/>
                  </a:lnSpc>
                </a:pP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0" smtClean="0">
                        <a:latin typeface="Cambria Math" panose="02040503050406030204" pitchFamily="18" charset="0"/>
                      </a:rPr>
                      <m:t>: </m:t>
                    </m:r>
                  </m:oMath>
                </a14:m>
                <a:r>
                  <a:rPr lang="en-US" altLang="zh-CN" dirty="0">
                    <a:latin typeface="方正姚体" panose="02010601030101010101" pitchFamily="2" charset="-122"/>
                    <a:ea typeface="方正姚体" panose="02010601030101010101" pitchFamily="2" charset="-122"/>
                  </a:rPr>
                  <a:t>The time units compressible for activity </a:t>
                </a:r>
                <a14:m>
                  <m:oMath xmlns:m="http://schemas.openxmlformats.org/officeDocument/2006/math">
                    <m:r>
                      <a:rPr lang="en-US" altLang="zh-CN" b="0" i="1" smtClean="0">
                        <a:latin typeface="Cambria Math" panose="02040503050406030204" pitchFamily="18" charset="0"/>
                      </a:rPr>
                      <m:t>𝑖</m:t>
                    </m:r>
                  </m:oMath>
                </a14:m>
                <a:r>
                  <a:rPr lang="en-US" altLang="zh-CN" dirty="0">
                    <a:latin typeface="方正姚体" panose="02010601030101010101" pitchFamily="2" charset="-122"/>
                    <a:ea typeface="方正姚体" panose="02010601030101010101" pitchFamily="2" charset="-122"/>
                  </a:rPr>
                  <a:t>.</a:t>
                </a:r>
                <a:endParaRPr lang="en-US" altLang="zh-CN" b="0" i="1" dirty="0">
                  <a:latin typeface="方正姚体" panose="02010601030101010101" pitchFamily="2" charset="-122"/>
                  <a:ea typeface="方正姚体" panose="02010601030101010101" pitchFamily="2" charset="-122"/>
                </a:endParaRPr>
              </a:p>
              <a:p>
                <a:pPr>
                  <a:lnSpc>
                    <a:spcPct val="150000"/>
                  </a:lnSpc>
                </a:pPr>
                <a14:m>
                  <m:oMath xmlns:m="http://schemas.openxmlformats.org/officeDocument/2006/math">
                    <m:r>
                      <a:rPr lang="en-US" altLang="zh-CN" b="0" i="1" smtClean="0">
                        <a:latin typeface="Cambria Math" panose="02040503050406030204" pitchFamily="18" charset="0"/>
                      </a:rPr>
                      <m:t>𝑗</m:t>
                    </m:r>
                  </m:oMath>
                </a14:m>
                <a:r>
                  <a:rPr lang="en-US" altLang="zh-CN" dirty="0">
                    <a:latin typeface="方正姚体" panose="02010601030101010101" pitchFamily="2" charset="-122"/>
                    <a:ea typeface="方正姚体" panose="02010601030101010101" pitchFamily="2" charset="-122"/>
                  </a:rPr>
                  <a:t>:The index of noncritical activity.</a:t>
                </a:r>
                <a:endParaRPr lang="zh-CN" altLang="en-US" dirty="0">
                  <a:latin typeface="方正姚体" panose="02010601030101010101" pitchFamily="2" charset="-122"/>
                  <a:ea typeface="方正姚体" panose="02010601030101010101" pitchFamily="2"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7881741" y="1790646"/>
                <a:ext cx="3510769" cy="3034677"/>
              </a:xfrm>
              <a:prstGeom prst="rect">
                <a:avLst/>
              </a:prstGeom>
              <a:blipFill>
                <a:blip r:embed="rId4"/>
                <a:stretch>
                  <a:fillRect l="-1563" r="-1389"/>
                </a:stretch>
              </a:blipFill>
            </p:spPr>
            <p:txBody>
              <a:bodyPr/>
              <a:lstStyle/>
              <a:p>
                <a:r>
                  <a:rPr lang="en-US">
                    <a:noFill/>
                  </a:rPr>
                  <a:t> </a:t>
                </a:r>
              </a:p>
            </p:txBody>
          </p:sp>
        </mc:Fallback>
      </mc:AlternateContent>
      <p:sp>
        <p:nvSpPr>
          <p:cNvPr id="7" name="文本框 6"/>
          <p:cNvSpPr txBox="1"/>
          <p:nvPr/>
        </p:nvSpPr>
        <p:spPr>
          <a:xfrm>
            <a:off x="7881741" y="5102326"/>
            <a:ext cx="3330660" cy="872034"/>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First step</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Compress the duration of activity A </a:t>
            </a:r>
            <a:r>
              <a:rPr lang="en-US" altLang="zh-CN" dirty="0">
                <a:solidFill>
                  <a:srgbClr val="FF0000"/>
                </a:solidFill>
                <a:latin typeface="方正姚体" panose="02010601030101010101" pitchFamily="2" charset="-122"/>
                <a:ea typeface="方正姚体" panose="02010601030101010101" pitchFamily="2" charset="-122"/>
              </a:rPr>
              <a:t>3</a:t>
            </a:r>
            <a:r>
              <a:rPr lang="en-US" altLang="zh-CN" dirty="0">
                <a:latin typeface="方正姚体" panose="02010601030101010101" pitchFamily="2" charset="-122"/>
                <a:ea typeface="方正姚体" panose="02010601030101010101" pitchFamily="2" charset="-122"/>
              </a:rPr>
              <a:t> days</a:t>
            </a:r>
            <a:r>
              <a:rPr lang="en-US" altLang="zh-CN" dirty="0"/>
              <a:t>.</a:t>
            </a:r>
          </a:p>
        </p:txBody>
      </p:sp>
    </p:spTree>
    <p:extLst>
      <p:ext uri="{BB962C8B-B14F-4D97-AF65-F5344CB8AC3E}">
        <p14:creationId xmlns:p14="http://schemas.microsoft.com/office/powerpoint/2010/main" val="4087157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cs typeface="+mn-ea"/>
                <a:sym typeface="+mn-lt"/>
              </a:rPr>
              <a:t>Project duration reduction</a:t>
            </a:r>
            <a:endParaRPr lang="zh-CN" altLang="en-US" dirty="0">
              <a:latin typeface="+mn-lt"/>
              <a:ea typeface="+mn-ea"/>
              <a:cs typeface="+mn-ea"/>
              <a:sym typeface="+mn-lt"/>
            </a:endParaRPr>
          </a:p>
        </p:txBody>
      </p:sp>
      <p:graphicFrame>
        <p:nvGraphicFramePr>
          <p:cNvPr id="6" name="表格 5"/>
          <p:cNvGraphicFramePr>
            <a:graphicFrameLocks noGrp="1"/>
          </p:cNvGraphicFramePr>
          <p:nvPr/>
        </p:nvGraphicFramePr>
        <p:xfrm>
          <a:off x="918527" y="335378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762936672"/>
              </p:ext>
            </p:extLst>
          </p:nvPr>
        </p:nvGraphicFramePr>
        <p:xfrm>
          <a:off x="3412345"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9</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9</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065476088"/>
              </p:ext>
            </p:extLst>
          </p:nvPr>
        </p:nvGraphicFramePr>
        <p:xfrm>
          <a:off x="5417245"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9</a:t>
                      </a:r>
                      <a:endParaRPr lang="zh-CN" altLang="en-US" sz="1900" dirty="0"/>
                    </a:p>
                  </a:txBody>
                  <a:tcPr/>
                </a:tc>
                <a:tc>
                  <a:txBody>
                    <a:bodyPr/>
                    <a:lstStyle/>
                    <a:p>
                      <a:pPr algn="ctr"/>
                      <a:r>
                        <a:rPr lang="en-US" altLang="zh-CN" sz="1900"/>
                        <a:t>19</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9</a:t>
                      </a:r>
                      <a:endParaRPr lang="zh-CN" altLang="en-US" sz="1900" dirty="0"/>
                    </a:p>
                  </a:txBody>
                  <a:tcPr/>
                </a:tc>
                <a:tc>
                  <a:txBody>
                    <a:bodyPr/>
                    <a:lstStyle/>
                    <a:p>
                      <a:pPr algn="ctr"/>
                      <a:r>
                        <a:rPr lang="en-US" altLang="zh-CN" sz="1900"/>
                        <a:t>19</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858597134"/>
              </p:ext>
            </p:extLst>
          </p:nvPr>
        </p:nvGraphicFramePr>
        <p:xfrm>
          <a:off x="7287609"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19</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19</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59134043"/>
              </p:ext>
            </p:extLst>
          </p:nvPr>
        </p:nvGraphicFramePr>
        <p:xfrm>
          <a:off x="9851366" y="335378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25</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25</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204075488"/>
              </p:ext>
            </p:extLst>
          </p:nvPr>
        </p:nvGraphicFramePr>
        <p:xfrm>
          <a:off x="7343029" y="530837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20</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20</a:t>
                      </a:r>
                      <a:endParaRPr lang="zh-CN" altLang="en-US" sz="1900" dirty="0"/>
                    </a:p>
                  </a:txBody>
                  <a:tcPr/>
                </a:tc>
                <a:tc>
                  <a:txBody>
                    <a:bodyPr/>
                    <a:lstStyle/>
                    <a:p>
                      <a:pPr algn="ctr"/>
                      <a:r>
                        <a:rPr lang="en-US" altLang="zh-CN" sz="1900"/>
                        <a:t>25</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05501294"/>
              </p:ext>
            </p:extLst>
          </p:nvPr>
        </p:nvGraphicFramePr>
        <p:xfrm>
          <a:off x="5472665" y="53359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11</a:t>
                      </a:r>
                      <a:endParaRPr lang="zh-CN" altLang="en-US" sz="1900" dirty="0"/>
                    </a:p>
                  </a:txBody>
                  <a:tcPr/>
                </a:tc>
                <a:tc>
                  <a:txBody>
                    <a:bodyPr/>
                    <a:lstStyle/>
                    <a:p>
                      <a:pPr algn="ctr"/>
                      <a:r>
                        <a:rPr lang="en-US" altLang="zh-CN" sz="1900"/>
                        <a:t>20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11</a:t>
                      </a:r>
                      <a:endParaRPr lang="zh-CN" altLang="en-US" sz="1900" dirty="0"/>
                    </a:p>
                  </a:txBody>
                  <a:tcPr/>
                </a:tc>
                <a:tc>
                  <a:txBody>
                    <a:bodyPr/>
                    <a:lstStyle/>
                    <a:p>
                      <a:pPr algn="ctr"/>
                      <a:r>
                        <a:rPr lang="en-US" altLang="zh-CN" sz="1900"/>
                        <a:t>20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196081500"/>
              </p:ext>
            </p:extLst>
          </p:nvPr>
        </p:nvGraphicFramePr>
        <p:xfrm>
          <a:off x="3498901" y="530837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11</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11</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sp>
        <p:nvSpPr>
          <p:cNvPr id="15" name="文本框 14"/>
          <p:cNvSpPr txBox="1"/>
          <p:nvPr/>
        </p:nvSpPr>
        <p:spPr>
          <a:xfrm>
            <a:off x="3887801" y="2748813"/>
            <a:ext cx="595746" cy="369332"/>
          </a:xfrm>
          <a:prstGeom prst="rect">
            <a:avLst/>
          </a:prstGeom>
          <a:noFill/>
        </p:spPr>
        <p:txBody>
          <a:bodyPr wrap="square" rtlCol="0">
            <a:spAutoFit/>
          </a:bodyPr>
          <a:lstStyle/>
          <a:p>
            <a:r>
              <a:rPr lang="en-US" altLang="zh-CN"/>
              <a:t>9</a:t>
            </a:r>
            <a:endParaRPr lang="zh-CN" altLang="en-US"/>
          </a:p>
        </p:txBody>
      </p:sp>
      <p:sp>
        <p:nvSpPr>
          <p:cNvPr id="16" name="文本框 15"/>
          <p:cNvSpPr txBox="1"/>
          <p:nvPr/>
        </p:nvSpPr>
        <p:spPr>
          <a:xfrm>
            <a:off x="2347532" y="3902691"/>
            <a:ext cx="540287" cy="369332"/>
          </a:xfrm>
          <a:prstGeom prst="rect">
            <a:avLst/>
          </a:prstGeom>
          <a:noFill/>
        </p:spPr>
        <p:txBody>
          <a:bodyPr wrap="square" rtlCol="0">
            <a:spAutoFit/>
          </a:bodyPr>
          <a:lstStyle/>
          <a:p>
            <a:r>
              <a:rPr lang="en-US" altLang="zh-CN"/>
              <a:t>0</a:t>
            </a:r>
            <a:endParaRPr lang="zh-CN" altLang="en-US"/>
          </a:p>
        </p:txBody>
      </p:sp>
      <p:sp>
        <p:nvSpPr>
          <p:cNvPr id="17" name="文本框 16"/>
          <p:cNvSpPr txBox="1"/>
          <p:nvPr/>
        </p:nvSpPr>
        <p:spPr>
          <a:xfrm>
            <a:off x="3868621" y="4403267"/>
            <a:ext cx="595746" cy="369332"/>
          </a:xfrm>
          <a:prstGeom prst="rect">
            <a:avLst/>
          </a:prstGeom>
          <a:noFill/>
        </p:spPr>
        <p:txBody>
          <a:bodyPr wrap="square" rtlCol="0">
            <a:spAutoFit/>
          </a:bodyPr>
          <a:lstStyle/>
          <a:p>
            <a:r>
              <a:rPr lang="en-US" altLang="zh-CN"/>
              <a:t>11</a:t>
            </a:r>
            <a:endParaRPr lang="zh-CN" altLang="en-US"/>
          </a:p>
        </p:txBody>
      </p:sp>
      <p:sp>
        <p:nvSpPr>
          <p:cNvPr id="18" name="文本框 17"/>
          <p:cNvSpPr txBox="1"/>
          <p:nvPr/>
        </p:nvSpPr>
        <p:spPr>
          <a:xfrm>
            <a:off x="5929571" y="2748813"/>
            <a:ext cx="595746" cy="369332"/>
          </a:xfrm>
          <a:prstGeom prst="rect">
            <a:avLst/>
          </a:prstGeom>
          <a:noFill/>
        </p:spPr>
        <p:txBody>
          <a:bodyPr wrap="square" rtlCol="0">
            <a:spAutoFit/>
          </a:bodyPr>
          <a:lstStyle/>
          <a:p>
            <a:r>
              <a:rPr lang="en-US" altLang="zh-CN"/>
              <a:t>10</a:t>
            </a:r>
            <a:endParaRPr lang="zh-CN" altLang="en-US"/>
          </a:p>
        </p:txBody>
      </p:sp>
      <p:sp>
        <p:nvSpPr>
          <p:cNvPr id="19" name="文本框 18"/>
          <p:cNvSpPr txBox="1"/>
          <p:nvPr/>
        </p:nvSpPr>
        <p:spPr>
          <a:xfrm>
            <a:off x="7890468" y="2745128"/>
            <a:ext cx="595746" cy="369332"/>
          </a:xfrm>
          <a:prstGeom prst="rect">
            <a:avLst/>
          </a:prstGeom>
          <a:noFill/>
        </p:spPr>
        <p:txBody>
          <a:bodyPr wrap="square" rtlCol="0">
            <a:spAutoFit/>
          </a:bodyPr>
          <a:lstStyle/>
          <a:p>
            <a:r>
              <a:rPr lang="en-US" altLang="zh-CN"/>
              <a:t>6</a:t>
            </a:r>
            <a:endParaRPr lang="zh-CN" altLang="en-US"/>
          </a:p>
        </p:txBody>
      </p:sp>
      <p:sp>
        <p:nvSpPr>
          <p:cNvPr id="20" name="文本框 19"/>
          <p:cNvSpPr txBox="1"/>
          <p:nvPr/>
        </p:nvSpPr>
        <p:spPr>
          <a:xfrm>
            <a:off x="9459359" y="3902691"/>
            <a:ext cx="595746" cy="369332"/>
          </a:xfrm>
          <a:prstGeom prst="rect">
            <a:avLst/>
          </a:prstGeom>
          <a:noFill/>
        </p:spPr>
        <p:txBody>
          <a:bodyPr wrap="square" rtlCol="0">
            <a:spAutoFit/>
          </a:bodyPr>
          <a:lstStyle/>
          <a:p>
            <a:r>
              <a:rPr lang="en-US" altLang="zh-CN"/>
              <a:t>0</a:t>
            </a:r>
            <a:endParaRPr lang="zh-CN" altLang="en-US"/>
          </a:p>
        </p:txBody>
      </p:sp>
      <p:sp>
        <p:nvSpPr>
          <p:cNvPr id="21" name="文本框 20"/>
          <p:cNvSpPr txBox="1"/>
          <p:nvPr/>
        </p:nvSpPr>
        <p:spPr>
          <a:xfrm>
            <a:off x="6007375" y="4446909"/>
            <a:ext cx="595746" cy="369332"/>
          </a:xfrm>
          <a:prstGeom prst="rect">
            <a:avLst/>
          </a:prstGeom>
          <a:noFill/>
        </p:spPr>
        <p:txBody>
          <a:bodyPr wrap="square" rtlCol="0">
            <a:spAutoFit/>
          </a:bodyPr>
          <a:lstStyle/>
          <a:p>
            <a:r>
              <a:rPr lang="en-US" altLang="zh-CN"/>
              <a:t>9</a:t>
            </a:r>
            <a:endParaRPr lang="zh-CN" altLang="en-US"/>
          </a:p>
        </p:txBody>
      </p:sp>
      <p:sp>
        <p:nvSpPr>
          <p:cNvPr id="22" name="文本框 21"/>
          <p:cNvSpPr txBox="1"/>
          <p:nvPr/>
        </p:nvSpPr>
        <p:spPr>
          <a:xfrm>
            <a:off x="7890468" y="4464920"/>
            <a:ext cx="595746" cy="369332"/>
          </a:xfrm>
          <a:prstGeom prst="rect">
            <a:avLst/>
          </a:prstGeom>
          <a:noFill/>
        </p:spPr>
        <p:txBody>
          <a:bodyPr wrap="square" rtlCol="0">
            <a:spAutoFit/>
          </a:bodyPr>
          <a:lstStyle/>
          <a:p>
            <a:r>
              <a:rPr lang="en-US" altLang="zh-CN"/>
              <a:t>5</a:t>
            </a:r>
            <a:endParaRPr lang="zh-CN" altLang="en-US"/>
          </a:p>
        </p:txBody>
      </p:sp>
      <p:graphicFrame>
        <p:nvGraphicFramePr>
          <p:cNvPr id="23" name="表格 22"/>
          <p:cNvGraphicFramePr>
            <a:graphicFrameLocks noGrp="1"/>
          </p:cNvGraphicFramePr>
          <p:nvPr>
            <p:extLst>
              <p:ext uri="{D42A27DB-BD31-4B8C-83A1-F6EECF244321}">
                <p14:modId xmlns:p14="http://schemas.microsoft.com/office/powerpoint/2010/main" val="3917274689"/>
              </p:ext>
            </p:extLst>
          </p:nvPr>
        </p:nvGraphicFramePr>
        <p:xfrm>
          <a:off x="6656081" y="311446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9</a:t>
                      </a:r>
                      <a:endParaRPr lang="zh-CN" altLang="en-US" sz="1900" dirty="0"/>
                    </a:p>
                  </a:txBody>
                  <a:tcPr/>
                </a:tc>
                <a:tc>
                  <a:txBody>
                    <a:bodyPr/>
                    <a:lstStyle/>
                    <a:p>
                      <a:pPr algn="ctr"/>
                      <a:r>
                        <a:rPr lang="en-US" altLang="zh-CN" sz="1900"/>
                        <a:t>14</a:t>
                      </a:r>
                      <a:endParaRPr lang="zh-CN" altLang="en-US" sz="1900" dirty="0"/>
                    </a:p>
                  </a:txBody>
                  <a:tcPr/>
                </a:tc>
                <a:tc>
                  <a:txBody>
                    <a:bodyPr/>
                    <a:lstStyle/>
                    <a:p>
                      <a:pPr algn="ctr"/>
                      <a:r>
                        <a:rPr lang="en-US" altLang="zh-CN" sz="1900"/>
                        <a:t>6</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15</a:t>
                      </a:r>
                      <a:endParaRPr lang="zh-CN" altLang="en-US" sz="1900" dirty="0"/>
                    </a:p>
                  </a:txBody>
                  <a:tcPr/>
                </a:tc>
                <a:tc>
                  <a:txBody>
                    <a:bodyPr/>
                    <a:lstStyle/>
                    <a:p>
                      <a:pPr algn="ctr"/>
                      <a:r>
                        <a:rPr lang="en-US" altLang="zh-CN" sz="1900"/>
                        <a:t>20</a:t>
                      </a:r>
                      <a:endParaRPr lang="zh-CN" altLang="en-US" sz="1900" dirty="0"/>
                    </a:p>
                  </a:txBody>
                  <a:tcPr/>
                </a:tc>
                <a:tc>
                  <a:txBody>
                    <a:bodyPr/>
                    <a:lstStyle/>
                    <a:p>
                      <a:pPr algn="ctr"/>
                      <a:r>
                        <a:rPr lang="en-US" altLang="zh-CN" sz="1900"/>
                        <a:t>6</a:t>
                      </a:r>
                      <a:endParaRPr lang="zh-CN" altLang="en-US" sz="1900" dirty="0"/>
                    </a:p>
                  </a:txBody>
                  <a:tcPr/>
                </a:tc>
                <a:extLst>
                  <a:ext uri="{0D108BD9-81ED-4DB2-BD59-A6C34878D82A}">
                    <a16:rowId xmlns:a16="http://schemas.microsoft.com/office/drawing/2014/main" val="522976576"/>
                  </a:ext>
                </a:extLst>
              </a:tr>
            </a:tbl>
          </a:graphicData>
        </a:graphic>
      </p:graphicFrame>
      <p:sp>
        <p:nvSpPr>
          <p:cNvPr id="24" name="文本框 23"/>
          <p:cNvSpPr txBox="1"/>
          <p:nvPr/>
        </p:nvSpPr>
        <p:spPr>
          <a:xfrm>
            <a:off x="5981093" y="3939354"/>
            <a:ext cx="595746" cy="369332"/>
          </a:xfrm>
          <a:prstGeom prst="rect">
            <a:avLst/>
          </a:prstGeom>
          <a:noFill/>
        </p:spPr>
        <p:txBody>
          <a:bodyPr wrap="square" rtlCol="0">
            <a:spAutoFit/>
          </a:bodyPr>
          <a:lstStyle/>
          <a:p>
            <a:r>
              <a:rPr lang="en-US" altLang="zh-CN"/>
              <a:t>5</a:t>
            </a:r>
            <a:endParaRPr lang="zh-CN" altLang="en-US"/>
          </a:p>
        </p:txBody>
      </p: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nvGraphicFramePr>
            <p:xfrm>
              <a:off x="9874739" y="47725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𝑇𝐹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2387134703"/>
                      </a:ext>
                    </a:extLst>
                  </a:tr>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𝐹𝐹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522976576"/>
                      </a:ext>
                    </a:extLst>
                  </a:tr>
                </a:tbl>
              </a:graphicData>
            </a:graphic>
          </p:graphicFrame>
        </mc:Choice>
        <mc:Fallback xmlns="">
          <p:graphicFrame>
            <p:nvGraphicFramePr>
              <p:cNvPr id="25" name="表格 24"/>
              <p:cNvGraphicFramePr>
                <a:graphicFrameLocks noGrp="1"/>
              </p:cNvGraphicFramePr>
              <p:nvPr>
                <p:extLst/>
              </p:nvPr>
            </p:nvGraphicFramePr>
            <p:xfrm>
              <a:off x="9874739" y="47725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3"/>
                          <a:stretch>
                            <a:fillRect l="-1316" t="-1587" r="-201316" b="-103175"/>
                          </a:stretch>
                        </a:blipFill>
                      </a:tcPr>
                    </a:tc>
                    <a:tc>
                      <a:txBody>
                        <a:bodyPr/>
                        <a:lstStyle/>
                        <a:p>
                          <a:endParaRPr lang="zh-CN"/>
                        </a:p>
                      </a:txBody>
                      <a:tcPr>
                        <a:blipFill>
                          <a:blip r:embed="rId3"/>
                          <a:stretch>
                            <a:fillRect l="-102667" t="-1587" r="-104000" b="-103175"/>
                          </a:stretch>
                        </a:blipFill>
                      </a:tcPr>
                    </a:tc>
                    <a:tc>
                      <a:txBody>
                        <a:bodyPr/>
                        <a:lstStyle/>
                        <a:p>
                          <a:endParaRPr lang="zh-CN"/>
                        </a:p>
                      </a:txBody>
                      <a:tcPr>
                        <a:blipFill>
                          <a:blip r:embed="rId3"/>
                          <a:stretch>
                            <a:fillRect l="-200000" t="-1587" r="-2632" b="-103175"/>
                          </a:stretch>
                        </a:blipFill>
                      </a:tcPr>
                    </a:tc>
                    <a:extLst>
                      <a:ext uri="{0D108BD9-81ED-4DB2-BD59-A6C34878D82A}">
                        <a16:rowId xmlns:a16="http://schemas.microsoft.com/office/drawing/2014/main" val="2387134703"/>
                      </a:ext>
                    </a:extLst>
                  </a:tr>
                  <a:tr h="381000">
                    <a:tc>
                      <a:txBody>
                        <a:bodyPr/>
                        <a:lstStyle/>
                        <a:p>
                          <a:endParaRPr lang="zh-CN"/>
                        </a:p>
                      </a:txBody>
                      <a:tcPr>
                        <a:blipFill>
                          <a:blip r:embed="rId3"/>
                          <a:stretch>
                            <a:fillRect l="-1316" t="-101587" r="-201316" b="-3175"/>
                          </a:stretch>
                        </a:blipFill>
                      </a:tcPr>
                    </a:tc>
                    <a:tc>
                      <a:txBody>
                        <a:bodyPr/>
                        <a:lstStyle/>
                        <a:p>
                          <a:endParaRPr lang="zh-CN"/>
                        </a:p>
                      </a:txBody>
                      <a:tcPr>
                        <a:blipFill>
                          <a:blip r:embed="rId3"/>
                          <a:stretch>
                            <a:fillRect l="-102667" t="-101587" r="-104000" b="-3175"/>
                          </a:stretch>
                        </a:blipFill>
                      </a:tcPr>
                    </a:tc>
                    <a:tc>
                      <a:txBody>
                        <a:bodyPr/>
                        <a:lstStyle/>
                        <a:p>
                          <a:endParaRPr lang="zh-CN"/>
                        </a:p>
                      </a:txBody>
                      <a:tcPr>
                        <a:blipFill>
                          <a:blip r:embed="rId3"/>
                          <a:stretch>
                            <a:fillRect l="-200000" t="-101587" r="-2632" b="-3175"/>
                          </a:stretch>
                        </a:blipFill>
                      </a:tcPr>
                    </a:tc>
                    <a:extLst>
                      <a:ext uri="{0D108BD9-81ED-4DB2-BD59-A6C34878D82A}">
                        <a16:rowId xmlns:a16="http://schemas.microsoft.com/office/drawing/2014/main" val="522976576"/>
                      </a:ext>
                    </a:extLst>
                  </a:tr>
                </a:tbl>
              </a:graphicData>
            </a:graphic>
          </p:graphicFrame>
        </mc:Fallback>
      </mc:AlternateContent>
      <p:pic>
        <p:nvPicPr>
          <p:cNvPr id="4" name="图片 3"/>
          <p:cNvPicPr>
            <a:picLocks noChangeAspect="1"/>
          </p:cNvPicPr>
          <p:nvPr/>
        </p:nvPicPr>
        <p:blipFill>
          <a:blip r:embed="rId4"/>
          <a:stretch>
            <a:fillRect/>
          </a:stretch>
        </p:blipFill>
        <p:spPr>
          <a:xfrm>
            <a:off x="2303328" y="2253056"/>
            <a:ext cx="7519476" cy="3012505"/>
          </a:xfrm>
          <a:prstGeom prst="rect">
            <a:avLst/>
          </a:prstGeom>
        </p:spPr>
      </p:pic>
    </p:spTree>
    <p:extLst>
      <p:ext uri="{BB962C8B-B14F-4D97-AF65-F5344CB8AC3E}">
        <p14:creationId xmlns:p14="http://schemas.microsoft.com/office/powerpoint/2010/main" val="486594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cs typeface="+mn-ea"/>
                <a:sym typeface="+mn-lt"/>
              </a:rPr>
              <a:t>Project duration reduction</a:t>
            </a:r>
            <a:endParaRPr lang="zh-CN" altLang="en-US" dirty="0">
              <a:latin typeface="+mn-lt"/>
              <a:ea typeface="+mn-ea"/>
              <a:cs typeface="+mn-ea"/>
              <a:sym typeface="+mn-lt"/>
            </a:endParaRPr>
          </a:p>
        </p:txBody>
      </p:sp>
      <p:pic>
        <p:nvPicPr>
          <p:cNvPr id="2" name="图片 1"/>
          <p:cNvPicPr>
            <a:picLocks noChangeAspect="1"/>
          </p:cNvPicPr>
          <p:nvPr/>
        </p:nvPicPr>
        <p:blipFill>
          <a:blip r:embed="rId3"/>
          <a:stretch>
            <a:fillRect/>
          </a:stretch>
        </p:blipFill>
        <p:spPr>
          <a:xfrm>
            <a:off x="770065" y="2044820"/>
            <a:ext cx="6641206" cy="3328445"/>
          </a:xfrm>
          <a:prstGeom prst="rect">
            <a:avLst/>
          </a:prstGeom>
        </p:spPr>
      </p:pic>
      <p:sp>
        <p:nvSpPr>
          <p:cNvPr id="26" name="文本框 25"/>
          <p:cNvSpPr txBox="1"/>
          <p:nvPr/>
        </p:nvSpPr>
        <p:spPr>
          <a:xfrm>
            <a:off x="7968858" y="2953567"/>
            <a:ext cx="3558124" cy="1684948"/>
          </a:xfrm>
          <a:prstGeom prst="rect">
            <a:avLst/>
          </a:prstGeom>
          <a:noFill/>
        </p:spPr>
        <p:txBody>
          <a:bodyPr wrap="square" rtlCol="0">
            <a:spAutoFit/>
          </a:bodyPr>
          <a:lstStyle/>
          <a:p>
            <a:pPr algn="just">
              <a:lnSpc>
                <a:spcPct val="150000"/>
              </a:lnSpc>
            </a:pPr>
            <a:r>
              <a:rPr lang="en-US" altLang="zh-CN" dirty="0">
                <a:latin typeface="方正姚体" panose="02010601030101010101" pitchFamily="2" charset="-122"/>
                <a:ea typeface="方正姚体" panose="02010601030101010101" pitchFamily="2" charset="-122"/>
              </a:rPr>
              <a:t>Second step</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Compress the duration of activity A </a:t>
            </a:r>
            <a:r>
              <a:rPr lang="en-US" altLang="zh-CN" dirty="0">
                <a:solidFill>
                  <a:srgbClr val="FF0000"/>
                </a:solidFill>
                <a:latin typeface="方正姚体" panose="02010601030101010101" pitchFamily="2" charset="-122"/>
                <a:ea typeface="方正姚体" panose="02010601030101010101" pitchFamily="2" charset="-122"/>
              </a:rPr>
              <a:t>1</a:t>
            </a:r>
            <a:r>
              <a:rPr lang="en-US" altLang="zh-CN" dirty="0">
                <a:latin typeface="方正姚体" panose="02010601030101010101" pitchFamily="2" charset="-122"/>
                <a:ea typeface="方正姚体" panose="02010601030101010101" pitchFamily="2" charset="-122"/>
              </a:rPr>
              <a:t> days </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 Compress the duration of activity B </a:t>
            </a:r>
            <a:r>
              <a:rPr lang="en-US" altLang="zh-CN" dirty="0">
                <a:solidFill>
                  <a:srgbClr val="FF0000"/>
                </a:solidFill>
                <a:latin typeface="方正姚体" panose="02010601030101010101" pitchFamily="2" charset="-122"/>
                <a:ea typeface="方正姚体" panose="02010601030101010101" pitchFamily="2" charset="-122"/>
              </a:rPr>
              <a:t>1</a:t>
            </a:r>
            <a:r>
              <a:rPr lang="en-US" altLang="zh-CN" dirty="0">
                <a:latin typeface="方正姚体" panose="02010601030101010101" pitchFamily="2" charset="-122"/>
                <a:ea typeface="方正姚体" panose="02010601030101010101" pitchFamily="2" charset="-122"/>
              </a:rPr>
              <a:t> days .</a:t>
            </a:r>
          </a:p>
        </p:txBody>
      </p:sp>
    </p:spTree>
    <p:extLst>
      <p:ext uri="{BB962C8B-B14F-4D97-AF65-F5344CB8AC3E}">
        <p14:creationId xmlns:p14="http://schemas.microsoft.com/office/powerpoint/2010/main" val="1821613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303328" y="2253056"/>
            <a:ext cx="7519476" cy="3012505"/>
          </a:xfrm>
          <a:prstGeom prst="rect">
            <a:avLst/>
          </a:prstGeom>
        </p:spPr>
      </p:pic>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cs typeface="+mn-ea"/>
                <a:sym typeface="+mn-lt"/>
              </a:rPr>
              <a:t>Project duration reduction</a:t>
            </a:r>
            <a:endParaRPr lang="zh-CN" altLang="en-US" dirty="0">
              <a:latin typeface="+mn-lt"/>
              <a:ea typeface="+mn-ea"/>
              <a:cs typeface="+mn-ea"/>
              <a:sym typeface="+mn-lt"/>
            </a:endParaRPr>
          </a:p>
        </p:txBody>
      </p:sp>
      <p:graphicFrame>
        <p:nvGraphicFramePr>
          <p:cNvPr id="6" name="表格 5"/>
          <p:cNvGraphicFramePr>
            <a:graphicFrameLocks noGrp="1"/>
          </p:cNvGraphicFramePr>
          <p:nvPr/>
        </p:nvGraphicFramePr>
        <p:xfrm>
          <a:off x="918527" y="335378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848465535"/>
              </p:ext>
            </p:extLst>
          </p:nvPr>
        </p:nvGraphicFramePr>
        <p:xfrm>
          <a:off x="3412345"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016009191"/>
              </p:ext>
            </p:extLst>
          </p:nvPr>
        </p:nvGraphicFramePr>
        <p:xfrm>
          <a:off x="5417245"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8</a:t>
                      </a:r>
                      <a:endParaRPr lang="zh-CN" altLang="en-US" sz="1900" dirty="0"/>
                    </a:p>
                  </a:txBody>
                  <a:tcPr/>
                </a:tc>
                <a:tc>
                  <a:txBody>
                    <a:bodyPr/>
                    <a:lstStyle/>
                    <a:p>
                      <a:pPr algn="ctr"/>
                      <a:r>
                        <a:rPr lang="en-US" altLang="zh-CN" sz="1900"/>
                        <a:t>18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8</a:t>
                      </a:r>
                      <a:endParaRPr lang="zh-CN" altLang="en-US" sz="1900" dirty="0"/>
                    </a:p>
                  </a:txBody>
                  <a:tcPr/>
                </a:tc>
                <a:tc>
                  <a:txBody>
                    <a:bodyPr/>
                    <a:lstStyle/>
                    <a:p>
                      <a:pPr algn="ctr"/>
                      <a:r>
                        <a:rPr lang="en-US" altLang="zh-CN" sz="1900"/>
                        <a:t>18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827912834"/>
              </p:ext>
            </p:extLst>
          </p:nvPr>
        </p:nvGraphicFramePr>
        <p:xfrm>
          <a:off x="7287609"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18</a:t>
                      </a:r>
                      <a:endParaRPr lang="zh-CN" altLang="en-US" sz="1900" dirty="0"/>
                    </a:p>
                  </a:txBody>
                  <a:tcPr/>
                </a:tc>
                <a:tc>
                  <a:txBody>
                    <a:bodyPr/>
                    <a:lstStyle/>
                    <a:p>
                      <a:pPr algn="ctr"/>
                      <a:r>
                        <a:rPr lang="en-US" altLang="zh-CN" sz="1900"/>
                        <a:t>24</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18</a:t>
                      </a:r>
                      <a:endParaRPr lang="zh-CN" altLang="en-US" sz="1900" dirty="0"/>
                    </a:p>
                  </a:txBody>
                  <a:tcPr/>
                </a:tc>
                <a:tc>
                  <a:txBody>
                    <a:bodyPr/>
                    <a:lstStyle/>
                    <a:p>
                      <a:pPr algn="ctr"/>
                      <a:r>
                        <a:rPr lang="en-US" altLang="zh-CN" sz="1900"/>
                        <a:t>24</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98207066"/>
              </p:ext>
            </p:extLst>
          </p:nvPr>
        </p:nvGraphicFramePr>
        <p:xfrm>
          <a:off x="9851366" y="335378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24</a:t>
                      </a:r>
                      <a:endParaRPr lang="zh-CN" altLang="en-US" sz="1900" dirty="0"/>
                    </a:p>
                  </a:txBody>
                  <a:tcPr/>
                </a:tc>
                <a:tc>
                  <a:txBody>
                    <a:bodyPr/>
                    <a:lstStyle/>
                    <a:p>
                      <a:pPr algn="ctr"/>
                      <a:r>
                        <a:rPr lang="en-US" altLang="zh-CN" sz="1900"/>
                        <a:t>24</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24</a:t>
                      </a:r>
                      <a:endParaRPr lang="zh-CN" altLang="en-US" sz="1900" dirty="0"/>
                    </a:p>
                  </a:txBody>
                  <a:tcPr/>
                </a:tc>
                <a:tc>
                  <a:txBody>
                    <a:bodyPr/>
                    <a:lstStyle/>
                    <a:p>
                      <a:pPr algn="ctr"/>
                      <a:r>
                        <a:rPr lang="en-US" altLang="zh-CN" sz="1900"/>
                        <a:t>24</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893101868"/>
              </p:ext>
            </p:extLst>
          </p:nvPr>
        </p:nvGraphicFramePr>
        <p:xfrm>
          <a:off x="7343029" y="530837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19</a:t>
                      </a:r>
                      <a:endParaRPr lang="zh-CN" altLang="en-US" sz="1900" dirty="0"/>
                    </a:p>
                  </a:txBody>
                  <a:tcPr/>
                </a:tc>
                <a:tc>
                  <a:txBody>
                    <a:bodyPr/>
                    <a:lstStyle/>
                    <a:p>
                      <a:pPr algn="ctr"/>
                      <a:r>
                        <a:rPr lang="en-US" altLang="zh-CN" sz="1900"/>
                        <a:t>24</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19</a:t>
                      </a:r>
                      <a:endParaRPr lang="zh-CN" altLang="en-US" sz="1900" dirty="0"/>
                    </a:p>
                  </a:txBody>
                  <a:tcPr/>
                </a:tc>
                <a:tc>
                  <a:txBody>
                    <a:bodyPr/>
                    <a:lstStyle/>
                    <a:p>
                      <a:pPr algn="ctr"/>
                      <a:r>
                        <a:rPr lang="en-US" altLang="zh-CN" sz="1900"/>
                        <a:t>24</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336209592"/>
              </p:ext>
            </p:extLst>
          </p:nvPr>
        </p:nvGraphicFramePr>
        <p:xfrm>
          <a:off x="5472665" y="53359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10</a:t>
                      </a:r>
                      <a:endParaRPr lang="zh-CN" altLang="en-US" sz="1900" dirty="0"/>
                    </a:p>
                  </a:txBody>
                  <a:tcPr/>
                </a:tc>
                <a:tc>
                  <a:txBody>
                    <a:bodyPr/>
                    <a:lstStyle/>
                    <a:p>
                      <a:pPr algn="ctr"/>
                      <a:r>
                        <a:rPr lang="en-US" altLang="zh-CN" sz="1900"/>
                        <a:t>19</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10</a:t>
                      </a:r>
                      <a:endParaRPr lang="zh-CN" altLang="en-US" sz="1900" dirty="0"/>
                    </a:p>
                  </a:txBody>
                  <a:tcPr/>
                </a:tc>
                <a:tc>
                  <a:txBody>
                    <a:bodyPr/>
                    <a:lstStyle/>
                    <a:p>
                      <a:pPr algn="ctr"/>
                      <a:r>
                        <a:rPr lang="en-US" altLang="zh-CN" sz="1900"/>
                        <a:t>19</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551592368"/>
              </p:ext>
            </p:extLst>
          </p:nvPr>
        </p:nvGraphicFramePr>
        <p:xfrm>
          <a:off x="3498901" y="530837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10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10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sp>
        <p:nvSpPr>
          <p:cNvPr id="15" name="文本框 14"/>
          <p:cNvSpPr txBox="1"/>
          <p:nvPr/>
        </p:nvSpPr>
        <p:spPr>
          <a:xfrm>
            <a:off x="3887801" y="2748813"/>
            <a:ext cx="595746" cy="369332"/>
          </a:xfrm>
          <a:prstGeom prst="rect">
            <a:avLst/>
          </a:prstGeom>
          <a:noFill/>
        </p:spPr>
        <p:txBody>
          <a:bodyPr wrap="square" rtlCol="0">
            <a:spAutoFit/>
          </a:bodyPr>
          <a:lstStyle/>
          <a:p>
            <a:r>
              <a:rPr lang="en-US" altLang="zh-CN"/>
              <a:t>8</a:t>
            </a:r>
            <a:endParaRPr lang="zh-CN" altLang="en-US"/>
          </a:p>
        </p:txBody>
      </p:sp>
      <p:sp>
        <p:nvSpPr>
          <p:cNvPr id="16" name="文本框 15"/>
          <p:cNvSpPr txBox="1"/>
          <p:nvPr/>
        </p:nvSpPr>
        <p:spPr>
          <a:xfrm>
            <a:off x="2347532" y="3902691"/>
            <a:ext cx="540287" cy="369332"/>
          </a:xfrm>
          <a:prstGeom prst="rect">
            <a:avLst/>
          </a:prstGeom>
          <a:noFill/>
        </p:spPr>
        <p:txBody>
          <a:bodyPr wrap="square" rtlCol="0">
            <a:spAutoFit/>
          </a:bodyPr>
          <a:lstStyle/>
          <a:p>
            <a:r>
              <a:rPr lang="en-US" altLang="zh-CN"/>
              <a:t>0</a:t>
            </a:r>
            <a:endParaRPr lang="zh-CN" altLang="en-US"/>
          </a:p>
        </p:txBody>
      </p:sp>
      <p:sp>
        <p:nvSpPr>
          <p:cNvPr id="17" name="文本框 16"/>
          <p:cNvSpPr txBox="1"/>
          <p:nvPr/>
        </p:nvSpPr>
        <p:spPr>
          <a:xfrm>
            <a:off x="3868621" y="4403267"/>
            <a:ext cx="595746" cy="369332"/>
          </a:xfrm>
          <a:prstGeom prst="rect">
            <a:avLst/>
          </a:prstGeom>
          <a:noFill/>
        </p:spPr>
        <p:txBody>
          <a:bodyPr wrap="square" rtlCol="0">
            <a:spAutoFit/>
          </a:bodyPr>
          <a:lstStyle/>
          <a:p>
            <a:r>
              <a:rPr lang="en-US" altLang="zh-CN"/>
              <a:t>10</a:t>
            </a:r>
            <a:endParaRPr lang="zh-CN" altLang="en-US"/>
          </a:p>
        </p:txBody>
      </p:sp>
      <p:sp>
        <p:nvSpPr>
          <p:cNvPr id="18" name="文本框 17"/>
          <p:cNvSpPr txBox="1"/>
          <p:nvPr/>
        </p:nvSpPr>
        <p:spPr>
          <a:xfrm>
            <a:off x="5929571" y="2748813"/>
            <a:ext cx="595746" cy="369332"/>
          </a:xfrm>
          <a:prstGeom prst="rect">
            <a:avLst/>
          </a:prstGeom>
          <a:noFill/>
        </p:spPr>
        <p:txBody>
          <a:bodyPr wrap="square" rtlCol="0">
            <a:spAutoFit/>
          </a:bodyPr>
          <a:lstStyle/>
          <a:p>
            <a:r>
              <a:rPr lang="en-US" altLang="zh-CN"/>
              <a:t>10</a:t>
            </a:r>
            <a:endParaRPr lang="zh-CN" altLang="en-US"/>
          </a:p>
        </p:txBody>
      </p:sp>
      <p:sp>
        <p:nvSpPr>
          <p:cNvPr id="19" name="文本框 18"/>
          <p:cNvSpPr txBox="1"/>
          <p:nvPr/>
        </p:nvSpPr>
        <p:spPr>
          <a:xfrm>
            <a:off x="7890468" y="2745128"/>
            <a:ext cx="595746" cy="369332"/>
          </a:xfrm>
          <a:prstGeom prst="rect">
            <a:avLst/>
          </a:prstGeom>
          <a:noFill/>
        </p:spPr>
        <p:txBody>
          <a:bodyPr wrap="square" rtlCol="0">
            <a:spAutoFit/>
          </a:bodyPr>
          <a:lstStyle/>
          <a:p>
            <a:r>
              <a:rPr lang="en-US" altLang="zh-CN"/>
              <a:t>6</a:t>
            </a:r>
            <a:endParaRPr lang="zh-CN" altLang="en-US"/>
          </a:p>
        </p:txBody>
      </p:sp>
      <p:sp>
        <p:nvSpPr>
          <p:cNvPr id="20" name="文本框 19"/>
          <p:cNvSpPr txBox="1"/>
          <p:nvPr/>
        </p:nvSpPr>
        <p:spPr>
          <a:xfrm>
            <a:off x="9459359" y="3902691"/>
            <a:ext cx="595746" cy="369332"/>
          </a:xfrm>
          <a:prstGeom prst="rect">
            <a:avLst/>
          </a:prstGeom>
          <a:noFill/>
        </p:spPr>
        <p:txBody>
          <a:bodyPr wrap="square" rtlCol="0">
            <a:spAutoFit/>
          </a:bodyPr>
          <a:lstStyle/>
          <a:p>
            <a:r>
              <a:rPr lang="en-US" altLang="zh-CN"/>
              <a:t>0</a:t>
            </a:r>
            <a:endParaRPr lang="zh-CN" altLang="en-US"/>
          </a:p>
        </p:txBody>
      </p:sp>
      <p:sp>
        <p:nvSpPr>
          <p:cNvPr id="21" name="文本框 20"/>
          <p:cNvSpPr txBox="1"/>
          <p:nvPr/>
        </p:nvSpPr>
        <p:spPr>
          <a:xfrm>
            <a:off x="6007375" y="4446909"/>
            <a:ext cx="595746" cy="369332"/>
          </a:xfrm>
          <a:prstGeom prst="rect">
            <a:avLst/>
          </a:prstGeom>
          <a:noFill/>
        </p:spPr>
        <p:txBody>
          <a:bodyPr wrap="square" rtlCol="0">
            <a:spAutoFit/>
          </a:bodyPr>
          <a:lstStyle/>
          <a:p>
            <a:r>
              <a:rPr lang="en-US" altLang="zh-CN"/>
              <a:t>9</a:t>
            </a:r>
            <a:endParaRPr lang="zh-CN" altLang="en-US"/>
          </a:p>
        </p:txBody>
      </p:sp>
      <p:sp>
        <p:nvSpPr>
          <p:cNvPr id="22" name="文本框 21"/>
          <p:cNvSpPr txBox="1"/>
          <p:nvPr/>
        </p:nvSpPr>
        <p:spPr>
          <a:xfrm>
            <a:off x="7890468" y="4464920"/>
            <a:ext cx="595746" cy="369332"/>
          </a:xfrm>
          <a:prstGeom prst="rect">
            <a:avLst/>
          </a:prstGeom>
          <a:noFill/>
        </p:spPr>
        <p:txBody>
          <a:bodyPr wrap="square" rtlCol="0">
            <a:spAutoFit/>
          </a:bodyPr>
          <a:lstStyle/>
          <a:p>
            <a:r>
              <a:rPr lang="en-US" altLang="zh-CN"/>
              <a:t>5</a:t>
            </a:r>
            <a:endParaRPr lang="zh-CN" altLang="en-US"/>
          </a:p>
        </p:txBody>
      </p:sp>
      <p:graphicFrame>
        <p:nvGraphicFramePr>
          <p:cNvPr id="23" name="表格 22"/>
          <p:cNvGraphicFramePr>
            <a:graphicFrameLocks noGrp="1"/>
          </p:cNvGraphicFramePr>
          <p:nvPr>
            <p:extLst>
              <p:ext uri="{D42A27DB-BD31-4B8C-83A1-F6EECF244321}">
                <p14:modId xmlns:p14="http://schemas.microsoft.com/office/powerpoint/2010/main" val="1765107317"/>
              </p:ext>
            </p:extLst>
          </p:nvPr>
        </p:nvGraphicFramePr>
        <p:xfrm>
          <a:off x="6656081" y="311446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8</a:t>
                      </a:r>
                      <a:endParaRPr lang="zh-CN" altLang="en-US" sz="1900" dirty="0"/>
                    </a:p>
                  </a:txBody>
                  <a:tcPr/>
                </a:tc>
                <a:tc>
                  <a:txBody>
                    <a:bodyPr/>
                    <a:lstStyle/>
                    <a:p>
                      <a:pPr algn="ctr"/>
                      <a:r>
                        <a:rPr lang="en-US" altLang="zh-CN" sz="1900"/>
                        <a:t>13</a:t>
                      </a:r>
                      <a:endParaRPr lang="zh-CN" altLang="en-US" sz="1900" dirty="0"/>
                    </a:p>
                  </a:txBody>
                  <a:tcPr/>
                </a:tc>
                <a:tc>
                  <a:txBody>
                    <a:bodyPr/>
                    <a:lstStyle/>
                    <a:p>
                      <a:pPr algn="ctr"/>
                      <a:r>
                        <a:rPr lang="en-US" altLang="zh-CN" sz="1900"/>
                        <a:t>6</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14</a:t>
                      </a:r>
                      <a:endParaRPr lang="zh-CN" altLang="en-US" sz="1900" dirty="0"/>
                    </a:p>
                  </a:txBody>
                  <a:tcPr/>
                </a:tc>
                <a:tc>
                  <a:txBody>
                    <a:bodyPr/>
                    <a:lstStyle/>
                    <a:p>
                      <a:pPr algn="ctr"/>
                      <a:r>
                        <a:rPr lang="en-US" altLang="zh-CN" sz="1900"/>
                        <a:t>19</a:t>
                      </a:r>
                      <a:endParaRPr lang="zh-CN" altLang="en-US" sz="1900" dirty="0"/>
                    </a:p>
                  </a:txBody>
                  <a:tcPr/>
                </a:tc>
                <a:tc>
                  <a:txBody>
                    <a:bodyPr/>
                    <a:lstStyle/>
                    <a:p>
                      <a:pPr algn="ctr"/>
                      <a:r>
                        <a:rPr lang="en-US" altLang="zh-CN" sz="1900"/>
                        <a:t>6</a:t>
                      </a:r>
                      <a:endParaRPr lang="zh-CN" altLang="en-US" sz="1900" dirty="0"/>
                    </a:p>
                  </a:txBody>
                  <a:tcPr/>
                </a:tc>
                <a:extLst>
                  <a:ext uri="{0D108BD9-81ED-4DB2-BD59-A6C34878D82A}">
                    <a16:rowId xmlns:a16="http://schemas.microsoft.com/office/drawing/2014/main" val="522976576"/>
                  </a:ext>
                </a:extLst>
              </a:tr>
            </a:tbl>
          </a:graphicData>
        </a:graphic>
      </p:graphicFrame>
      <p:sp>
        <p:nvSpPr>
          <p:cNvPr id="24" name="文本框 23"/>
          <p:cNvSpPr txBox="1"/>
          <p:nvPr/>
        </p:nvSpPr>
        <p:spPr>
          <a:xfrm>
            <a:off x="5981093" y="3939354"/>
            <a:ext cx="595746" cy="369332"/>
          </a:xfrm>
          <a:prstGeom prst="rect">
            <a:avLst/>
          </a:prstGeom>
          <a:noFill/>
        </p:spPr>
        <p:txBody>
          <a:bodyPr wrap="square" rtlCol="0">
            <a:spAutoFit/>
          </a:bodyPr>
          <a:lstStyle/>
          <a:p>
            <a:r>
              <a:rPr lang="en-US" altLang="zh-CN"/>
              <a:t>5</a:t>
            </a:r>
            <a:endParaRPr lang="zh-CN" altLang="en-US"/>
          </a:p>
        </p:txBody>
      </p: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nvGraphicFramePr>
            <p:xfrm>
              <a:off x="9874739" y="47725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𝑇𝐹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2387134703"/>
                      </a:ext>
                    </a:extLst>
                  </a:tr>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𝐹𝐹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522976576"/>
                      </a:ext>
                    </a:extLst>
                  </a:tr>
                </a:tbl>
              </a:graphicData>
            </a:graphic>
          </p:graphicFrame>
        </mc:Choice>
        <mc:Fallback xmlns="">
          <p:graphicFrame>
            <p:nvGraphicFramePr>
              <p:cNvPr id="25" name="表格 24"/>
              <p:cNvGraphicFramePr>
                <a:graphicFrameLocks noGrp="1"/>
              </p:cNvGraphicFramePr>
              <p:nvPr>
                <p:extLst/>
              </p:nvPr>
            </p:nvGraphicFramePr>
            <p:xfrm>
              <a:off x="9874739" y="47725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4"/>
                          <a:stretch>
                            <a:fillRect l="-1316" t="-1587" r="-201316" b="-103175"/>
                          </a:stretch>
                        </a:blipFill>
                      </a:tcPr>
                    </a:tc>
                    <a:tc>
                      <a:txBody>
                        <a:bodyPr/>
                        <a:lstStyle/>
                        <a:p>
                          <a:endParaRPr lang="zh-CN"/>
                        </a:p>
                      </a:txBody>
                      <a:tcPr>
                        <a:blipFill>
                          <a:blip r:embed="rId4"/>
                          <a:stretch>
                            <a:fillRect l="-102667" t="-1587" r="-104000" b="-103175"/>
                          </a:stretch>
                        </a:blipFill>
                      </a:tcPr>
                    </a:tc>
                    <a:tc>
                      <a:txBody>
                        <a:bodyPr/>
                        <a:lstStyle/>
                        <a:p>
                          <a:endParaRPr lang="zh-CN"/>
                        </a:p>
                      </a:txBody>
                      <a:tcPr>
                        <a:blipFill>
                          <a:blip r:embed="rId4"/>
                          <a:stretch>
                            <a:fillRect l="-200000" t="-1587" r="-2632" b="-103175"/>
                          </a:stretch>
                        </a:blipFill>
                      </a:tcPr>
                    </a:tc>
                    <a:extLst>
                      <a:ext uri="{0D108BD9-81ED-4DB2-BD59-A6C34878D82A}">
                        <a16:rowId xmlns:a16="http://schemas.microsoft.com/office/drawing/2014/main" val="2387134703"/>
                      </a:ext>
                    </a:extLst>
                  </a:tr>
                  <a:tr h="381000">
                    <a:tc>
                      <a:txBody>
                        <a:bodyPr/>
                        <a:lstStyle/>
                        <a:p>
                          <a:endParaRPr lang="zh-CN"/>
                        </a:p>
                      </a:txBody>
                      <a:tcPr>
                        <a:blipFill>
                          <a:blip r:embed="rId4"/>
                          <a:stretch>
                            <a:fillRect l="-1316" t="-101587" r="-201316" b="-3175"/>
                          </a:stretch>
                        </a:blipFill>
                      </a:tcPr>
                    </a:tc>
                    <a:tc>
                      <a:txBody>
                        <a:bodyPr/>
                        <a:lstStyle/>
                        <a:p>
                          <a:endParaRPr lang="zh-CN"/>
                        </a:p>
                      </a:txBody>
                      <a:tcPr>
                        <a:blipFill>
                          <a:blip r:embed="rId4"/>
                          <a:stretch>
                            <a:fillRect l="-102667" t="-101587" r="-104000" b="-3175"/>
                          </a:stretch>
                        </a:blipFill>
                      </a:tcPr>
                    </a:tc>
                    <a:tc>
                      <a:txBody>
                        <a:bodyPr/>
                        <a:lstStyle/>
                        <a:p>
                          <a:endParaRPr lang="zh-CN"/>
                        </a:p>
                      </a:txBody>
                      <a:tcPr>
                        <a:blipFill>
                          <a:blip r:embed="rId4"/>
                          <a:stretch>
                            <a:fillRect l="-200000" t="-101587" r="-2632" b="-3175"/>
                          </a:stretch>
                        </a:blipFill>
                      </a:tcPr>
                    </a:tc>
                    <a:extLst>
                      <a:ext uri="{0D108BD9-81ED-4DB2-BD59-A6C34878D82A}">
                        <a16:rowId xmlns:a16="http://schemas.microsoft.com/office/drawing/2014/main" val="522976576"/>
                      </a:ext>
                    </a:extLst>
                  </a:tr>
                </a:tbl>
              </a:graphicData>
            </a:graphic>
          </p:graphicFrame>
        </mc:Fallback>
      </mc:AlternateContent>
    </p:spTree>
    <p:extLst>
      <p:ext uri="{BB962C8B-B14F-4D97-AF65-F5344CB8AC3E}">
        <p14:creationId xmlns:p14="http://schemas.microsoft.com/office/powerpoint/2010/main" val="2348715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cs typeface="+mn-ea"/>
                <a:sym typeface="+mn-lt"/>
              </a:rPr>
              <a:t>Project duration reduction</a:t>
            </a:r>
            <a:endParaRPr lang="zh-CN" altLang="en-US" dirty="0">
              <a:latin typeface="+mn-lt"/>
              <a:ea typeface="+mn-ea"/>
              <a:cs typeface="+mn-ea"/>
              <a:sym typeface="+mn-lt"/>
            </a:endParaRPr>
          </a:p>
        </p:txBody>
      </p:sp>
      <p:pic>
        <p:nvPicPr>
          <p:cNvPr id="2" name="图片 1"/>
          <p:cNvPicPr>
            <a:picLocks noChangeAspect="1"/>
          </p:cNvPicPr>
          <p:nvPr/>
        </p:nvPicPr>
        <p:blipFill>
          <a:blip r:embed="rId3"/>
          <a:stretch>
            <a:fillRect/>
          </a:stretch>
        </p:blipFill>
        <p:spPr>
          <a:xfrm>
            <a:off x="1264189" y="2161308"/>
            <a:ext cx="6585769" cy="3300661"/>
          </a:xfrm>
          <a:prstGeom prst="rect">
            <a:avLst/>
          </a:prstGeom>
        </p:spPr>
      </p:pic>
      <p:sp>
        <p:nvSpPr>
          <p:cNvPr id="26" name="文本框 25"/>
          <p:cNvSpPr txBox="1"/>
          <p:nvPr/>
        </p:nvSpPr>
        <p:spPr>
          <a:xfrm>
            <a:off x="8162821" y="3133676"/>
            <a:ext cx="3530415" cy="1269450"/>
          </a:xfrm>
          <a:prstGeom prst="rect">
            <a:avLst/>
          </a:prstGeom>
          <a:noFill/>
        </p:spPr>
        <p:txBody>
          <a:bodyPr wrap="square" rtlCol="0">
            <a:spAutoFit/>
          </a:bodyPr>
          <a:lstStyle/>
          <a:p>
            <a:pPr algn="just">
              <a:lnSpc>
                <a:spcPct val="150000"/>
              </a:lnSpc>
            </a:pPr>
            <a:r>
              <a:rPr lang="en-US" altLang="zh-CN" dirty="0">
                <a:latin typeface="方正姚体" panose="02010601030101010101" pitchFamily="2" charset="-122"/>
                <a:ea typeface="方正姚体" panose="02010601030101010101" pitchFamily="2" charset="-122"/>
              </a:rPr>
              <a:t>Third step</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 Compress the duration of activity B </a:t>
            </a:r>
            <a:r>
              <a:rPr lang="en-US" altLang="zh-CN" dirty="0">
                <a:solidFill>
                  <a:srgbClr val="FF0000"/>
                </a:solidFill>
                <a:latin typeface="方正姚体" panose="02010601030101010101" pitchFamily="2" charset="-122"/>
                <a:ea typeface="方正姚体" panose="02010601030101010101" pitchFamily="2" charset="-122"/>
              </a:rPr>
              <a:t>2</a:t>
            </a:r>
            <a:r>
              <a:rPr lang="en-US" altLang="zh-CN" dirty="0">
                <a:latin typeface="方正姚体" panose="02010601030101010101" pitchFamily="2" charset="-122"/>
                <a:ea typeface="方正姚体" panose="02010601030101010101" pitchFamily="2" charset="-122"/>
              </a:rPr>
              <a:t> days </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 Compress the duration of activity C </a:t>
            </a:r>
            <a:r>
              <a:rPr lang="en-US" altLang="zh-CN" dirty="0">
                <a:solidFill>
                  <a:srgbClr val="FF0000"/>
                </a:solidFill>
                <a:latin typeface="方正姚体" panose="02010601030101010101" pitchFamily="2" charset="-122"/>
                <a:ea typeface="方正姚体" panose="02010601030101010101" pitchFamily="2" charset="-122"/>
              </a:rPr>
              <a:t>2</a:t>
            </a:r>
            <a:r>
              <a:rPr lang="en-US" altLang="zh-CN" dirty="0">
                <a:latin typeface="方正姚体" panose="02010601030101010101" pitchFamily="2" charset="-122"/>
                <a:ea typeface="方正姚体" panose="02010601030101010101" pitchFamily="2" charset="-122"/>
              </a:rPr>
              <a:t> days.</a:t>
            </a:r>
          </a:p>
        </p:txBody>
      </p:sp>
    </p:spTree>
    <p:extLst>
      <p:ext uri="{BB962C8B-B14F-4D97-AF65-F5344CB8AC3E}">
        <p14:creationId xmlns:p14="http://schemas.microsoft.com/office/powerpoint/2010/main" val="1280592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303328" y="2253056"/>
            <a:ext cx="7519476" cy="3012505"/>
          </a:xfrm>
          <a:prstGeom prst="rect">
            <a:avLst/>
          </a:prstGeom>
        </p:spPr>
      </p:pic>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cs typeface="+mn-ea"/>
                <a:sym typeface="+mn-lt"/>
              </a:rPr>
              <a:t>Project duration reduction</a:t>
            </a:r>
            <a:endParaRPr lang="zh-CN" altLang="en-US" dirty="0">
              <a:latin typeface="+mn-lt"/>
              <a:ea typeface="+mn-ea"/>
              <a:cs typeface="+mn-ea"/>
              <a:sym typeface="+mn-lt"/>
            </a:endParaRPr>
          </a:p>
        </p:txBody>
      </p:sp>
      <p:graphicFrame>
        <p:nvGraphicFramePr>
          <p:cNvPr id="6" name="表格 5"/>
          <p:cNvGraphicFramePr>
            <a:graphicFrameLocks noGrp="1"/>
          </p:cNvGraphicFramePr>
          <p:nvPr/>
        </p:nvGraphicFramePr>
        <p:xfrm>
          <a:off x="918527" y="335378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7" name="表格 6"/>
          <p:cNvGraphicFramePr>
            <a:graphicFrameLocks noGrp="1"/>
          </p:cNvGraphicFramePr>
          <p:nvPr/>
        </p:nvGraphicFramePr>
        <p:xfrm>
          <a:off x="3412345"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557357736"/>
              </p:ext>
            </p:extLst>
          </p:nvPr>
        </p:nvGraphicFramePr>
        <p:xfrm>
          <a:off x="5417245"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8</a:t>
                      </a:r>
                      <a:endParaRPr lang="zh-CN" altLang="en-US" sz="1900" dirty="0"/>
                    </a:p>
                  </a:txBody>
                  <a:tcPr/>
                </a:tc>
                <a:tc>
                  <a:txBody>
                    <a:bodyPr/>
                    <a:lstStyle/>
                    <a:p>
                      <a:pPr algn="ctr"/>
                      <a:r>
                        <a:rPr lang="en-US" altLang="zh-CN" sz="1900"/>
                        <a:t>16</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8</a:t>
                      </a:r>
                      <a:endParaRPr lang="zh-CN" altLang="en-US" sz="1900" dirty="0"/>
                    </a:p>
                  </a:txBody>
                  <a:tcPr/>
                </a:tc>
                <a:tc>
                  <a:txBody>
                    <a:bodyPr/>
                    <a:lstStyle/>
                    <a:p>
                      <a:pPr algn="ctr"/>
                      <a:r>
                        <a:rPr lang="en-US" altLang="zh-CN" sz="1900"/>
                        <a:t>16</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172140325"/>
              </p:ext>
            </p:extLst>
          </p:nvPr>
        </p:nvGraphicFramePr>
        <p:xfrm>
          <a:off x="7287609" y="1302327"/>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16</a:t>
                      </a:r>
                      <a:endParaRPr lang="zh-CN" altLang="en-US" sz="1900" dirty="0"/>
                    </a:p>
                  </a:txBody>
                  <a:tcPr/>
                </a:tc>
                <a:tc>
                  <a:txBody>
                    <a:bodyPr/>
                    <a:lstStyle/>
                    <a:p>
                      <a:pPr algn="ctr"/>
                      <a:r>
                        <a:rPr lang="en-US" altLang="zh-CN" sz="1900"/>
                        <a:t>22</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16</a:t>
                      </a:r>
                      <a:endParaRPr lang="zh-CN" altLang="en-US" sz="1900" dirty="0"/>
                    </a:p>
                  </a:txBody>
                  <a:tcPr/>
                </a:tc>
                <a:tc>
                  <a:txBody>
                    <a:bodyPr/>
                    <a:lstStyle/>
                    <a:p>
                      <a:pPr algn="ctr"/>
                      <a:r>
                        <a:rPr lang="en-US" altLang="zh-CN" sz="1900"/>
                        <a:t>22</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775700865"/>
              </p:ext>
            </p:extLst>
          </p:nvPr>
        </p:nvGraphicFramePr>
        <p:xfrm>
          <a:off x="9851366" y="335378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22</a:t>
                      </a:r>
                      <a:endParaRPr lang="zh-CN" altLang="en-US" sz="1900" dirty="0"/>
                    </a:p>
                  </a:txBody>
                  <a:tcPr/>
                </a:tc>
                <a:tc>
                  <a:txBody>
                    <a:bodyPr/>
                    <a:lstStyle/>
                    <a:p>
                      <a:pPr algn="ctr"/>
                      <a:r>
                        <a:rPr lang="en-US" altLang="zh-CN" sz="1900"/>
                        <a:t>22</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22</a:t>
                      </a:r>
                      <a:endParaRPr lang="zh-CN" altLang="en-US" sz="1900" dirty="0"/>
                    </a:p>
                  </a:txBody>
                  <a:tcPr/>
                </a:tc>
                <a:tc>
                  <a:txBody>
                    <a:bodyPr/>
                    <a:lstStyle/>
                    <a:p>
                      <a:pPr algn="ctr"/>
                      <a:r>
                        <a:rPr lang="en-US" altLang="zh-CN" sz="1900"/>
                        <a:t>22</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943497414"/>
              </p:ext>
            </p:extLst>
          </p:nvPr>
        </p:nvGraphicFramePr>
        <p:xfrm>
          <a:off x="7343029" y="530837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17</a:t>
                      </a:r>
                      <a:endParaRPr lang="zh-CN" altLang="en-US" sz="1900" dirty="0"/>
                    </a:p>
                  </a:txBody>
                  <a:tcPr/>
                </a:tc>
                <a:tc>
                  <a:txBody>
                    <a:bodyPr/>
                    <a:lstStyle/>
                    <a:p>
                      <a:pPr algn="ctr"/>
                      <a:r>
                        <a:rPr lang="en-US" altLang="zh-CN" sz="1900"/>
                        <a:t>22</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17</a:t>
                      </a:r>
                      <a:endParaRPr lang="zh-CN" altLang="en-US" sz="1900" dirty="0"/>
                    </a:p>
                  </a:txBody>
                  <a:tcPr/>
                </a:tc>
                <a:tc>
                  <a:txBody>
                    <a:bodyPr/>
                    <a:lstStyle/>
                    <a:p>
                      <a:pPr algn="ctr"/>
                      <a:r>
                        <a:rPr lang="en-US" altLang="zh-CN" sz="1900"/>
                        <a:t>22</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981732769"/>
              </p:ext>
            </p:extLst>
          </p:nvPr>
        </p:nvGraphicFramePr>
        <p:xfrm>
          <a:off x="5472665" y="5335978"/>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8</a:t>
                      </a:r>
                      <a:endParaRPr lang="zh-CN" altLang="en-US" sz="1900" dirty="0"/>
                    </a:p>
                  </a:txBody>
                  <a:tcPr/>
                </a:tc>
                <a:tc>
                  <a:txBody>
                    <a:bodyPr/>
                    <a:lstStyle/>
                    <a:p>
                      <a:pPr algn="ctr"/>
                      <a:r>
                        <a:rPr lang="en-US" altLang="zh-CN" sz="1900"/>
                        <a:t>17</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8</a:t>
                      </a:r>
                      <a:endParaRPr lang="zh-CN" altLang="en-US" sz="1900" dirty="0"/>
                    </a:p>
                  </a:txBody>
                  <a:tcPr/>
                </a:tc>
                <a:tc>
                  <a:txBody>
                    <a:bodyPr/>
                    <a:lstStyle/>
                    <a:p>
                      <a:pPr algn="ctr"/>
                      <a:r>
                        <a:rPr lang="en-US" altLang="zh-CN" sz="1900"/>
                        <a:t>17</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406661809"/>
              </p:ext>
            </p:extLst>
          </p:nvPr>
        </p:nvGraphicFramePr>
        <p:xfrm>
          <a:off x="3498901" y="5308371"/>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sp>
        <p:nvSpPr>
          <p:cNvPr id="15" name="文本框 14"/>
          <p:cNvSpPr txBox="1"/>
          <p:nvPr/>
        </p:nvSpPr>
        <p:spPr>
          <a:xfrm>
            <a:off x="3887801" y="2748813"/>
            <a:ext cx="595746" cy="369332"/>
          </a:xfrm>
          <a:prstGeom prst="rect">
            <a:avLst/>
          </a:prstGeom>
          <a:noFill/>
        </p:spPr>
        <p:txBody>
          <a:bodyPr wrap="square" rtlCol="0">
            <a:spAutoFit/>
          </a:bodyPr>
          <a:lstStyle/>
          <a:p>
            <a:r>
              <a:rPr lang="en-US" altLang="zh-CN"/>
              <a:t>8</a:t>
            </a:r>
            <a:endParaRPr lang="zh-CN" altLang="en-US"/>
          </a:p>
        </p:txBody>
      </p:sp>
      <p:sp>
        <p:nvSpPr>
          <p:cNvPr id="16" name="文本框 15"/>
          <p:cNvSpPr txBox="1"/>
          <p:nvPr/>
        </p:nvSpPr>
        <p:spPr>
          <a:xfrm>
            <a:off x="2347532" y="3902691"/>
            <a:ext cx="540287" cy="369332"/>
          </a:xfrm>
          <a:prstGeom prst="rect">
            <a:avLst/>
          </a:prstGeom>
          <a:noFill/>
        </p:spPr>
        <p:txBody>
          <a:bodyPr wrap="square" rtlCol="0">
            <a:spAutoFit/>
          </a:bodyPr>
          <a:lstStyle/>
          <a:p>
            <a:r>
              <a:rPr lang="en-US" altLang="zh-CN"/>
              <a:t>0</a:t>
            </a:r>
            <a:endParaRPr lang="zh-CN" altLang="en-US"/>
          </a:p>
        </p:txBody>
      </p:sp>
      <p:sp>
        <p:nvSpPr>
          <p:cNvPr id="17" name="文本框 16"/>
          <p:cNvSpPr txBox="1"/>
          <p:nvPr/>
        </p:nvSpPr>
        <p:spPr>
          <a:xfrm>
            <a:off x="3868621" y="4403267"/>
            <a:ext cx="595746" cy="369332"/>
          </a:xfrm>
          <a:prstGeom prst="rect">
            <a:avLst/>
          </a:prstGeom>
          <a:noFill/>
        </p:spPr>
        <p:txBody>
          <a:bodyPr wrap="square" rtlCol="0">
            <a:spAutoFit/>
          </a:bodyPr>
          <a:lstStyle/>
          <a:p>
            <a:r>
              <a:rPr lang="en-US" altLang="zh-CN"/>
              <a:t>8</a:t>
            </a:r>
            <a:endParaRPr lang="zh-CN" altLang="en-US"/>
          </a:p>
        </p:txBody>
      </p:sp>
      <p:sp>
        <p:nvSpPr>
          <p:cNvPr id="18" name="文本框 17"/>
          <p:cNvSpPr txBox="1"/>
          <p:nvPr/>
        </p:nvSpPr>
        <p:spPr>
          <a:xfrm>
            <a:off x="5929571" y="2748813"/>
            <a:ext cx="595746" cy="369332"/>
          </a:xfrm>
          <a:prstGeom prst="rect">
            <a:avLst/>
          </a:prstGeom>
          <a:noFill/>
        </p:spPr>
        <p:txBody>
          <a:bodyPr wrap="square" rtlCol="0">
            <a:spAutoFit/>
          </a:bodyPr>
          <a:lstStyle/>
          <a:p>
            <a:r>
              <a:rPr lang="en-US" altLang="zh-CN"/>
              <a:t>8</a:t>
            </a:r>
            <a:endParaRPr lang="zh-CN" altLang="en-US"/>
          </a:p>
        </p:txBody>
      </p:sp>
      <p:sp>
        <p:nvSpPr>
          <p:cNvPr id="19" name="文本框 18"/>
          <p:cNvSpPr txBox="1"/>
          <p:nvPr/>
        </p:nvSpPr>
        <p:spPr>
          <a:xfrm>
            <a:off x="7890468" y="2745128"/>
            <a:ext cx="595746" cy="369332"/>
          </a:xfrm>
          <a:prstGeom prst="rect">
            <a:avLst/>
          </a:prstGeom>
          <a:noFill/>
        </p:spPr>
        <p:txBody>
          <a:bodyPr wrap="square" rtlCol="0">
            <a:spAutoFit/>
          </a:bodyPr>
          <a:lstStyle/>
          <a:p>
            <a:r>
              <a:rPr lang="en-US" altLang="zh-CN"/>
              <a:t>6</a:t>
            </a:r>
            <a:endParaRPr lang="zh-CN" altLang="en-US"/>
          </a:p>
        </p:txBody>
      </p:sp>
      <p:sp>
        <p:nvSpPr>
          <p:cNvPr id="20" name="文本框 19"/>
          <p:cNvSpPr txBox="1"/>
          <p:nvPr/>
        </p:nvSpPr>
        <p:spPr>
          <a:xfrm>
            <a:off x="9459359" y="3902691"/>
            <a:ext cx="595746" cy="369332"/>
          </a:xfrm>
          <a:prstGeom prst="rect">
            <a:avLst/>
          </a:prstGeom>
          <a:noFill/>
        </p:spPr>
        <p:txBody>
          <a:bodyPr wrap="square" rtlCol="0">
            <a:spAutoFit/>
          </a:bodyPr>
          <a:lstStyle/>
          <a:p>
            <a:r>
              <a:rPr lang="en-US" altLang="zh-CN"/>
              <a:t>0</a:t>
            </a:r>
            <a:endParaRPr lang="zh-CN" altLang="en-US"/>
          </a:p>
        </p:txBody>
      </p:sp>
      <p:sp>
        <p:nvSpPr>
          <p:cNvPr id="21" name="文本框 20"/>
          <p:cNvSpPr txBox="1"/>
          <p:nvPr/>
        </p:nvSpPr>
        <p:spPr>
          <a:xfrm>
            <a:off x="6007375" y="4446909"/>
            <a:ext cx="595746" cy="369332"/>
          </a:xfrm>
          <a:prstGeom prst="rect">
            <a:avLst/>
          </a:prstGeom>
          <a:noFill/>
        </p:spPr>
        <p:txBody>
          <a:bodyPr wrap="square" rtlCol="0">
            <a:spAutoFit/>
          </a:bodyPr>
          <a:lstStyle/>
          <a:p>
            <a:r>
              <a:rPr lang="en-US" altLang="zh-CN"/>
              <a:t>9</a:t>
            </a:r>
            <a:endParaRPr lang="zh-CN" altLang="en-US"/>
          </a:p>
        </p:txBody>
      </p:sp>
      <p:sp>
        <p:nvSpPr>
          <p:cNvPr id="22" name="文本框 21"/>
          <p:cNvSpPr txBox="1"/>
          <p:nvPr/>
        </p:nvSpPr>
        <p:spPr>
          <a:xfrm>
            <a:off x="7890468" y="4464920"/>
            <a:ext cx="595746" cy="369332"/>
          </a:xfrm>
          <a:prstGeom prst="rect">
            <a:avLst/>
          </a:prstGeom>
          <a:noFill/>
        </p:spPr>
        <p:txBody>
          <a:bodyPr wrap="square" rtlCol="0">
            <a:spAutoFit/>
          </a:bodyPr>
          <a:lstStyle/>
          <a:p>
            <a:r>
              <a:rPr lang="en-US" altLang="zh-CN"/>
              <a:t>5</a:t>
            </a:r>
            <a:endParaRPr lang="zh-CN" altLang="en-US"/>
          </a:p>
        </p:txBody>
      </p:sp>
      <p:graphicFrame>
        <p:nvGraphicFramePr>
          <p:cNvPr id="23" name="表格 22"/>
          <p:cNvGraphicFramePr>
            <a:graphicFrameLocks noGrp="1"/>
          </p:cNvGraphicFramePr>
          <p:nvPr>
            <p:extLst>
              <p:ext uri="{D42A27DB-BD31-4B8C-83A1-F6EECF244321}">
                <p14:modId xmlns:p14="http://schemas.microsoft.com/office/powerpoint/2010/main" val="2677746570"/>
              </p:ext>
            </p:extLst>
          </p:nvPr>
        </p:nvGraphicFramePr>
        <p:xfrm>
          <a:off x="6656081" y="311446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8</a:t>
                      </a:r>
                      <a:endParaRPr lang="zh-CN" altLang="en-US" sz="1900" dirty="0"/>
                    </a:p>
                  </a:txBody>
                  <a:tcPr/>
                </a:tc>
                <a:tc>
                  <a:txBody>
                    <a:bodyPr/>
                    <a:lstStyle/>
                    <a:p>
                      <a:pPr algn="ctr"/>
                      <a:r>
                        <a:rPr lang="en-US" altLang="zh-CN" sz="1900"/>
                        <a:t>13</a:t>
                      </a:r>
                      <a:endParaRPr lang="zh-CN" altLang="en-US" sz="1900" dirty="0"/>
                    </a:p>
                  </a:txBody>
                  <a:tcPr/>
                </a:tc>
                <a:tc>
                  <a:txBody>
                    <a:bodyPr/>
                    <a:lstStyle/>
                    <a:p>
                      <a:pPr algn="ctr"/>
                      <a:r>
                        <a:rPr lang="en-US" altLang="zh-CN" sz="1900"/>
                        <a:t>4</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12</a:t>
                      </a:r>
                      <a:endParaRPr lang="zh-CN" altLang="en-US" sz="1900" dirty="0"/>
                    </a:p>
                  </a:txBody>
                  <a:tcPr/>
                </a:tc>
                <a:tc>
                  <a:txBody>
                    <a:bodyPr/>
                    <a:lstStyle/>
                    <a:p>
                      <a:pPr algn="ctr"/>
                      <a:r>
                        <a:rPr lang="en-US" altLang="zh-CN" sz="1900"/>
                        <a:t>17</a:t>
                      </a:r>
                      <a:endParaRPr lang="zh-CN" altLang="en-US" sz="1900" dirty="0"/>
                    </a:p>
                  </a:txBody>
                  <a:tcPr/>
                </a:tc>
                <a:tc>
                  <a:txBody>
                    <a:bodyPr/>
                    <a:lstStyle/>
                    <a:p>
                      <a:pPr algn="ctr"/>
                      <a:r>
                        <a:rPr lang="en-US" altLang="zh-CN" sz="1900"/>
                        <a:t>4</a:t>
                      </a:r>
                      <a:endParaRPr lang="zh-CN" altLang="en-US" sz="1900" dirty="0"/>
                    </a:p>
                  </a:txBody>
                  <a:tcPr/>
                </a:tc>
                <a:extLst>
                  <a:ext uri="{0D108BD9-81ED-4DB2-BD59-A6C34878D82A}">
                    <a16:rowId xmlns:a16="http://schemas.microsoft.com/office/drawing/2014/main" val="522976576"/>
                  </a:ext>
                </a:extLst>
              </a:tr>
            </a:tbl>
          </a:graphicData>
        </a:graphic>
      </p:graphicFrame>
      <p:sp>
        <p:nvSpPr>
          <p:cNvPr id="24" name="文本框 23"/>
          <p:cNvSpPr txBox="1"/>
          <p:nvPr/>
        </p:nvSpPr>
        <p:spPr>
          <a:xfrm>
            <a:off x="5981093" y="3939354"/>
            <a:ext cx="595746" cy="369332"/>
          </a:xfrm>
          <a:prstGeom prst="rect">
            <a:avLst/>
          </a:prstGeom>
          <a:noFill/>
        </p:spPr>
        <p:txBody>
          <a:bodyPr wrap="square" rtlCol="0">
            <a:spAutoFit/>
          </a:bodyPr>
          <a:lstStyle/>
          <a:p>
            <a:r>
              <a:rPr lang="en-US" altLang="zh-CN"/>
              <a:t>5</a:t>
            </a:r>
            <a:endParaRPr lang="zh-CN" altLang="en-US"/>
          </a:p>
        </p:txBody>
      </p: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nvGraphicFramePr>
            <p:xfrm>
              <a:off x="9874739" y="47725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𝐸𝐹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𝑇𝐹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2387134703"/>
                      </a:ext>
                    </a:extLst>
                  </a:tr>
                  <a:tr h="375920">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𝐿𝑆</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𝐿𝐹</m:t>
                                    </m:r>
                                  </m:e>
                                  <m:sub>
                                    <m:r>
                                      <a:rPr lang="en-US" altLang="zh-CN" sz="1900" b="0" i="1" smtClean="0">
                                        <a:latin typeface="Cambria Math" panose="02040503050406030204" pitchFamily="18" charset="0"/>
                                      </a:rPr>
                                      <m:t>𝑖</m:t>
                                    </m:r>
                                  </m:sub>
                                </m:sSub>
                              </m:oMath>
                            </m:oMathPara>
                          </a14:m>
                          <a:endParaRPr lang="zh-CN" altLang="en-US" sz="19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𝐹𝐹</m:t>
                                    </m:r>
                                  </m:e>
                                  <m:sub>
                                    <m:r>
                                      <a:rPr lang="en-US" altLang="zh-CN" sz="1900" b="0" i="1" smtClean="0">
                                        <a:latin typeface="Cambria Math" panose="02040503050406030204" pitchFamily="18" charset="0"/>
                                      </a:rPr>
                                      <m:t>𝑖</m:t>
                                    </m:r>
                                  </m:sub>
                                </m:sSub>
                              </m:oMath>
                            </m:oMathPara>
                          </a14:m>
                          <a:endParaRPr lang="zh-CN" altLang="en-US" sz="1900" dirty="0"/>
                        </a:p>
                      </a:txBody>
                      <a:tcPr/>
                    </a:tc>
                    <a:extLst>
                      <a:ext uri="{0D108BD9-81ED-4DB2-BD59-A6C34878D82A}">
                        <a16:rowId xmlns:a16="http://schemas.microsoft.com/office/drawing/2014/main" val="522976576"/>
                      </a:ext>
                    </a:extLst>
                  </a:tr>
                </a:tbl>
              </a:graphicData>
            </a:graphic>
          </p:graphicFrame>
        </mc:Choice>
        <mc:Fallback xmlns="">
          <p:graphicFrame>
            <p:nvGraphicFramePr>
              <p:cNvPr id="25" name="表格 24"/>
              <p:cNvGraphicFramePr>
                <a:graphicFrameLocks noGrp="1"/>
              </p:cNvGraphicFramePr>
              <p:nvPr>
                <p:extLst/>
              </p:nvPr>
            </p:nvGraphicFramePr>
            <p:xfrm>
              <a:off x="9874739" y="4772599"/>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81000">
                    <a:tc>
                      <a:txBody>
                        <a:bodyPr/>
                        <a:lstStyle/>
                        <a:p>
                          <a:endParaRPr lang="zh-CN"/>
                        </a:p>
                      </a:txBody>
                      <a:tcPr>
                        <a:blipFill>
                          <a:blip r:embed="rId4"/>
                          <a:stretch>
                            <a:fillRect l="-1316" t="-1587" r="-201316" b="-103175"/>
                          </a:stretch>
                        </a:blipFill>
                      </a:tcPr>
                    </a:tc>
                    <a:tc>
                      <a:txBody>
                        <a:bodyPr/>
                        <a:lstStyle/>
                        <a:p>
                          <a:endParaRPr lang="zh-CN"/>
                        </a:p>
                      </a:txBody>
                      <a:tcPr>
                        <a:blipFill>
                          <a:blip r:embed="rId4"/>
                          <a:stretch>
                            <a:fillRect l="-102667" t="-1587" r="-104000" b="-103175"/>
                          </a:stretch>
                        </a:blipFill>
                      </a:tcPr>
                    </a:tc>
                    <a:tc>
                      <a:txBody>
                        <a:bodyPr/>
                        <a:lstStyle/>
                        <a:p>
                          <a:endParaRPr lang="zh-CN"/>
                        </a:p>
                      </a:txBody>
                      <a:tcPr>
                        <a:blipFill>
                          <a:blip r:embed="rId4"/>
                          <a:stretch>
                            <a:fillRect l="-200000" t="-1587" r="-2632" b="-103175"/>
                          </a:stretch>
                        </a:blipFill>
                      </a:tcPr>
                    </a:tc>
                    <a:extLst>
                      <a:ext uri="{0D108BD9-81ED-4DB2-BD59-A6C34878D82A}">
                        <a16:rowId xmlns:a16="http://schemas.microsoft.com/office/drawing/2014/main" val="2387134703"/>
                      </a:ext>
                    </a:extLst>
                  </a:tr>
                  <a:tr h="381000">
                    <a:tc>
                      <a:txBody>
                        <a:bodyPr/>
                        <a:lstStyle/>
                        <a:p>
                          <a:endParaRPr lang="zh-CN"/>
                        </a:p>
                      </a:txBody>
                      <a:tcPr>
                        <a:blipFill>
                          <a:blip r:embed="rId4"/>
                          <a:stretch>
                            <a:fillRect l="-1316" t="-101587" r="-201316" b="-3175"/>
                          </a:stretch>
                        </a:blipFill>
                      </a:tcPr>
                    </a:tc>
                    <a:tc>
                      <a:txBody>
                        <a:bodyPr/>
                        <a:lstStyle/>
                        <a:p>
                          <a:endParaRPr lang="zh-CN"/>
                        </a:p>
                      </a:txBody>
                      <a:tcPr>
                        <a:blipFill>
                          <a:blip r:embed="rId4"/>
                          <a:stretch>
                            <a:fillRect l="-102667" t="-101587" r="-104000" b="-3175"/>
                          </a:stretch>
                        </a:blipFill>
                      </a:tcPr>
                    </a:tc>
                    <a:tc>
                      <a:txBody>
                        <a:bodyPr/>
                        <a:lstStyle/>
                        <a:p>
                          <a:endParaRPr lang="zh-CN"/>
                        </a:p>
                      </a:txBody>
                      <a:tcPr>
                        <a:blipFill>
                          <a:blip r:embed="rId4"/>
                          <a:stretch>
                            <a:fillRect l="-200000" t="-101587" r="-2632" b="-3175"/>
                          </a:stretch>
                        </a:blipFill>
                      </a:tcPr>
                    </a:tc>
                    <a:extLst>
                      <a:ext uri="{0D108BD9-81ED-4DB2-BD59-A6C34878D82A}">
                        <a16:rowId xmlns:a16="http://schemas.microsoft.com/office/drawing/2014/main" val="522976576"/>
                      </a:ext>
                    </a:extLst>
                  </a:tr>
                </a:tbl>
              </a:graphicData>
            </a:graphic>
          </p:graphicFrame>
        </mc:Fallback>
      </mc:AlternateContent>
      <p:sp>
        <p:nvSpPr>
          <p:cNvPr id="26" name="文本框 25"/>
          <p:cNvSpPr txBox="1"/>
          <p:nvPr/>
        </p:nvSpPr>
        <p:spPr>
          <a:xfrm>
            <a:off x="698154" y="6168318"/>
            <a:ext cx="3485919" cy="438453"/>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Already meet the requirement.</a:t>
            </a:r>
            <a:endParaRPr lang="zh-CN" altLang="en-US"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066480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cs typeface="+mn-ea"/>
                <a:sym typeface="+mn-lt"/>
              </a:rPr>
              <a:t>Project duration reduction</a:t>
            </a:r>
            <a:endParaRPr lang="zh-CN" altLang="en-US" dirty="0">
              <a:latin typeface="+mn-lt"/>
              <a:ea typeface="+mn-ea"/>
              <a:cs typeface="+mn-ea"/>
              <a:sym typeface="+mn-lt"/>
            </a:endParaRPr>
          </a:p>
        </p:txBody>
      </p:sp>
      <p:pic>
        <p:nvPicPr>
          <p:cNvPr id="2" name="图片 1"/>
          <p:cNvPicPr>
            <a:picLocks noChangeAspect="1"/>
          </p:cNvPicPr>
          <p:nvPr/>
        </p:nvPicPr>
        <p:blipFill>
          <a:blip r:embed="rId3"/>
          <a:stretch>
            <a:fillRect/>
          </a:stretch>
        </p:blipFill>
        <p:spPr>
          <a:xfrm>
            <a:off x="858982" y="2014625"/>
            <a:ext cx="6159704" cy="3087126"/>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2070304394"/>
              </p:ext>
            </p:extLst>
          </p:nvPr>
        </p:nvGraphicFramePr>
        <p:xfrm>
          <a:off x="7752939" y="2124152"/>
          <a:ext cx="3095170" cy="1752600"/>
        </p:xfrm>
        <a:graphic>
          <a:graphicData uri="http://schemas.openxmlformats.org/drawingml/2006/table">
            <a:tbl>
              <a:tblPr firstRow="1" bandRow="1">
                <a:tableStyleId>{5940675A-B579-460E-94D1-54222C63F5DA}</a:tableStyleId>
              </a:tblPr>
              <a:tblGrid>
                <a:gridCol w="1547585">
                  <a:extLst>
                    <a:ext uri="{9D8B030D-6E8A-4147-A177-3AD203B41FA5}">
                      <a16:colId xmlns:a16="http://schemas.microsoft.com/office/drawing/2014/main" val="2946417480"/>
                    </a:ext>
                  </a:extLst>
                </a:gridCol>
                <a:gridCol w="1547585">
                  <a:extLst>
                    <a:ext uri="{9D8B030D-6E8A-4147-A177-3AD203B41FA5}">
                      <a16:colId xmlns:a16="http://schemas.microsoft.com/office/drawing/2014/main" val="593820252"/>
                    </a:ext>
                  </a:extLst>
                </a:gridCol>
              </a:tblGrid>
              <a:tr h="370840">
                <a:tc>
                  <a:txBody>
                    <a:bodyPr/>
                    <a:lstStyle/>
                    <a:p>
                      <a:pPr algn="ctr"/>
                      <a:r>
                        <a:rPr lang="en-US" altLang="zh-CN" dirty="0">
                          <a:latin typeface="方正姚体" panose="02010601030101010101" pitchFamily="2" charset="-122"/>
                          <a:ea typeface="方正姚体" panose="02010601030101010101" pitchFamily="2" charset="-122"/>
                        </a:rPr>
                        <a:t>Activity</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smtClean="0">
                          <a:latin typeface="方正姚体" panose="02010601030101010101" pitchFamily="2" charset="-122"/>
                          <a:ea typeface="方正姚体" panose="02010601030101010101" pitchFamily="2" charset="-122"/>
                        </a:rPr>
                        <a:t>Compressed </a:t>
                      </a:r>
                      <a:r>
                        <a:rPr lang="en-US" altLang="zh-CN" dirty="0">
                          <a:latin typeface="方正姚体" panose="02010601030101010101" pitchFamily="2" charset="-122"/>
                          <a:ea typeface="方正姚体" panose="02010601030101010101" pitchFamily="2" charset="-122"/>
                        </a:rPr>
                        <a:t>time</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1872310700"/>
                  </a:ext>
                </a:extLst>
              </a:tr>
              <a:tr h="370840">
                <a:tc>
                  <a:txBody>
                    <a:bodyPr/>
                    <a:lstStyle/>
                    <a:p>
                      <a:pPr algn="ctr"/>
                      <a:r>
                        <a:rPr lang="en-US" altLang="zh-CN">
                          <a:latin typeface="方正姚体" panose="02010601030101010101" pitchFamily="2" charset="-122"/>
                          <a:ea typeface="方正姚体" panose="02010601030101010101" pitchFamily="2" charset="-122"/>
                        </a:rPr>
                        <a:t>A</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4</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510061655"/>
                  </a:ext>
                </a:extLst>
              </a:tr>
              <a:tr h="370840">
                <a:tc>
                  <a:txBody>
                    <a:bodyPr/>
                    <a:lstStyle/>
                    <a:p>
                      <a:pPr algn="ctr"/>
                      <a:r>
                        <a:rPr lang="en-US" altLang="zh-CN">
                          <a:latin typeface="方正姚体" panose="02010601030101010101" pitchFamily="2" charset="-122"/>
                          <a:ea typeface="方正姚体" panose="02010601030101010101" pitchFamily="2" charset="-122"/>
                        </a:rPr>
                        <a:t>B</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3</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3122594744"/>
                  </a:ext>
                </a:extLst>
              </a:tr>
              <a:tr h="370840">
                <a:tc>
                  <a:txBody>
                    <a:bodyPr/>
                    <a:lstStyle/>
                    <a:p>
                      <a:pPr algn="ctr"/>
                      <a:r>
                        <a:rPr lang="en-US" altLang="zh-CN">
                          <a:latin typeface="方正姚体" panose="02010601030101010101" pitchFamily="2" charset="-122"/>
                          <a:ea typeface="方正姚体" panose="02010601030101010101" pitchFamily="2" charset="-122"/>
                        </a:rPr>
                        <a:t>C</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2</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3137537685"/>
                  </a:ext>
                </a:extLst>
              </a:tr>
            </a:tbl>
          </a:graphicData>
        </a:graphic>
      </p:graphicFrame>
      <mc:AlternateContent xmlns:mc="http://schemas.openxmlformats.org/markup-compatibility/2006" xmlns:a14="http://schemas.microsoft.com/office/drawing/2010/main">
        <mc:Choice Requires="a14">
          <p:sp>
            <p:nvSpPr>
              <p:cNvPr id="27" name="文本框 26"/>
              <p:cNvSpPr txBox="1"/>
              <p:nvPr/>
            </p:nvSpPr>
            <p:spPr>
              <a:xfrm>
                <a:off x="7752939" y="4178421"/>
                <a:ext cx="3766162" cy="923330"/>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Cost increase</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100</m:t>
                      </m:r>
                      <m:r>
                        <a:rPr lang="en-US" altLang="zh-CN" b="0" i="1" smtClean="0">
                          <a:latin typeface="Cambria Math" panose="02040503050406030204" pitchFamily="18" charset="0"/>
                          <a:ea typeface="Cambria Math" panose="02040503050406030204" pitchFamily="18" charset="0"/>
                        </a:rPr>
                        <m:t>×4+100×3+120×2=940</m:t>
                      </m:r>
                    </m:oMath>
                  </m:oMathPara>
                </a14:m>
                <a:endParaRPr lang="en-US" altLang="zh-CN" dirty="0">
                  <a:latin typeface="方正姚体" panose="02010601030101010101" pitchFamily="2" charset="-122"/>
                  <a:ea typeface="方正姚体" panose="02010601030101010101" pitchFamily="2"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7752939" y="4178421"/>
                <a:ext cx="3766162" cy="923330"/>
              </a:xfrm>
              <a:prstGeom prst="rect">
                <a:avLst/>
              </a:prstGeom>
              <a:blipFill>
                <a:blip r:embed="rId4"/>
                <a:stretch>
                  <a:fillRect l="-14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4179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The </a:t>
            </a:r>
            <a:r>
              <a:rPr lang="en-US" altLang="zh-CN" kern="0" dirty="0" smtClean="0">
                <a:latin typeface="+mn-lt"/>
                <a:ea typeface="+mn-ea"/>
                <a:cs typeface="+mn-ea"/>
                <a:sym typeface="+mn-lt"/>
              </a:rPr>
              <a:t>program </a:t>
            </a:r>
            <a:r>
              <a:rPr lang="en-US" altLang="zh-CN" kern="0" dirty="0">
                <a:latin typeface="+mn-lt"/>
                <a:ea typeface="+mn-ea"/>
                <a:cs typeface="+mn-ea"/>
                <a:sym typeface="+mn-lt"/>
              </a:rPr>
              <a:t>e</a:t>
            </a:r>
            <a:r>
              <a:rPr lang="en-US" altLang="zh-CN" kern="0" dirty="0" smtClean="0">
                <a:latin typeface="+mn-lt"/>
                <a:ea typeface="+mn-ea"/>
                <a:cs typeface="+mn-ea"/>
                <a:sym typeface="+mn-lt"/>
              </a:rPr>
              <a:t>valuation </a:t>
            </a:r>
            <a:r>
              <a:rPr lang="en-US" altLang="zh-CN" kern="0" dirty="0">
                <a:latin typeface="+mn-lt"/>
                <a:ea typeface="+mn-ea"/>
                <a:cs typeface="+mn-ea"/>
                <a:sym typeface="+mn-lt"/>
              </a:rPr>
              <a:t>and </a:t>
            </a:r>
            <a:r>
              <a:rPr lang="en-US" altLang="zh-CN" kern="0" dirty="0" smtClean="0">
                <a:latin typeface="+mn-lt"/>
                <a:ea typeface="+mn-ea"/>
                <a:cs typeface="+mn-ea"/>
                <a:sym typeface="+mn-lt"/>
              </a:rPr>
              <a:t>review </a:t>
            </a:r>
            <a:r>
              <a:rPr lang="en-US" altLang="zh-CN" kern="0" dirty="0">
                <a:latin typeface="+mn-lt"/>
                <a:ea typeface="+mn-ea"/>
                <a:cs typeface="+mn-ea"/>
                <a:sym typeface="+mn-lt"/>
              </a:rPr>
              <a:t>t</a:t>
            </a:r>
            <a:r>
              <a:rPr lang="en-US" altLang="zh-CN" kern="0" dirty="0" smtClean="0">
                <a:latin typeface="+mn-lt"/>
                <a:ea typeface="+mn-ea"/>
                <a:cs typeface="+mn-ea"/>
                <a:sym typeface="+mn-lt"/>
              </a:rPr>
              <a:t>echnique</a:t>
            </a:r>
            <a:endParaRPr lang="zh-CN" altLang="en-US" dirty="0">
              <a:latin typeface="+mn-lt"/>
              <a:ea typeface="+mn-ea"/>
              <a:cs typeface="+mn-ea"/>
              <a:sym typeface="+mn-lt"/>
            </a:endParaRPr>
          </a:p>
        </p:txBody>
      </p:sp>
      <p:sp>
        <p:nvSpPr>
          <p:cNvPr id="6" name="文本框 5"/>
          <p:cNvSpPr txBox="1"/>
          <p:nvPr/>
        </p:nvSpPr>
        <p:spPr>
          <a:xfrm>
            <a:off x="4565985" y="832561"/>
            <a:ext cx="3566226" cy="2169825"/>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Uncertainties in the project</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marL="342900" indent="-342900">
              <a:lnSpc>
                <a:spcPct val="150000"/>
              </a:lnSpc>
              <a:buFont typeface="+mj-lt"/>
              <a:buAutoNum type="arabicPeriod"/>
            </a:pPr>
            <a:r>
              <a:rPr lang="en-US" altLang="zh-CN" dirty="0">
                <a:latin typeface="方正姚体" panose="02010601030101010101" pitchFamily="2" charset="-122"/>
                <a:ea typeface="方正姚体" panose="02010601030101010101" pitchFamily="2" charset="-122"/>
              </a:rPr>
              <a:t>Facilities failure</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marL="342900" indent="-342900">
              <a:lnSpc>
                <a:spcPct val="150000"/>
              </a:lnSpc>
              <a:buFont typeface="+mj-lt"/>
              <a:buAutoNum type="arabicPeriod"/>
            </a:pPr>
            <a:r>
              <a:rPr lang="en-US" altLang="zh-CN" dirty="0">
                <a:latin typeface="方正姚体" panose="02010601030101010101" pitchFamily="2" charset="-122"/>
                <a:ea typeface="方正姚体" panose="02010601030101010101" pitchFamily="2" charset="-122"/>
              </a:rPr>
              <a:t>Resource unavailable</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marL="342900" indent="-342900">
              <a:lnSpc>
                <a:spcPct val="150000"/>
              </a:lnSpc>
              <a:buFont typeface="+mj-lt"/>
              <a:buAutoNum type="arabicPeriod"/>
            </a:pPr>
            <a:r>
              <a:rPr lang="en-US" altLang="zh-CN" dirty="0">
                <a:latin typeface="方正姚体" panose="02010601030101010101" pitchFamily="2" charset="-122"/>
                <a:ea typeface="方正姚体" panose="02010601030101010101" pitchFamily="2" charset="-122"/>
              </a:rPr>
              <a:t>Project scope change</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marL="342900" indent="-342900">
              <a:lnSpc>
                <a:spcPct val="150000"/>
              </a:lnSpc>
              <a:buFont typeface="+mj-lt"/>
              <a:buAutoNum type="arabicPeriod"/>
            </a:pPr>
            <a:r>
              <a:rPr lang="en-US" altLang="zh-CN" dirty="0">
                <a:latin typeface="方正姚体" panose="02010601030101010101" pitchFamily="2" charset="-122"/>
                <a:ea typeface="方正姚体" panose="02010601030101010101" pitchFamily="2" charset="-122"/>
              </a:rPr>
              <a:t>…</a:t>
            </a:r>
          </a:p>
        </p:txBody>
      </p:sp>
      <mc:AlternateContent xmlns:mc="http://schemas.openxmlformats.org/markup-compatibility/2006" xmlns:a14="http://schemas.microsoft.com/office/drawing/2010/main">
        <mc:Choice Requires="a14">
          <p:sp>
            <p:nvSpPr>
              <p:cNvPr id="7" name="文本框 6"/>
              <p:cNvSpPr txBox="1"/>
              <p:nvPr/>
            </p:nvSpPr>
            <p:spPr>
              <a:xfrm>
                <a:off x="185815" y="2956748"/>
                <a:ext cx="11725834" cy="2585323"/>
              </a:xfrm>
              <a:prstGeom prst="rect">
                <a:avLst/>
              </a:prstGeom>
              <a:noFill/>
            </p:spPr>
            <p:txBody>
              <a:bodyPr wrap="square" rtlCol="0">
                <a:spAutoFit/>
              </a:bodyPr>
              <a:lstStyle/>
              <a:p>
                <a:pPr algn="just">
                  <a:lnSpc>
                    <a:spcPct val="150000"/>
                  </a:lnSpc>
                </a:pPr>
                <a:r>
                  <a:rPr lang="en-US" altLang="zh-CN" dirty="0">
                    <a:latin typeface="方正姚体" panose="02010601030101010101" pitchFamily="2" charset="-122"/>
                    <a:ea typeface="方正姚体" panose="02010601030101010101" pitchFamily="2" charset="-122"/>
                  </a:rPr>
                  <a:t>Three activity duration </a:t>
                </a:r>
                <a:r>
                  <a:rPr lang="en-US" altLang="zh-CN" dirty="0" smtClean="0">
                    <a:latin typeface="方正姚体" panose="02010601030101010101" pitchFamily="2" charset="-122"/>
                    <a:ea typeface="方正姚体" panose="02010601030101010101" pitchFamily="2" charset="-122"/>
                  </a:rPr>
                  <a:t>estimates</a:t>
                </a:r>
                <a:r>
                  <a:rPr lang="en-US" altLang="zh-CN" dirty="0">
                    <a:latin typeface="方正姚体" panose="02010601030101010101" pitchFamily="2" charset="-122"/>
                    <a:ea typeface="方正姚体" panose="02010601030101010101" pitchFamily="2" charset="-122"/>
                  </a:rPr>
                  <a:t>:</a:t>
                </a:r>
              </a:p>
              <a:p>
                <a:pPr algn="just">
                  <a:lnSpc>
                    <a:spcPct val="150000"/>
                  </a:lnSpc>
                </a:pP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1</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Optimistic time estimate</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 </m:t>
                    </m:r>
                  </m:oMath>
                </a14:m>
                <a:r>
                  <a:rPr lang="en-US" altLang="zh-CN" dirty="0">
                    <a:latin typeface="方正姚体" panose="02010601030101010101" pitchFamily="2" charset="-122"/>
                    <a:ea typeface="方正姚体" panose="02010601030101010101" pitchFamily="2" charset="-122"/>
                  </a:rPr>
                  <a:t>This is the shortest possible time in which the activity can be completed, and assumes that everything has to go perfect</a:t>
                </a:r>
                <a:r>
                  <a:rPr lang="en-US" altLang="zh-CN" dirty="0" smtClean="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algn="just">
                  <a:lnSpc>
                    <a:spcPct val="150000"/>
                  </a:lnSpc>
                </a:pP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2</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Realistic time estimate</a:t>
                </a:r>
                <a:r>
                  <a:rPr lang="zh-CN" altLang="en-US" dirty="0">
                    <a:latin typeface="方正姚体" panose="02010601030101010101" pitchFamily="2" charset="-122"/>
                    <a:ea typeface="方正姚体" panose="02010601030101010101" pitchFamily="2" charset="-122"/>
                  </a:rPr>
                  <a:t> </a:t>
                </a:r>
                <a14:m>
                  <m:oMath xmlns:m="http://schemas.openxmlformats.org/officeDocument/2006/math">
                    <m:r>
                      <a:rPr lang="en-US" altLang="zh-CN" b="0" i="1" smtClean="0">
                        <a:latin typeface="Cambria Math" panose="02040503050406030204" pitchFamily="18" charset="0"/>
                      </a:rPr>
                      <m:t>𝑚</m:t>
                    </m:r>
                  </m:oMath>
                </a14:m>
                <a:r>
                  <a:rPr lang="en-US" altLang="zh-CN" dirty="0">
                    <a:latin typeface="方正姚体" panose="02010601030101010101" pitchFamily="2" charset="-122"/>
                    <a:ea typeface="方正姚体" panose="02010601030101010101" pitchFamily="2" charset="-122"/>
                  </a:rPr>
                  <a:t>: This is the most likely time in which the activity can be completed under normal </a:t>
                </a:r>
                <a:r>
                  <a:rPr lang="en-US" altLang="zh-CN" dirty="0" smtClean="0">
                    <a:latin typeface="方正姚体" panose="02010601030101010101" pitchFamily="2" charset="-122"/>
                    <a:ea typeface="方正姚体" panose="02010601030101010101" pitchFamily="2" charset="-122"/>
                  </a:rPr>
                  <a:t>circumstances</a:t>
                </a:r>
                <a:r>
                  <a:rPr lang="en-US" altLang="zh-CN" dirty="0">
                    <a:latin typeface="方正姚体" panose="02010601030101010101" pitchFamily="2" charset="-122"/>
                    <a:ea typeface="方正姚体" panose="02010601030101010101" pitchFamily="2" charset="-122"/>
                  </a:rPr>
                  <a:t>.</a:t>
                </a:r>
              </a:p>
              <a:p>
                <a:pPr algn="just">
                  <a:lnSpc>
                    <a:spcPct val="150000"/>
                  </a:lnSpc>
                </a:pP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3</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Pessimistic time estimate</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 </m:t>
                    </m:r>
                  </m:oMath>
                </a14:m>
                <a:r>
                  <a:rPr lang="en-US" altLang="zh-CN" dirty="0">
                    <a:latin typeface="方正姚体" panose="02010601030101010101" pitchFamily="2" charset="-122"/>
                    <a:ea typeface="方正姚体" panose="02010601030101010101" pitchFamily="2" charset="-122"/>
                  </a:rPr>
                  <a:t> This is the longest possible time the activity might need, and assumes a worst-case scenario.</a:t>
                </a:r>
              </a:p>
            </p:txBody>
          </p:sp>
        </mc:Choice>
        <mc:Fallback xmlns="">
          <p:sp>
            <p:nvSpPr>
              <p:cNvPr id="7" name="文本框 6"/>
              <p:cNvSpPr txBox="1">
                <a:spLocks noRot="1" noChangeAspect="1" noMove="1" noResize="1" noEditPoints="1" noAdjustHandles="1" noChangeArrowheads="1" noChangeShapeType="1" noTextEdit="1"/>
              </p:cNvSpPr>
              <p:nvPr/>
            </p:nvSpPr>
            <p:spPr>
              <a:xfrm>
                <a:off x="185815" y="2956748"/>
                <a:ext cx="11725834" cy="2585323"/>
              </a:xfrm>
              <a:prstGeom prst="rect">
                <a:avLst/>
              </a:prstGeom>
              <a:blipFill>
                <a:blip r:embed="rId3"/>
                <a:stretch>
                  <a:fillRect l="-416" r="-884"/>
                </a:stretch>
              </a:blipFill>
            </p:spPr>
            <p:txBody>
              <a:bodyPr/>
              <a:lstStyle/>
              <a:p>
                <a:r>
                  <a:rPr lang="zh-CN" altLang="en-US">
                    <a:noFill/>
                  </a:rPr>
                  <a:t> </a:t>
                </a:r>
              </a:p>
            </p:txBody>
          </p:sp>
        </mc:Fallback>
      </mc:AlternateContent>
      <p:grpSp>
        <p:nvGrpSpPr>
          <p:cNvPr id="8" name="组合 7"/>
          <p:cNvGrpSpPr/>
          <p:nvPr/>
        </p:nvGrpSpPr>
        <p:grpSpPr>
          <a:xfrm>
            <a:off x="1687810" y="5719597"/>
            <a:ext cx="3463637" cy="524118"/>
            <a:chOff x="1556442" y="5767457"/>
            <a:chExt cx="3131672" cy="524118"/>
          </a:xfrm>
        </p:grpSpPr>
        <mc:AlternateContent xmlns:mc="http://schemas.openxmlformats.org/markup-compatibility/2006" xmlns:a14="http://schemas.microsoft.com/office/drawing/2010/main">
          <mc:Choice Requires="a14">
            <p:sp>
              <p:nvSpPr>
                <p:cNvPr id="9" name="文本框 8"/>
                <p:cNvSpPr txBox="1"/>
                <p:nvPr/>
              </p:nvSpPr>
              <p:spPr>
                <a:xfrm>
                  <a:off x="3018426" y="5767457"/>
                  <a:ext cx="1669688"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r>
                              <a:rPr lang="en-US" altLang="zh-CN" b="0" i="1" smtClean="0">
                                <a:latin typeface="Cambria Math" panose="02040503050406030204" pitchFamily="18" charset="0"/>
                              </a:rPr>
                              <m:t>+4</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6</m:t>
                            </m:r>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018426" y="5767457"/>
                  <a:ext cx="1669688" cy="524118"/>
                </a:xfrm>
                <a:prstGeom prst="rect">
                  <a:avLst/>
                </a:prstGeom>
                <a:blipFill>
                  <a:blip r:embed="rId4"/>
                  <a:stretch>
                    <a:fillRect/>
                  </a:stretch>
                </a:blipFill>
              </p:spPr>
              <p:txBody>
                <a:bodyPr/>
                <a:lstStyle/>
                <a:p>
                  <a:r>
                    <a:rPr lang="zh-CN" altLang="en-US">
                      <a:noFill/>
                    </a:rPr>
                    <a:t> </a:t>
                  </a:r>
                </a:p>
              </p:txBody>
            </p:sp>
          </mc:Fallback>
        </mc:AlternateContent>
        <p:sp>
          <p:nvSpPr>
            <p:cNvPr id="10" name="文本框 9"/>
            <p:cNvSpPr txBox="1"/>
            <p:nvPr/>
          </p:nvSpPr>
          <p:spPr>
            <a:xfrm>
              <a:off x="1556442" y="5783744"/>
              <a:ext cx="1569465" cy="507831"/>
            </a:xfrm>
            <a:prstGeom prst="rect">
              <a:avLst/>
            </a:prstGeom>
            <a:noFill/>
          </p:spPr>
          <p:txBody>
            <a:bodyPr wrap="square" rtlCol="0">
              <a:spAutoFit/>
            </a:bodyPr>
            <a:lstStyle/>
            <a:p>
              <a:pPr>
                <a:lnSpc>
                  <a:spcPct val="150000"/>
                </a:lnSpc>
              </a:pPr>
              <a:r>
                <a:rPr lang="en-US" altLang="zh-CN" dirty="0"/>
                <a:t> </a:t>
              </a:r>
              <a:r>
                <a:rPr lang="en-US" altLang="zh-CN" dirty="0">
                  <a:latin typeface="方正姚体" panose="02010601030101010101" pitchFamily="2" charset="-122"/>
                  <a:ea typeface="方正姚体" panose="02010601030101010101" pitchFamily="2" charset="-122"/>
                </a:rPr>
                <a:t>E</a:t>
              </a:r>
              <a:r>
                <a:rPr lang="en-US" altLang="zh-CN" dirty="0" smtClean="0">
                  <a:latin typeface="方正姚体" panose="02010601030101010101" pitchFamily="2" charset="-122"/>
                  <a:ea typeface="方正姚体" panose="02010601030101010101" pitchFamily="2" charset="-122"/>
                </a:rPr>
                <a:t>xpected </a:t>
              </a:r>
              <a:r>
                <a:rPr lang="en-US" altLang="zh-CN" dirty="0">
                  <a:latin typeface="方正姚体" panose="02010601030101010101" pitchFamily="2" charset="-122"/>
                  <a:ea typeface="方正姚体" panose="02010601030101010101" pitchFamily="2" charset="-122"/>
                </a:rPr>
                <a:t>time</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p:txBody>
        </p:sp>
      </p:grpSp>
      <p:grpSp>
        <p:nvGrpSpPr>
          <p:cNvPr id="11" name="组合 10"/>
          <p:cNvGrpSpPr/>
          <p:nvPr/>
        </p:nvGrpSpPr>
        <p:grpSpPr>
          <a:xfrm>
            <a:off x="6977801" y="5703759"/>
            <a:ext cx="2548882" cy="555793"/>
            <a:chOff x="5734882" y="5735782"/>
            <a:chExt cx="2548882" cy="555793"/>
          </a:xfrm>
        </p:grpSpPr>
        <mc:AlternateContent xmlns:mc="http://schemas.openxmlformats.org/markup-compatibility/2006" xmlns:a14="http://schemas.microsoft.com/office/drawing/2010/main">
          <mc:Choice Requires="a14">
            <p:sp>
              <p:nvSpPr>
                <p:cNvPr id="4" name="文本框 3"/>
                <p:cNvSpPr txBox="1"/>
                <p:nvPr/>
              </p:nvSpPr>
              <p:spPr>
                <a:xfrm>
                  <a:off x="6823364" y="5735782"/>
                  <a:ext cx="1460400"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36</m:t>
                            </m:r>
                          </m:den>
                        </m:f>
                      </m:oMath>
                    </m:oMathPara>
                  </a14:m>
                  <a:endParaRPr lang="zh-CN" altLang="en-US"/>
                </a:p>
              </p:txBody>
            </p:sp>
          </mc:Choice>
          <mc:Fallback xmlns="">
            <p:sp>
              <p:nvSpPr>
                <p:cNvPr id="4" name="文本框 3"/>
                <p:cNvSpPr txBox="1">
                  <a:spLocks noRot="1" noChangeAspect="1" noMove="1" noResize="1" noEditPoints="1" noAdjustHandles="1" noChangeArrowheads="1" noChangeShapeType="1" noTextEdit="1"/>
                </p:cNvSpPr>
                <p:nvPr/>
              </p:nvSpPr>
              <p:spPr>
                <a:xfrm>
                  <a:off x="6823364" y="5735782"/>
                  <a:ext cx="1460400" cy="555793"/>
                </a:xfrm>
                <a:prstGeom prst="rect">
                  <a:avLst/>
                </a:prstGeom>
                <a:blipFill>
                  <a:blip r:embed="rId5"/>
                  <a:stretch>
                    <a:fillRect/>
                  </a:stretch>
                </a:blipFill>
              </p:spPr>
              <p:txBody>
                <a:bodyPr/>
                <a:lstStyle/>
                <a:p>
                  <a:r>
                    <a:rPr lang="zh-CN" altLang="en-US">
                      <a:noFill/>
                    </a:rPr>
                    <a:t> </a:t>
                  </a:r>
                </a:p>
              </p:txBody>
            </p:sp>
          </mc:Fallback>
        </mc:AlternateContent>
        <p:sp>
          <p:nvSpPr>
            <p:cNvPr id="12" name="文本框 11"/>
            <p:cNvSpPr txBox="1"/>
            <p:nvPr/>
          </p:nvSpPr>
          <p:spPr>
            <a:xfrm>
              <a:off x="5734882" y="5783744"/>
              <a:ext cx="1251164" cy="455125"/>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Variance</a:t>
              </a:r>
              <a:r>
                <a:rPr lang="zh-CN" altLang="en-US" dirty="0"/>
                <a:t>：</a:t>
              </a:r>
              <a:endParaRPr lang="en-US" altLang="zh-CN" dirty="0"/>
            </a:p>
          </p:txBody>
        </p:sp>
      </p:grpSp>
    </p:spTree>
    <p:extLst>
      <p:ext uri="{BB962C8B-B14F-4D97-AF65-F5344CB8AC3E}">
        <p14:creationId xmlns:p14="http://schemas.microsoft.com/office/powerpoint/2010/main" val="86041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What </a:t>
            </a:r>
            <a:r>
              <a:rPr lang="en-US" altLang="zh-CN" kern="0" dirty="0" smtClean="0">
                <a:latin typeface="+mn-lt"/>
                <a:ea typeface="+mn-ea"/>
                <a:cs typeface="+mn-ea"/>
                <a:sym typeface="+mn-lt"/>
              </a:rPr>
              <a:t>is </a:t>
            </a:r>
            <a:r>
              <a:rPr lang="en-US" altLang="zh-CN" kern="0" dirty="0">
                <a:latin typeface="+mn-lt"/>
                <a:ea typeface="+mn-ea"/>
                <a:cs typeface="+mn-ea"/>
                <a:sym typeface="+mn-lt"/>
              </a:rPr>
              <a:t>a</a:t>
            </a:r>
            <a:r>
              <a:rPr lang="en-US" altLang="zh-CN" kern="0" dirty="0" smtClean="0">
                <a:latin typeface="+mn-lt"/>
                <a:ea typeface="+mn-ea"/>
                <a:cs typeface="+mn-ea"/>
                <a:sym typeface="+mn-lt"/>
              </a:rPr>
              <a:t> project</a:t>
            </a:r>
            <a:r>
              <a:rPr lang="en-US" altLang="zh-CN" kern="0" dirty="0">
                <a:latin typeface="+mn-lt"/>
                <a:ea typeface="+mn-ea"/>
                <a:cs typeface="+mn-ea"/>
                <a:sym typeface="+mn-lt"/>
              </a:rPr>
              <a:t>?</a:t>
            </a:r>
            <a:endParaRPr lang="zh-CN" altLang="en-US" dirty="0">
              <a:latin typeface="+mn-lt"/>
              <a:ea typeface="+mn-ea"/>
              <a:cs typeface="+mn-ea"/>
              <a:sym typeface="+mn-lt"/>
            </a:endParaRPr>
          </a:p>
        </p:txBody>
      </p:sp>
      <p:sp>
        <p:nvSpPr>
          <p:cNvPr id="5" name="矩形 4"/>
          <p:cNvSpPr/>
          <p:nvPr/>
        </p:nvSpPr>
        <p:spPr>
          <a:xfrm>
            <a:off x="1260843" y="1176233"/>
            <a:ext cx="10342272" cy="2246769"/>
          </a:xfrm>
          <a:prstGeom prst="rect">
            <a:avLst/>
          </a:prstGeom>
        </p:spPr>
        <p:txBody>
          <a:bodyPr wrap="square">
            <a:spAutoFit/>
          </a:bodyPr>
          <a:lstStyle/>
          <a:p>
            <a:pPr algn="just">
              <a:lnSpc>
                <a:spcPts val="2800"/>
              </a:lnSpc>
            </a:pPr>
            <a:r>
              <a:rPr lang="zh-CN" altLang="en-US" sz="1600" dirty="0">
                <a:latin typeface="方正姚体" panose="02010601030101010101" pitchFamily="2" charset="-122"/>
                <a:ea typeface="方正姚体" panose="02010601030101010101" pitchFamily="2" charset="-122"/>
              </a:rPr>
              <a:t>A project can be considered to be any series of activities and tasks that:</a:t>
            </a:r>
            <a:endParaRPr lang="en-US" altLang="zh-CN" sz="1600" dirty="0">
              <a:latin typeface="方正姚体" panose="02010601030101010101" pitchFamily="2" charset="-122"/>
              <a:ea typeface="方正姚体" panose="02010601030101010101" pitchFamily="2" charset="-122"/>
            </a:endParaRPr>
          </a:p>
          <a:p>
            <a:pPr indent="-285750" algn="just">
              <a:lnSpc>
                <a:spcPts val="2800"/>
              </a:lnSpc>
              <a:buClr>
                <a:schemeClr val="accent2"/>
              </a:buClr>
              <a:buSzPct val="100000"/>
              <a:buFont typeface="Wingdings" panose="05000000000000000000" pitchFamily="2" charset="2"/>
              <a:buChar char="l"/>
            </a:pPr>
            <a:r>
              <a:rPr lang="en-US" altLang="zh-CN" sz="1600" dirty="0">
                <a:latin typeface="方正姚体" panose="02010601030101010101" pitchFamily="2" charset="-122"/>
                <a:ea typeface="方正姚体" panose="02010601030101010101" pitchFamily="2" charset="-122"/>
              </a:rPr>
              <a:t>Have a specific objective, with a focus on the creation of business value, to be completed within certain specifications</a:t>
            </a:r>
          </a:p>
          <a:p>
            <a:pPr indent="-285750" algn="just">
              <a:lnSpc>
                <a:spcPts val="2800"/>
              </a:lnSpc>
              <a:buClr>
                <a:schemeClr val="accent2"/>
              </a:buClr>
              <a:buSzPct val="100000"/>
              <a:buFont typeface="Wingdings" panose="05000000000000000000" pitchFamily="2" charset="2"/>
              <a:buChar char="l"/>
            </a:pPr>
            <a:r>
              <a:rPr lang="en-US" altLang="zh-CN" sz="1600" dirty="0">
                <a:latin typeface="方正姚体" panose="02010601030101010101" pitchFamily="2" charset="-122"/>
                <a:ea typeface="方正姚体" panose="02010601030101010101" pitchFamily="2" charset="-122"/>
              </a:rPr>
              <a:t>Have defined start and end dates</a:t>
            </a:r>
          </a:p>
          <a:p>
            <a:pPr indent="-285750" algn="just">
              <a:lnSpc>
                <a:spcPts val="2800"/>
              </a:lnSpc>
              <a:buClr>
                <a:schemeClr val="accent2"/>
              </a:buClr>
              <a:buSzPct val="100000"/>
              <a:buFont typeface="Wingdings" panose="05000000000000000000" pitchFamily="2" charset="2"/>
              <a:buChar char="l"/>
            </a:pPr>
            <a:r>
              <a:rPr lang="en-US" altLang="zh-CN" sz="1600" dirty="0">
                <a:latin typeface="方正姚体" panose="02010601030101010101" pitchFamily="2" charset="-122"/>
                <a:ea typeface="方正姚体" panose="02010601030101010101" pitchFamily="2" charset="-122"/>
              </a:rPr>
              <a:t>Have funding limits (if applicable)</a:t>
            </a:r>
          </a:p>
          <a:p>
            <a:pPr indent="-285750" algn="just">
              <a:lnSpc>
                <a:spcPts val="2800"/>
              </a:lnSpc>
              <a:buClr>
                <a:schemeClr val="accent2"/>
              </a:buClr>
              <a:buSzPct val="100000"/>
              <a:buFont typeface="Wingdings" panose="05000000000000000000" pitchFamily="2" charset="2"/>
              <a:buChar char="l"/>
            </a:pPr>
            <a:r>
              <a:rPr lang="en-US" altLang="zh-CN" sz="1600" dirty="0">
                <a:latin typeface="方正姚体" panose="02010601030101010101" pitchFamily="2" charset="-122"/>
                <a:ea typeface="方正姚体" panose="02010601030101010101" pitchFamily="2" charset="-122"/>
              </a:rPr>
              <a:t>Consume human and nonhuman resources (i.e., money, people, equipment)</a:t>
            </a:r>
          </a:p>
          <a:p>
            <a:pPr indent="-285750" algn="just">
              <a:lnSpc>
                <a:spcPts val="2800"/>
              </a:lnSpc>
              <a:buClr>
                <a:schemeClr val="accent2"/>
              </a:buClr>
              <a:buSzPct val="100000"/>
              <a:buFont typeface="Wingdings" panose="05000000000000000000" pitchFamily="2" charset="2"/>
              <a:buChar char="l"/>
            </a:pPr>
            <a:r>
              <a:rPr lang="en-US" altLang="zh-CN" sz="1600" dirty="0">
                <a:latin typeface="方正姚体" panose="02010601030101010101" pitchFamily="2" charset="-122"/>
                <a:ea typeface="方正姚体" panose="02010601030101010101" pitchFamily="2" charset="-122"/>
              </a:rPr>
              <a:t>Are multifunctional (i.e., cut across several functional lines)</a:t>
            </a:r>
            <a:endParaRPr lang="zh-CN" altLang="en-US" sz="1600" dirty="0">
              <a:latin typeface="方正姚体" panose="02010601030101010101" pitchFamily="2" charset="-122"/>
              <a:ea typeface="方正姚体" panose="02010601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504" y="4143078"/>
            <a:ext cx="3241556" cy="1590617"/>
          </a:xfrm>
          <a:prstGeom prst="rect">
            <a:avLst/>
          </a:prstGeom>
        </p:spPr>
      </p:pic>
      <p:sp>
        <p:nvSpPr>
          <p:cNvPr id="7" name="矩形 6"/>
          <p:cNvSpPr/>
          <p:nvPr/>
        </p:nvSpPr>
        <p:spPr>
          <a:xfrm>
            <a:off x="4192245" y="3926602"/>
            <a:ext cx="7126783" cy="2023567"/>
          </a:xfrm>
          <a:prstGeom prst="rect">
            <a:avLst/>
          </a:prstGeom>
        </p:spPr>
        <p:txBody>
          <a:bodyPr wrap="square">
            <a:spAutoFit/>
          </a:bodyPr>
          <a:lstStyle/>
          <a:p>
            <a:pPr>
              <a:lnSpc>
                <a:spcPts val="2200"/>
              </a:lnSpc>
            </a:pPr>
            <a:r>
              <a:rPr lang="en-US" altLang="zh-CN" sz="1400" dirty="0">
                <a:solidFill>
                  <a:srgbClr val="C00000"/>
                </a:solidFill>
                <a:latin typeface="方正姚体" panose="02010601030101010101" pitchFamily="2" charset="-122"/>
                <a:ea typeface="方正姚体" panose="02010601030101010101" pitchFamily="2" charset="-122"/>
              </a:rPr>
              <a:t>Examples of </a:t>
            </a:r>
            <a:r>
              <a:rPr lang="en-US" altLang="zh-CN" sz="1400" dirty="0" smtClean="0">
                <a:solidFill>
                  <a:srgbClr val="C00000"/>
                </a:solidFill>
                <a:latin typeface="方正姚体" panose="02010601030101010101" pitchFamily="2" charset="-122"/>
                <a:ea typeface="方正姚体" panose="02010601030101010101" pitchFamily="2" charset="-122"/>
              </a:rPr>
              <a:t>projects:</a:t>
            </a:r>
            <a:endParaRPr lang="en-US" altLang="zh-CN" sz="1400" dirty="0">
              <a:solidFill>
                <a:srgbClr val="C00000"/>
              </a:solidFill>
              <a:latin typeface="方正姚体" panose="02010601030101010101" pitchFamily="2" charset="-122"/>
              <a:ea typeface="方正姚体" panose="02010601030101010101" pitchFamily="2" charset="-122"/>
            </a:endParaRPr>
          </a:p>
          <a:p>
            <a:pPr>
              <a:lnSpc>
                <a:spcPts val="2200"/>
              </a:lnSpc>
            </a:pPr>
            <a:r>
              <a:rPr lang="en-US" altLang="zh-CN" sz="1400" dirty="0">
                <a:solidFill>
                  <a:srgbClr val="C00000"/>
                </a:solidFill>
                <a:latin typeface="方正姚体" panose="02010601030101010101" pitchFamily="2" charset="-122"/>
                <a:ea typeface="方正姚体" panose="02010601030101010101" pitchFamily="2" charset="-122"/>
              </a:rPr>
              <a:t>• Developing a new product, service, or result;</a:t>
            </a:r>
          </a:p>
          <a:p>
            <a:pPr>
              <a:lnSpc>
                <a:spcPts val="2200"/>
              </a:lnSpc>
            </a:pPr>
            <a:r>
              <a:rPr lang="en-US" altLang="zh-CN" sz="1400" dirty="0">
                <a:solidFill>
                  <a:srgbClr val="C00000"/>
                </a:solidFill>
                <a:latin typeface="方正姚体" panose="02010601030101010101" pitchFamily="2" charset="-122"/>
                <a:ea typeface="方正姚体" panose="02010601030101010101" pitchFamily="2" charset="-122"/>
              </a:rPr>
              <a:t>• Effecting a change in the structure, processes, staffing, or style of </a:t>
            </a:r>
            <a:r>
              <a:rPr lang="en-US" altLang="zh-CN" sz="1400" dirty="0" smtClean="0">
                <a:solidFill>
                  <a:srgbClr val="C00000"/>
                </a:solidFill>
                <a:latin typeface="方正姚体" panose="02010601030101010101" pitchFamily="2" charset="-122"/>
                <a:ea typeface="方正姚体" panose="02010601030101010101" pitchFamily="2" charset="-122"/>
              </a:rPr>
              <a:t>an organization</a:t>
            </a:r>
            <a:r>
              <a:rPr lang="en-US" altLang="zh-CN" sz="1400" dirty="0">
                <a:solidFill>
                  <a:srgbClr val="C00000"/>
                </a:solidFill>
                <a:latin typeface="方正姚体" panose="02010601030101010101" pitchFamily="2" charset="-122"/>
                <a:ea typeface="方正姚体" panose="02010601030101010101" pitchFamily="2" charset="-122"/>
              </a:rPr>
              <a:t>;</a:t>
            </a:r>
          </a:p>
          <a:p>
            <a:pPr>
              <a:lnSpc>
                <a:spcPts val="2200"/>
              </a:lnSpc>
            </a:pPr>
            <a:r>
              <a:rPr lang="en-US" altLang="zh-CN" sz="1400" dirty="0">
                <a:solidFill>
                  <a:srgbClr val="C00000"/>
                </a:solidFill>
                <a:latin typeface="方正姚体" panose="02010601030101010101" pitchFamily="2" charset="-122"/>
                <a:ea typeface="方正姚体" panose="02010601030101010101" pitchFamily="2" charset="-122"/>
              </a:rPr>
              <a:t>• Developing or acquiring a new or modified information </a:t>
            </a:r>
            <a:r>
              <a:rPr lang="en-US" altLang="zh-CN" sz="1400" dirty="0" smtClean="0">
                <a:solidFill>
                  <a:srgbClr val="C00000"/>
                </a:solidFill>
                <a:latin typeface="方正姚体" panose="02010601030101010101" pitchFamily="2" charset="-122"/>
                <a:ea typeface="方正姚体" panose="02010601030101010101" pitchFamily="2" charset="-122"/>
              </a:rPr>
              <a:t>system;</a:t>
            </a:r>
            <a:endParaRPr lang="en-US" altLang="zh-CN" sz="1400" dirty="0">
              <a:solidFill>
                <a:srgbClr val="C00000"/>
              </a:solidFill>
              <a:latin typeface="方正姚体" panose="02010601030101010101" pitchFamily="2" charset="-122"/>
              <a:ea typeface="方正姚体" panose="02010601030101010101" pitchFamily="2" charset="-122"/>
            </a:endParaRPr>
          </a:p>
          <a:p>
            <a:pPr>
              <a:lnSpc>
                <a:spcPts val="2200"/>
              </a:lnSpc>
            </a:pPr>
            <a:r>
              <a:rPr lang="en-US" altLang="zh-CN" sz="1400" dirty="0">
                <a:solidFill>
                  <a:srgbClr val="C00000"/>
                </a:solidFill>
                <a:latin typeface="方正姚体" panose="02010601030101010101" pitchFamily="2" charset="-122"/>
                <a:ea typeface="方正姚体" panose="02010601030101010101" pitchFamily="2" charset="-122"/>
              </a:rPr>
              <a:t>• Conducting a research effort whose outcome will be aptly recorded;</a:t>
            </a:r>
          </a:p>
          <a:p>
            <a:pPr>
              <a:lnSpc>
                <a:spcPts val="2200"/>
              </a:lnSpc>
            </a:pPr>
            <a:r>
              <a:rPr lang="en-US" altLang="zh-CN" sz="1400" dirty="0">
                <a:solidFill>
                  <a:srgbClr val="C00000"/>
                </a:solidFill>
                <a:latin typeface="方正姚体" panose="02010601030101010101" pitchFamily="2" charset="-122"/>
                <a:ea typeface="方正姚体" panose="02010601030101010101" pitchFamily="2" charset="-122"/>
              </a:rPr>
              <a:t>• Constructing a building, industrial plant, or infrastructure; </a:t>
            </a:r>
            <a:endParaRPr lang="en-US" altLang="zh-CN" sz="1400" dirty="0" smtClean="0">
              <a:solidFill>
                <a:srgbClr val="C00000"/>
              </a:solidFill>
              <a:latin typeface="方正姚体" panose="02010601030101010101" pitchFamily="2" charset="-122"/>
              <a:ea typeface="方正姚体" panose="02010601030101010101" pitchFamily="2" charset="-122"/>
            </a:endParaRPr>
          </a:p>
          <a:p>
            <a:pPr>
              <a:lnSpc>
                <a:spcPts val="2200"/>
              </a:lnSpc>
            </a:pPr>
            <a:r>
              <a:rPr lang="en-US" altLang="zh-CN" sz="1400" dirty="0" smtClean="0">
                <a:solidFill>
                  <a:srgbClr val="C00000"/>
                </a:solidFill>
                <a:latin typeface="方正姚体" panose="02010601030101010101" pitchFamily="2" charset="-122"/>
                <a:ea typeface="方正姚体" panose="02010601030101010101" pitchFamily="2" charset="-122"/>
              </a:rPr>
              <a:t>• </a:t>
            </a:r>
            <a:r>
              <a:rPr lang="en-US" altLang="zh-CN" sz="1400" dirty="0">
                <a:solidFill>
                  <a:srgbClr val="C00000"/>
                </a:solidFill>
                <a:latin typeface="方正姚体" panose="02010601030101010101" pitchFamily="2" charset="-122"/>
                <a:ea typeface="方正姚体" panose="02010601030101010101" pitchFamily="2" charset="-122"/>
              </a:rPr>
              <a:t>Implementing, improving, or enhancing existing business processes and procedures.</a:t>
            </a:r>
            <a:endParaRPr lang="zh-CN" altLang="en-US" sz="1200" dirty="0">
              <a:solidFill>
                <a:srgbClr val="C00000"/>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365320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cs typeface="+mn-ea"/>
                <a:sym typeface="+mn-lt"/>
              </a:rPr>
              <a:t>The </a:t>
            </a:r>
            <a:r>
              <a:rPr lang="en-US" altLang="zh-CN" kern="0" dirty="0" smtClean="0">
                <a:cs typeface="+mn-ea"/>
                <a:sym typeface="+mn-lt"/>
              </a:rPr>
              <a:t>program evaluation and review technique</a:t>
            </a:r>
            <a:endParaRPr lang="zh-CN" altLang="en-US" dirty="0">
              <a:latin typeface="+mn-lt"/>
              <a:ea typeface="+mn-ea"/>
              <a:cs typeface="+mn-ea"/>
              <a:sym typeface="+mn-lt"/>
            </a:endParaRPr>
          </a:p>
        </p:txBody>
      </p:sp>
      <p:sp>
        <p:nvSpPr>
          <p:cNvPr id="7" name="文本框 6"/>
          <p:cNvSpPr txBox="1"/>
          <p:nvPr/>
        </p:nvSpPr>
        <p:spPr>
          <a:xfrm>
            <a:off x="1219200" y="1039108"/>
            <a:ext cx="10238509" cy="1684948"/>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Assumptions</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marL="342900" indent="-342900">
              <a:lnSpc>
                <a:spcPct val="150000"/>
              </a:lnSpc>
              <a:buFont typeface="+mj-lt"/>
              <a:buAutoNum type="alphaUcPeriod"/>
            </a:pPr>
            <a:r>
              <a:rPr lang="en-US" altLang="zh-CN" dirty="0">
                <a:latin typeface="方正姚体" panose="02010601030101010101" pitchFamily="2" charset="-122"/>
                <a:ea typeface="方正姚体" panose="02010601030101010101" pitchFamily="2" charset="-122"/>
              </a:rPr>
              <a:t>Activities are independent</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marL="342900" indent="-342900">
              <a:lnSpc>
                <a:spcPct val="150000"/>
              </a:lnSpc>
              <a:buFont typeface="+mj-lt"/>
              <a:buAutoNum type="alphaUcPeriod"/>
            </a:pPr>
            <a:r>
              <a:rPr lang="en-US" altLang="zh-CN" dirty="0">
                <a:latin typeface="方正姚体" panose="02010601030101010101" pitchFamily="2" charset="-122"/>
                <a:ea typeface="方正姚体" panose="02010601030101010101" pitchFamily="2" charset="-122"/>
              </a:rPr>
              <a:t>Critical path contains a sufficient number of activities to invoke the central limit theorem (sum of a large number of independent random variables is approximately normally distributed).</a:t>
            </a:r>
          </a:p>
        </p:txBody>
      </p:sp>
      <mc:AlternateContent xmlns:mc="http://schemas.openxmlformats.org/markup-compatibility/2006" xmlns:a14="http://schemas.microsoft.com/office/drawing/2010/main">
        <mc:Choice Requires="a14">
          <p:sp>
            <p:nvSpPr>
              <p:cNvPr id="15" name="文本框 14"/>
              <p:cNvSpPr txBox="1"/>
              <p:nvPr/>
            </p:nvSpPr>
            <p:spPr>
              <a:xfrm>
                <a:off x="1219199" y="3491931"/>
                <a:ext cx="9324110" cy="452303"/>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Expected project duration</a:t>
                </a:r>
                <a:r>
                  <a:rPr lang="zh-CN" altLang="en-US" dirty="0">
                    <a:latin typeface="方正姚体" panose="02010601030101010101" pitchFamily="2" charset="-122"/>
                    <a:ea typeface="方正姚体" panose="02010601030101010101" pitchFamily="2" charset="-122"/>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m:t>
                    </m:r>
                  </m:oMath>
                </a14:m>
                <a:r>
                  <a:rPr lang="en-US" altLang="zh-CN" dirty="0">
                    <a:latin typeface="方正姚体" panose="02010601030101010101" pitchFamily="2" charset="-122"/>
                    <a:ea typeface="方正姚体" panose="02010601030101010101" pitchFamily="2" charset="-122"/>
                  </a:rPr>
                  <a:t>sum of the expected durations of the critical activities.</a:t>
                </a:r>
              </a:p>
            </p:txBody>
          </p:sp>
        </mc:Choice>
        <mc:Fallback xmlns="">
          <p:sp>
            <p:nvSpPr>
              <p:cNvPr id="15" name="文本框 14"/>
              <p:cNvSpPr txBox="1">
                <a:spLocks noRot="1" noChangeAspect="1" noMove="1" noResize="1" noEditPoints="1" noAdjustHandles="1" noChangeArrowheads="1" noChangeShapeType="1" noTextEdit="1"/>
              </p:cNvSpPr>
              <p:nvPr/>
            </p:nvSpPr>
            <p:spPr>
              <a:xfrm>
                <a:off x="1219199" y="3491931"/>
                <a:ext cx="9324110" cy="452303"/>
              </a:xfrm>
              <a:prstGeom prst="rect">
                <a:avLst/>
              </a:prstGeom>
              <a:blipFill>
                <a:blip r:embed="rId3"/>
                <a:stretch>
                  <a:fillRect l="-523" b="-175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219199" y="4175257"/>
                <a:ext cx="10238510" cy="452303"/>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Variance of the project duration </a:t>
                </a:r>
                <a:r>
                  <a:rPr lang="zh-CN" altLang="en-US" dirty="0">
                    <a:latin typeface="方正姚体" panose="02010601030101010101" pitchFamily="2" charset="-122"/>
                    <a:ea typeface="方正姚体" panose="02010601030101010101" pitchFamily="2" charset="-122"/>
                  </a:rPr>
                  <a:t>：</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r>
                  <a:rPr lang="en-US" altLang="zh-CN" dirty="0">
                    <a:latin typeface="方正姚体" panose="02010601030101010101" pitchFamily="2" charset="-122"/>
                    <a:ea typeface="方正姚体" panose="02010601030101010101" pitchFamily="2" charset="-122"/>
                  </a:rPr>
                  <a:t>sum of the variances of the activities along the critical path.</a:t>
                </a:r>
              </a:p>
            </p:txBody>
          </p:sp>
        </mc:Choice>
        <mc:Fallback xmlns="">
          <p:sp>
            <p:nvSpPr>
              <p:cNvPr id="17" name="文本框 16"/>
              <p:cNvSpPr txBox="1">
                <a:spLocks noRot="1" noChangeAspect="1" noMove="1" noResize="1" noEditPoints="1" noAdjustHandles="1" noChangeArrowheads="1" noChangeShapeType="1" noTextEdit="1"/>
              </p:cNvSpPr>
              <p:nvPr/>
            </p:nvSpPr>
            <p:spPr>
              <a:xfrm>
                <a:off x="1219199" y="4175257"/>
                <a:ext cx="10238510" cy="452303"/>
              </a:xfrm>
              <a:prstGeom prst="rect">
                <a:avLst/>
              </a:prstGeom>
              <a:blipFill>
                <a:blip r:embed="rId4"/>
                <a:stretch>
                  <a:fillRect l="-476" b="-175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219199" y="4874436"/>
                <a:ext cx="9324109" cy="1441357"/>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Statistical estimate for the probability that a project can be finished by a given due date </a:t>
                </a:r>
                <a14:m>
                  <m:oMath xmlns:m="http://schemas.openxmlformats.org/officeDocument/2006/math">
                    <m:r>
                      <a:rPr lang="en-US" altLang="zh-CN" b="0" i="1" smtClean="0">
                        <a:latin typeface="Cambria Math" panose="02040503050406030204" pitchFamily="18" charset="0"/>
                      </a:rPr>
                      <m:t>𝑡</m:t>
                    </m:r>
                  </m:oMath>
                </a14:m>
                <a:endParaRPr lang="en-US" altLang="zh-CN" dirty="0">
                  <a:latin typeface="方正姚体" panose="02010601030101010101" pitchFamily="2" charset="-122"/>
                  <a:ea typeface="方正姚体" panose="02010601030101010101" pitchFamily="2"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e>
                      </m:d>
                      <m:r>
                        <a:rPr lang="en-US" altLang="zh-CN" b="0" i="1" smtClean="0">
                          <a:latin typeface="Cambria Math" panose="02040503050406030204" pitchFamily="18" charset="0"/>
                        </a:rPr>
                        <m:t>=</m:t>
                      </m:r>
                      <m:r>
                        <a:rPr lang="el-GR" altLang="zh-CN" i="1">
                          <a:latin typeface="Cambria Math" panose="02040503050406030204" pitchFamily="18" charset="0"/>
                          <a:ea typeface="Cambria Math" panose="02040503050406030204" pitchFamily="18" charset="0"/>
                        </a:rPr>
                        <m:t>𝜑</m:t>
                      </m:r>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𝑇</m:t>
                                  </m:r>
                                </m:e>
                                <m:sub>
                                  <m:r>
                                    <a:rPr lang="en-US" altLang="zh-CN" b="0" i="1" smtClean="0">
                                      <a:latin typeface="Cambria Math" panose="02040503050406030204" pitchFamily="18" charset="0"/>
                                      <a:ea typeface="Cambria Math" panose="02040503050406030204" pitchFamily="18" charset="0"/>
                                    </a:rPr>
                                    <m:t>𝐸</m:t>
                                  </m:r>
                                </m:sub>
                              </m:sSub>
                            </m:num>
                            <m:den>
                              <m:r>
                                <a:rPr lang="en-US" altLang="zh-CN" b="0" i="1" smtClean="0">
                                  <a:latin typeface="Cambria Math" panose="02040503050406030204" pitchFamily="18" charset="0"/>
                                  <a:ea typeface="Cambria Math" panose="02040503050406030204" pitchFamily="18" charset="0"/>
                                </a:rPr>
                                <m:t>𝑆</m:t>
                              </m:r>
                            </m:den>
                          </m:f>
                        </m:e>
                      </m:d>
                      <m:r>
                        <a:rPr lang="en-US" altLang="zh-CN" b="0" i="0" smtClean="0">
                          <a:latin typeface="Cambria Math" panose="02040503050406030204" pitchFamily="18" charset="0"/>
                          <a:ea typeface="Cambria Math" panose="02040503050406030204" pitchFamily="18" charset="0"/>
                        </a:rPr>
                        <m:t>.</m:t>
                      </m:r>
                    </m:oMath>
                  </m:oMathPara>
                </a14:m>
                <a:endParaRPr lang="en-US" altLang="zh-CN" dirty="0"/>
              </a:p>
            </p:txBody>
          </p:sp>
        </mc:Choice>
        <mc:Fallback xmlns="">
          <p:sp>
            <p:nvSpPr>
              <p:cNvPr id="18" name="文本框 17"/>
              <p:cNvSpPr txBox="1">
                <a:spLocks noRot="1" noChangeAspect="1" noMove="1" noResize="1" noEditPoints="1" noAdjustHandles="1" noChangeArrowheads="1" noChangeShapeType="1" noTextEdit="1"/>
              </p:cNvSpPr>
              <p:nvPr/>
            </p:nvSpPr>
            <p:spPr>
              <a:xfrm>
                <a:off x="1219199" y="4874436"/>
                <a:ext cx="9324109" cy="1441357"/>
              </a:xfrm>
              <a:prstGeom prst="rect">
                <a:avLst/>
              </a:prstGeom>
              <a:blipFill>
                <a:blip r:embed="rId5"/>
                <a:stretch>
                  <a:fillRect l="-5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3417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cs typeface="+mn-ea"/>
                <a:sym typeface="+mn-lt"/>
              </a:rPr>
              <a:t>The </a:t>
            </a:r>
            <a:r>
              <a:rPr lang="en-US" altLang="zh-CN" kern="0" dirty="0" smtClean="0">
                <a:cs typeface="+mn-ea"/>
                <a:sym typeface="+mn-lt"/>
              </a:rPr>
              <a:t>program evaluation and review technique</a:t>
            </a:r>
            <a:endParaRPr lang="zh-CN" altLang="en-US" dirty="0">
              <a:latin typeface="+mn-lt"/>
              <a:ea typeface="+mn-ea"/>
              <a:cs typeface="+mn-ea"/>
              <a:sym typeface="+mn-lt"/>
            </a:endParaRPr>
          </a:p>
        </p:txBody>
      </p:sp>
      <p:graphicFrame>
        <p:nvGraphicFramePr>
          <p:cNvPr id="2" name="表格 1"/>
          <p:cNvGraphicFramePr>
            <a:graphicFrameLocks noGrp="1"/>
          </p:cNvGraphicFramePr>
          <p:nvPr>
            <p:extLst>
              <p:ext uri="{D42A27DB-BD31-4B8C-83A1-F6EECF244321}">
                <p14:modId xmlns:p14="http://schemas.microsoft.com/office/powerpoint/2010/main" val="306011561"/>
              </p:ext>
            </p:extLst>
          </p:nvPr>
        </p:nvGraphicFramePr>
        <p:xfrm>
          <a:off x="2341418" y="1618910"/>
          <a:ext cx="7555346" cy="3235960"/>
        </p:xfrm>
        <a:graphic>
          <a:graphicData uri="http://schemas.openxmlformats.org/drawingml/2006/table">
            <a:tbl>
              <a:tblPr firstRow="1" bandRow="1">
                <a:tableStyleId>{5940675A-B579-460E-94D1-54222C63F5DA}</a:tableStyleId>
              </a:tblPr>
              <a:tblGrid>
                <a:gridCol w="1122218">
                  <a:extLst>
                    <a:ext uri="{9D8B030D-6E8A-4147-A177-3AD203B41FA5}">
                      <a16:colId xmlns:a16="http://schemas.microsoft.com/office/drawing/2014/main" val="497065369"/>
                    </a:ext>
                  </a:extLst>
                </a:gridCol>
                <a:gridCol w="1052945">
                  <a:extLst>
                    <a:ext uri="{9D8B030D-6E8A-4147-A177-3AD203B41FA5}">
                      <a16:colId xmlns:a16="http://schemas.microsoft.com/office/drawing/2014/main" val="1191716505"/>
                    </a:ext>
                  </a:extLst>
                </a:gridCol>
                <a:gridCol w="1454727">
                  <a:extLst>
                    <a:ext uri="{9D8B030D-6E8A-4147-A177-3AD203B41FA5}">
                      <a16:colId xmlns:a16="http://schemas.microsoft.com/office/drawing/2014/main" val="45876072"/>
                    </a:ext>
                  </a:extLst>
                </a:gridCol>
                <a:gridCol w="1283856">
                  <a:extLst>
                    <a:ext uri="{9D8B030D-6E8A-4147-A177-3AD203B41FA5}">
                      <a16:colId xmlns:a16="http://schemas.microsoft.com/office/drawing/2014/main" val="1480443852"/>
                    </a:ext>
                  </a:extLst>
                </a:gridCol>
                <a:gridCol w="1320800">
                  <a:extLst>
                    <a:ext uri="{9D8B030D-6E8A-4147-A177-3AD203B41FA5}">
                      <a16:colId xmlns:a16="http://schemas.microsoft.com/office/drawing/2014/main" val="139643947"/>
                    </a:ext>
                  </a:extLst>
                </a:gridCol>
                <a:gridCol w="1320800">
                  <a:extLst>
                    <a:ext uri="{9D8B030D-6E8A-4147-A177-3AD203B41FA5}">
                      <a16:colId xmlns:a16="http://schemas.microsoft.com/office/drawing/2014/main" val="317114523"/>
                    </a:ext>
                  </a:extLst>
                </a:gridCol>
              </a:tblGrid>
              <a:tr h="370840">
                <a:tc>
                  <a:txBody>
                    <a:bodyPr/>
                    <a:lstStyle/>
                    <a:p>
                      <a:pPr algn="ctr"/>
                      <a:r>
                        <a:rPr lang="en-US" altLang="zh-CN" dirty="0">
                          <a:latin typeface="方正姚体" panose="02010601030101010101" pitchFamily="2" charset="-122"/>
                          <a:ea typeface="方正姚体" panose="02010601030101010101" pitchFamily="2" charset="-122"/>
                        </a:rPr>
                        <a:t>Activity</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Label</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Immediate Successor</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a</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m</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b</a:t>
                      </a:r>
                      <a:endParaRPr lang="zh-CN" altLang="en-US">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2797113640"/>
                  </a:ext>
                </a:extLst>
              </a:tr>
              <a:tr h="370840">
                <a:tc>
                  <a:txBody>
                    <a:bodyPr/>
                    <a:lstStyle/>
                    <a:p>
                      <a:pPr algn="ctr"/>
                      <a:r>
                        <a:rPr lang="en-US" altLang="zh-CN">
                          <a:latin typeface="方正姚体" panose="02010601030101010101" pitchFamily="2" charset="-122"/>
                          <a:ea typeface="方正姚体" panose="02010601030101010101" pitchFamily="2" charset="-122"/>
                        </a:rPr>
                        <a:t>1</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A</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B</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2</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3</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4</a:t>
                      </a:r>
                      <a:endParaRPr lang="zh-CN" altLang="en-US">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4219699863"/>
                  </a:ext>
                </a:extLst>
              </a:tr>
              <a:tr h="370840">
                <a:tc>
                  <a:txBody>
                    <a:bodyPr/>
                    <a:lstStyle/>
                    <a:p>
                      <a:pPr algn="ctr"/>
                      <a:r>
                        <a:rPr lang="en-US" altLang="zh-CN">
                          <a:latin typeface="方正姚体" panose="02010601030101010101" pitchFamily="2" charset="-122"/>
                          <a:ea typeface="方正姚体" panose="02010601030101010101" pitchFamily="2" charset="-122"/>
                        </a:rPr>
                        <a:t>2</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B</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E</a:t>
                      </a:r>
                      <a:r>
                        <a:rPr lang="zh-CN" altLang="en-US">
                          <a:latin typeface="方正姚体" panose="02010601030101010101" pitchFamily="2" charset="-122"/>
                          <a:ea typeface="方正姚体" panose="02010601030101010101" pitchFamily="2" charset="-122"/>
                        </a:rPr>
                        <a:t>、</a:t>
                      </a:r>
                      <a:r>
                        <a:rPr lang="en-US" altLang="zh-CN">
                          <a:latin typeface="方正姚体" panose="02010601030101010101" pitchFamily="2" charset="-122"/>
                          <a:ea typeface="方正姚体" panose="02010601030101010101" pitchFamily="2" charset="-122"/>
                        </a:rPr>
                        <a:t>F</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1</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2</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3</a:t>
                      </a:r>
                      <a:endParaRPr lang="zh-CN" altLang="en-US">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2204612853"/>
                  </a:ext>
                </a:extLst>
              </a:tr>
              <a:tr h="370840">
                <a:tc>
                  <a:txBody>
                    <a:bodyPr/>
                    <a:lstStyle/>
                    <a:p>
                      <a:pPr algn="ctr"/>
                      <a:r>
                        <a:rPr lang="en-US" altLang="zh-CN">
                          <a:latin typeface="方正姚体" panose="02010601030101010101" pitchFamily="2" charset="-122"/>
                          <a:ea typeface="方正姚体" panose="02010601030101010101" pitchFamily="2" charset="-122"/>
                        </a:rPr>
                        <a:t>3</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C</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D</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3</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4</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5</a:t>
                      </a:r>
                      <a:endParaRPr lang="zh-CN" altLang="en-US">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3308531661"/>
                  </a:ext>
                </a:extLst>
              </a:tr>
              <a:tr h="370840">
                <a:tc>
                  <a:txBody>
                    <a:bodyPr/>
                    <a:lstStyle/>
                    <a:p>
                      <a:pPr algn="ctr"/>
                      <a:r>
                        <a:rPr lang="en-US" altLang="zh-CN">
                          <a:latin typeface="方正姚体" panose="02010601030101010101" pitchFamily="2" charset="-122"/>
                          <a:ea typeface="方正姚体" panose="02010601030101010101" pitchFamily="2" charset="-122"/>
                        </a:rPr>
                        <a:t>4</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D</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F</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3</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4</a:t>
                      </a:r>
                      <a:endParaRPr lang="zh-CN" altLang="en-US" dirty="0">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6</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1564766455"/>
                  </a:ext>
                </a:extLst>
              </a:tr>
              <a:tr h="370840">
                <a:tc>
                  <a:txBody>
                    <a:bodyPr/>
                    <a:lstStyle/>
                    <a:p>
                      <a:pPr algn="ctr"/>
                      <a:r>
                        <a:rPr lang="en-US" altLang="zh-CN">
                          <a:latin typeface="方正姚体" panose="02010601030101010101" pitchFamily="2" charset="-122"/>
                          <a:ea typeface="方正姚体" panose="02010601030101010101" pitchFamily="2" charset="-122"/>
                        </a:rPr>
                        <a:t>5</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E</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G</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5</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7</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8</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3055004070"/>
                  </a:ext>
                </a:extLst>
              </a:tr>
              <a:tr h="370840">
                <a:tc>
                  <a:txBody>
                    <a:bodyPr/>
                    <a:lstStyle/>
                    <a:p>
                      <a:pPr algn="ctr"/>
                      <a:r>
                        <a:rPr lang="en-US" altLang="zh-CN">
                          <a:latin typeface="方正姚体" panose="02010601030101010101" pitchFamily="2" charset="-122"/>
                          <a:ea typeface="方正姚体" panose="02010601030101010101" pitchFamily="2" charset="-122"/>
                        </a:rPr>
                        <a:t>6</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F</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G</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8</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10</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12</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368478820"/>
                  </a:ext>
                </a:extLst>
              </a:tr>
              <a:tr h="370840">
                <a:tc>
                  <a:txBody>
                    <a:bodyPr/>
                    <a:lstStyle/>
                    <a:p>
                      <a:pPr algn="ctr"/>
                      <a:r>
                        <a:rPr lang="en-US" altLang="zh-CN">
                          <a:latin typeface="方正姚体" panose="02010601030101010101" pitchFamily="2" charset="-122"/>
                          <a:ea typeface="方正姚体" panose="02010601030101010101" pitchFamily="2" charset="-122"/>
                        </a:rPr>
                        <a:t>7</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G</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2</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a:latin typeface="方正姚体" panose="02010601030101010101" pitchFamily="2" charset="-122"/>
                          <a:ea typeface="方正姚体" panose="02010601030101010101" pitchFamily="2" charset="-122"/>
                        </a:rPr>
                        <a:t>3</a:t>
                      </a:r>
                      <a:endParaRPr lang="zh-CN" altLang="en-US">
                        <a:latin typeface="方正姚体" panose="02010601030101010101" pitchFamily="2" charset="-122"/>
                        <a:ea typeface="方正姚体" panose="02010601030101010101" pitchFamily="2" charset="-122"/>
                      </a:endParaRPr>
                    </a:p>
                  </a:txBody>
                  <a:tcPr anchor="ctr"/>
                </a:tc>
                <a:tc>
                  <a:txBody>
                    <a:bodyPr/>
                    <a:lstStyle/>
                    <a:p>
                      <a:pPr algn="ctr"/>
                      <a:r>
                        <a:rPr lang="en-US" altLang="zh-CN" dirty="0">
                          <a:latin typeface="方正姚体" panose="02010601030101010101" pitchFamily="2" charset="-122"/>
                          <a:ea typeface="方正姚体" panose="02010601030101010101" pitchFamily="2" charset="-122"/>
                        </a:rPr>
                        <a:t>4</a:t>
                      </a:r>
                      <a:endParaRPr lang="zh-CN" altLang="en-US" dirty="0">
                        <a:latin typeface="方正姚体" panose="02010601030101010101" pitchFamily="2" charset="-122"/>
                        <a:ea typeface="方正姚体" panose="02010601030101010101" pitchFamily="2" charset="-122"/>
                      </a:endParaRPr>
                    </a:p>
                  </a:txBody>
                  <a:tcPr anchor="ctr"/>
                </a:tc>
                <a:extLst>
                  <a:ext uri="{0D108BD9-81ED-4DB2-BD59-A6C34878D82A}">
                    <a16:rowId xmlns:a16="http://schemas.microsoft.com/office/drawing/2014/main" val="2164360497"/>
                  </a:ext>
                </a:extLst>
              </a:tr>
            </a:tbl>
          </a:graphicData>
        </a:graphic>
      </p:graphicFrame>
      <p:sp>
        <p:nvSpPr>
          <p:cNvPr id="8" name="文本框 7"/>
          <p:cNvSpPr txBox="1"/>
          <p:nvPr/>
        </p:nvSpPr>
        <p:spPr>
          <a:xfrm>
            <a:off x="5090934" y="864460"/>
            <a:ext cx="2341623" cy="507831"/>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PERT Project example</a:t>
            </a:r>
          </a:p>
        </p:txBody>
      </p:sp>
      <p:sp>
        <p:nvSpPr>
          <p:cNvPr id="9" name="文本框 8"/>
          <p:cNvSpPr txBox="1"/>
          <p:nvPr/>
        </p:nvSpPr>
        <p:spPr>
          <a:xfrm>
            <a:off x="2826328" y="5151429"/>
            <a:ext cx="6774872" cy="438453"/>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Calculate the probability that the project can be finished 22</a:t>
            </a:r>
            <a:r>
              <a:rPr lang="zh-CN" altLang="en-US" dirty="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days.</a:t>
            </a:r>
          </a:p>
        </p:txBody>
      </p:sp>
    </p:spTree>
    <p:extLst>
      <p:ext uri="{BB962C8B-B14F-4D97-AF65-F5344CB8AC3E}">
        <p14:creationId xmlns:p14="http://schemas.microsoft.com/office/powerpoint/2010/main" val="3522868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cs typeface="+mn-ea"/>
                <a:sym typeface="+mn-lt"/>
              </a:rPr>
              <a:t>The </a:t>
            </a:r>
            <a:r>
              <a:rPr lang="en-US" altLang="zh-CN" kern="0" dirty="0" smtClean="0">
                <a:cs typeface="+mn-ea"/>
                <a:sym typeface="+mn-lt"/>
              </a:rPr>
              <a:t>program evaluation and review technique</a:t>
            </a:r>
            <a:endParaRPr lang="zh-CN" altLang="en-US" dirty="0">
              <a:latin typeface="+mn-lt"/>
              <a:ea typeface="+mn-ea"/>
              <a:cs typeface="+mn-ea"/>
              <a:sym typeface="+mn-lt"/>
            </a:endParaRPr>
          </a:p>
        </p:txBody>
      </p:sp>
      <p:graphicFrame>
        <p:nvGraphicFramePr>
          <p:cNvPr id="7" name="表格 6"/>
          <p:cNvGraphicFramePr>
            <a:graphicFrameLocks noGrp="1"/>
          </p:cNvGraphicFramePr>
          <p:nvPr>
            <p:extLst>
              <p:ext uri="{D42A27DB-BD31-4B8C-83A1-F6EECF244321}">
                <p14:modId xmlns:p14="http://schemas.microsoft.com/office/powerpoint/2010/main" val="3585991781"/>
              </p:ext>
            </p:extLst>
          </p:nvPr>
        </p:nvGraphicFramePr>
        <p:xfrm>
          <a:off x="1264891" y="2203865"/>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sp>
        <p:nvSpPr>
          <p:cNvPr id="10" name="文本框 9"/>
          <p:cNvSpPr txBox="1"/>
          <p:nvPr/>
        </p:nvSpPr>
        <p:spPr>
          <a:xfrm>
            <a:off x="1823474" y="3687312"/>
            <a:ext cx="595746" cy="369332"/>
          </a:xfrm>
          <a:prstGeom prst="rect">
            <a:avLst/>
          </a:prstGeom>
          <a:noFill/>
        </p:spPr>
        <p:txBody>
          <a:bodyPr wrap="square" rtlCol="0">
            <a:spAutoFit/>
          </a:bodyPr>
          <a:lstStyle/>
          <a:p>
            <a:r>
              <a:rPr lang="en-US" altLang="zh-CN"/>
              <a:t>0</a:t>
            </a:r>
            <a:endParaRPr lang="zh-CN" altLang="en-US"/>
          </a:p>
        </p:txBody>
      </p:sp>
      <p:sp>
        <p:nvSpPr>
          <p:cNvPr id="11" name="文本框 10"/>
          <p:cNvSpPr txBox="1"/>
          <p:nvPr/>
        </p:nvSpPr>
        <p:spPr>
          <a:xfrm>
            <a:off x="4038550" y="2428420"/>
            <a:ext cx="595746" cy="369332"/>
          </a:xfrm>
          <a:prstGeom prst="rect">
            <a:avLst/>
          </a:prstGeom>
          <a:noFill/>
        </p:spPr>
        <p:txBody>
          <a:bodyPr wrap="square" rtlCol="0">
            <a:spAutoFit/>
          </a:bodyPr>
          <a:lstStyle/>
          <a:p>
            <a:r>
              <a:rPr lang="en-US" altLang="zh-CN"/>
              <a:t>3</a:t>
            </a:r>
            <a:endParaRPr lang="zh-CN" altLang="en-US"/>
          </a:p>
        </p:txBody>
      </p:sp>
      <p:sp>
        <p:nvSpPr>
          <p:cNvPr id="12" name="文本框 11"/>
          <p:cNvSpPr txBox="1"/>
          <p:nvPr/>
        </p:nvSpPr>
        <p:spPr>
          <a:xfrm>
            <a:off x="4038550" y="4078416"/>
            <a:ext cx="595746" cy="369332"/>
          </a:xfrm>
          <a:prstGeom prst="rect">
            <a:avLst/>
          </a:prstGeom>
          <a:noFill/>
        </p:spPr>
        <p:txBody>
          <a:bodyPr wrap="square" rtlCol="0">
            <a:spAutoFit/>
          </a:bodyPr>
          <a:lstStyle/>
          <a:p>
            <a:r>
              <a:rPr lang="en-US" altLang="zh-CN"/>
              <a:t>4</a:t>
            </a:r>
            <a:endParaRPr lang="zh-CN" altLang="en-US"/>
          </a:p>
        </p:txBody>
      </p:sp>
      <p:sp>
        <p:nvSpPr>
          <p:cNvPr id="13" name="文本框 12"/>
          <p:cNvSpPr txBox="1"/>
          <p:nvPr/>
        </p:nvSpPr>
        <p:spPr>
          <a:xfrm>
            <a:off x="5883890" y="2428420"/>
            <a:ext cx="595746" cy="369332"/>
          </a:xfrm>
          <a:prstGeom prst="rect">
            <a:avLst/>
          </a:prstGeom>
          <a:noFill/>
        </p:spPr>
        <p:txBody>
          <a:bodyPr wrap="square" rtlCol="0">
            <a:spAutoFit/>
          </a:bodyPr>
          <a:lstStyle/>
          <a:p>
            <a:r>
              <a:rPr lang="en-US" altLang="zh-CN"/>
              <a:t>2</a:t>
            </a:r>
            <a:endParaRPr lang="zh-CN" altLang="en-US"/>
          </a:p>
        </p:txBody>
      </p:sp>
      <p:sp>
        <p:nvSpPr>
          <p:cNvPr id="14" name="文本框 13"/>
          <p:cNvSpPr txBox="1"/>
          <p:nvPr/>
        </p:nvSpPr>
        <p:spPr>
          <a:xfrm>
            <a:off x="5883890" y="4056644"/>
            <a:ext cx="595746" cy="369332"/>
          </a:xfrm>
          <a:prstGeom prst="rect">
            <a:avLst/>
          </a:prstGeom>
          <a:noFill/>
        </p:spPr>
        <p:txBody>
          <a:bodyPr wrap="square" rtlCol="0">
            <a:spAutoFit/>
          </a:bodyPr>
          <a:lstStyle/>
          <a:p>
            <a:r>
              <a:rPr lang="en-US" altLang="zh-CN"/>
              <a:t>4</a:t>
            </a:r>
            <a:endParaRPr lang="zh-CN" altLang="en-US"/>
          </a:p>
        </p:txBody>
      </p:sp>
      <p:sp>
        <p:nvSpPr>
          <p:cNvPr id="15" name="文本框 14"/>
          <p:cNvSpPr txBox="1"/>
          <p:nvPr/>
        </p:nvSpPr>
        <p:spPr>
          <a:xfrm>
            <a:off x="7821922" y="2428420"/>
            <a:ext cx="595746" cy="369332"/>
          </a:xfrm>
          <a:prstGeom prst="rect">
            <a:avLst/>
          </a:prstGeom>
          <a:noFill/>
        </p:spPr>
        <p:txBody>
          <a:bodyPr wrap="square" rtlCol="0">
            <a:spAutoFit/>
          </a:bodyPr>
          <a:lstStyle/>
          <a:p>
            <a:r>
              <a:rPr lang="en-US" altLang="zh-CN"/>
              <a:t>7</a:t>
            </a:r>
            <a:endParaRPr lang="zh-CN" altLang="en-US"/>
          </a:p>
        </p:txBody>
      </p:sp>
      <p:sp>
        <p:nvSpPr>
          <p:cNvPr id="17" name="文本框 16"/>
          <p:cNvSpPr txBox="1"/>
          <p:nvPr/>
        </p:nvSpPr>
        <p:spPr>
          <a:xfrm>
            <a:off x="7791664" y="4078416"/>
            <a:ext cx="595746" cy="369332"/>
          </a:xfrm>
          <a:prstGeom prst="rect">
            <a:avLst/>
          </a:prstGeom>
          <a:noFill/>
        </p:spPr>
        <p:txBody>
          <a:bodyPr wrap="square" rtlCol="0">
            <a:spAutoFit/>
          </a:bodyPr>
          <a:lstStyle/>
          <a:p>
            <a:r>
              <a:rPr lang="en-US" altLang="zh-CN"/>
              <a:t>10</a:t>
            </a:r>
            <a:endParaRPr lang="zh-CN" altLang="en-US"/>
          </a:p>
        </p:txBody>
      </p:sp>
      <p:sp>
        <p:nvSpPr>
          <p:cNvPr id="18" name="文本框 17"/>
          <p:cNvSpPr txBox="1"/>
          <p:nvPr/>
        </p:nvSpPr>
        <p:spPr>
          <a:xfrm>
            <a:off x="9705097" y="3687312"/>
            <a:ext cx="595746" cy="369332"/>
          </a:xfrm>
          <a:prstGeom prst="rect">
            <a:avLst/>
          </a:prstGeom>
          <a:noFill/>
        </p:spPr>
        <p:txBody>
          <a:bodyPr wrap="square" rtlCol="0">
            <a:spAutoFit/>
          </a:bodyPr>
          <a:lstStyle/>
          <a:p>
            <a:r>
              <a:rPr lang="en-US" altLang="zh-CN"/>
              <a:t>3</a:t>
            </a:r>
            <a:endParaRPr lang="zh-CN" altLang="en-US"/>
          </a:p>
        </p:txBody>
      </p:sp>
      <p:graphicFrame>
        <p:nvGraphicFramePr>
          <p:cNvPr id="19" name="表格 18"/>
          <p:cNvGraphicFramePr>
            <a:graphicFrameLocks noGrp="1"/>
          </p:cNvGraphicFramePr>
          <p:nvPr>
            <p:extLst>
              <p:ext uri="{D42A27DB-BD31-4B8C-83A1-F6EECF244321}">
                <p14:modId xmlns:p14="http://schemas.microsoft.com/office/powerpoint/2010/main" val="980516853"/>
              </p:ext>
            </p:extLst>
          </p:nvPr>
        </p:nvGraphicFramePr>
        <p:xfrm>
          <a:off x="3481618" y="105180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3</a:t>
                      </a:r>
                      <a:endParaRPr lang="zh-CN" altLang="en-US" sz="1900" dirty="0"/>
                    </a:p>
                  </a:txBody>
                  <a:tcPr/>
                </a:tc>
                <a:tc>
                  <a:txBody>
                    <a:bodyPr/>
                    <a:lstStyle/>
                    <a:p>
                      <a:pPr algn="ctr"/>
                      <a:r>
                        <a:rPr lang="en-US" altLang="zh-CN" sz="1900"/>
                        <a:t>6</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6</a:t>
                      </a:r>
                      <a:endParaRPr lang="zh-CN" altLang="en-US" sz="1900" dirty="0"/>
                    </a:p>
                  </a:txBody>
                  <a:tcPr/>
                </a:tc>
                <a:tc>
                  <a:txBody>
                    <a:bodyPr/>
                    <a:lstStyle/>
                    <a:p>
                      <a:pPr algn="ctr"/>
                      <a:r>
                        <a:rPr lang="en-US" altLang="zh-CN" sz="1900"/>
                        <a:t>9</a:t>
                      </a:r>
                      <a:endParaRPr lang="zh-CN" altLang="en-US" sz="1900" dirty="0"/>
                    </a:p>
                  </a:txBody>
                  <a:tcPr/>
                </a:tc>
                <a:tc>
                  <a:txBody>
                    <a:bodyPr/>
                    <a:lstStyle/>
                    <a:p>
                      <a:pPr algn="ctr"/>
                      <a:r>
                        <a:rPr lang="en-US" altLang="zh-CN" sz="1900"/>
                        <a:t>3</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1402838089"/>
              </p:ext>
            </p:extLst>
          </p:nvPr>
        </p:nvGraphicFramePr>
        <p:xfrm>
          <a:off x="5379691" y="105180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3</a:t>
                      </a:r>
                      <a:endParaRPr lang="zh-CN" altLang="en-US" sz="1900" dirty="0"/>
                    </a:p>
                  </a:txBody>
                  <a:tcPr/>
                </a:tc>
                <a:tc>
                  <a:txBody>
                    <a:bodyPr/>
                    <a:lstStyle/>
                    <a:p>
                      <a:pPr algn="ctr"/>
                      <a:r>
                        <a:rPr lang="en-US" altLang="zh-CN" sz="1900"/>
                        <a:t>5</a:t>
                      </a:r>
                      <a:endParaRPr lang="zh-CN" altLang="en-US" sz="1900" dirty="0"/>
                    </a:p>
                  </a:txBody>
                  <a:tcPr/>
                </a:tc>
                <a:tc>
                  <a:txBody>
                    <a:bodyPr/>
                    <a:lstStyle/>
                    <a:p>
                      <a:pPr algn="ctr"/>
                      <a:r>
                        <a:rPr lang="en-US" altLang="zh-CN" sz="1900"/>
                        <a:t>6</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9</a:t>
                      </a:r>
                      <a:endParaRPr lang="zh-CN" altLang="en-US" sz="1900" dirty="0"/>
                    </a:p>
                  </a:txBody>
                  <a:tcPr/>
                </a:tc>
                <a:tc>
                  <a:txBody>
                    <a:bodyPr/>
                    <a:lstStyle/>
                    <a:p>
                      <a:pPr algn="ctr"/>
                      <a:r>
                        <a:rPr lang="en-US" altLang="zh-CN" sz="1900"/>
                        <a:t>11</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3237000865"/>
              </p:ext>
            </p:extLst>
          </p:nvPr>
        </p:nvGraphicFramePr>
        <p:xfrm>
          <a:off x="7277764" y="105180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5</a:t>
                      </a:r>
                      <a:endParaRPr lang="zh-CN" altLang="en-US" sz="1900" dirty="0"/>
                    </a:p>
                  </a:txBody>
                  <a:tcPr/>
                </a:tc>
                <a:tc>
                  <a:txBody>
                    <a:bodyPr/>
                    <a:lstStyle/>
                    <a:p>
                      <a:pPr algn="ctr"/>
                      <a:r>
                        <a:rPr lang="en-US" altLang="zh-CN" sz="1900"/>
                        <a:t>12</a:t>
                      </a:r>
                      <a:endParaRPr lang="zh-CN" altLang="en-US" sz="1900" dirty="0"/>
                    </a:p>
                  </a:txBody>
                  <a:tcPr/>
                </a:tc>
                <a:tc>
                  <a:txBody>
                    <a:bodyPr/>
                    <a:lstStyle/>
                    <a:p>
                      <a:pPr algn="ctr"/>
                      <a:r>
                        <a:rPr lang="en-US" altLang="zh-CN" sz="1900"/>
                        <a:t>6</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11</a:t>
                      </a:r>
                      <a:endParaRPr lang="zh-CN" altLang="en-US" sz="1900" dirty="0"/>
                    </a:p>
                  </a:txBody>
                  <a:tcPr/>
                </a:tc>
                <a:tc>
                  <a:txBody>
                    <a:bodyPr/>
                    <a:lstStyle/>
                    <a:p>
                      <a:pPr algn="ctr"/>
                      <a:r>
                        <a:rPr lang="en-US" altLang="zh-CN" sz="1900"/>
                        <a:t>18</a:t>
                      </a:r>
                      <a:endParaRPr lang="zh-CN" altLang="en-US" sz="1900" dirty="0"/>
                    </a:p>
                  </a:txBody>
                  <a:tcPr/>
                </a:tc>
                <a:tc>
                  <a:txBody>
                    <a:bodyPr/>
                    <a:lstStyle/>
                    <a:p>
                      <a:pPr algn="ctr"/>
                      <a:r>
                        <a:rPr lang="en-US" altLang="zh-CN" sz="1900"/>
                        <a:t>6</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370578646"/>
              </p:ext>
            </p:extLst>
          </p:nvPr>
        </p:nvGraphicFramePr>
        <p:xfrm>
          <a:off x="9376229" y="2232086"/>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18</a:t>
                      </a:r>
                      <a:endParaRPr lang="zh-CN" altLang="en-US" sz="1900" dirty="0"/>
                    </a:p>
                  </a:txBody>
                  <a:tcPr/>
                </a:tc>
                <a:tc>
                  <a:txBody>
                    <a:bodyPr/>
                    <a:lstStyle/>
                    <a:p>
                      <a:pPr algn="ctr"/>
                      <a:r>
                        <a:rPr lang="en-US" altLang="zh-CN" sz="1900"/>
                        <a:t>21</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18</a:t>
                      </a:r>
                      <a:endParaRPr lang="zh-CN" altLang="en-US" sz="1900" dirty="0"/>
                    </a:p>
                  </a:txBody>
                  <a:tcPr/>
                </a:tc>
                <a:tc>
                  <a:txBody>
                    <a:bodyPr/>
                    <a:lstStyle/>
                    <a:p>
                      <a:pPr algn="ctr"/>
                      <a:r>
                        <a:rPr lang="en-US" altLang="zh-CN" sz="1900"/>
                        <a:t>21</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1390113911"/>
              </p:ext>
            </p:extLst>
          </p:nvPr>
        </p:nvGraphicFramePr>
        <p:xfrm>
          <a:off x="3481618" y="5015392"/>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0</a:t>
                      </a:r>
                      <a:endParaRPr lang="zh-CN" altLang="en-US" sz="1900" dirty="0"/>
                    </a:p>
                  </a:txBody>
                  <a:tcPr/>
                </a:tc>
                <a:tc>
                  <a:txBody>
                    <a:bodyPr/>
                    <a:lstStyle/>
                    <a:p>
                      <a:pPr algn="ctr"/>
                      <a:r>
                        <a:rPr lang="en-US" altLang="zh-CN" sz="1900"/>
                        <a:t>4</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0</a:t>
                      </a:r>
                      <a:endParaRPr lang="zh-CN" altLang="en-US" sz="1900" dirty="0"/>
                    </a:p>
                  </a:txBody>
                  <a:tcPr/>
                </a:tc>
                <a:tc>
                  <a:txBody>
                    <a:bodyPr/>
                    <a:lstStyle/>
                    <a:p>
                      <a:pPr algn="ctr"/>
                      <a:r>
                        <a:rPr lang="en-US" altLang="zh-CN" sz="1900"/>
                        <a:t>4</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861933051"/>
              </p:ext>
            </p:extLst>
          </p:nvPr>
        </p:nvGraphicFramePr>
        <p:xfrm>
          <a:off x="5379690" y="5015392"/>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4</a:t>
                      </a:r>
                      <a:endParaRPr lang="zh-CN" altLang="en-US" sz="1900" dirty="0"/>
                    </a:p>
                  </a:txBody>
                  <a:tcPr/>
                </a:tc>
                <a:tc>
                  <a:txBody>
                    <a:bodyPr/>
                    <a:lstStyle/>
                    <a:p>
                      <a:pPr algn="ctr"/>
                      <a:r>
                        <a:rPr lang="en-US" altLang="zh-CN" sz="1900"/>
                        <a:t>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4</a:t>
                      </a:r>
                      <a:endParaRPr lang="zh-CN" altLang="en-US" sz="1900" dirty="0"/>
                    </a:p>
                  </a:txBody>
                  <a:tcPr/>
                </a:tc>
                <a:tc>
                  <a:txBody>
                    <a:bodyPr/>
                    <a:lstStyle/>
                    <a:p>
                      <a:pPr algn="ctr"/>
                      <a:r>
                        <a:rPr lang="en-US" altLang="zh-CN" sz="1900"/>
                        <a:t>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4110840182"/>
              </p:ext>
            </p:extLst>
          </p:nvPr>
        </p:nvGraphicFramePr>
        <p:xfrm>
          <a:off x="7277764" y="5000450"/>
          <a:ext cx="1373547" cy="762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gridCol w="457849">
                  <a:extLst>
                    <a:ext uri="{9D8B030D-6E8A-4147-A177-3AD203B41FA5}">
                      <a16:colId xmlns:a16="http://schemas.microsoft.com/office/drawing/2014/main" val="2348949210"/>
                    </a:ext>
                  </a:extLst>
                </a:gridCol>
              </a:tblGrid>
              <a:tr h="375920">
                <a:tc>
                  <a:txBody>
                    <a:bodyPr/>
                    <a:lstStyle/>
                    <a:p>
                      <a:pPr algn="ctr"/>
                      <a:r>
                        <a:rPr lang="en-US" altLang="zh-CN" sz="1900"/>
                        <a:t>8</a:t>
                      </a:r>
                      <a:endParaRPr lang="zh-CN" altLang="en-US" sz="1900" dirty="0"/>
                    </a:p>
                  </a:txBody>
                  <a:tcPr/>
                </a:tc>
                <a:tc>
                  <a:txBody>
                    <a:bodyPr/>
                    <a:lstStyle/>
                    <a:p>
                      <a:pPr algn="ctr"/>
                      <a:r>
                        <a:rPr lang="en-US" altLang="zh-CN" sz="1900"/>
                        <a:t>18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2387134703"/>
                  </a:ext>
                </a:extLst>
              </a:tr>
              <a:tr h="375920">
                <a:tc>
                  <a:txBody>
                    <a:bodyPr/>
                    <a:lstStyle/>
                    <a:p>
                      <a:pPr algn="ctr"/>
                      <a:r>
                        <a:rPr lang="en-US" altLang="zh-CN" sz="1900"/>
                        <a:t>8</a:t>
                      </a:r>
                      <a:endParaRPr lang="zh-CN" altLang="en-US" sz="1900" dirty="0"/>
                    </a:p>
                  </a:txBody>
                  <a:tcPr/>
                </a:tc>
                <a:tc>
                  <a:txBody>
                    <a:bodyPr/>
                    <a:lstStyle/>
                    <a:p>
                      <a:pPr algn="ctr"/>
                      <a:r>
                        <a:rPr lang="en-US" altLang="zh-CN" sz="1900"/>
                        <a:t>18</a:t>
                      </a:r>
                      <a:endParaRPr lang="zh-CN" altLang="en-US" sz="1900" dirty="0"/>
                    </a:p>
                  </a:txBody>
                  <a:tcPr/>
                </a:tc>
                <a:tc>
                  <a:txBody>
                    <a:bodyPr/>
                    <a:lstStyle/>
                    <a:p>
                      <a:pPr algn="ctr"/>
                      <a:r>
                        <a:rPr lang="en-US" altLang="zh-CN" sz="1900"/>
                        <a:t>0</a:t>
                      </a:r>
                      <a:endParaRPr lang="zh-CN" altLang="en-US" sz="1900" dirty="0"/>
                    </a:p>
                  </a:txBody>
                  <a:tcPr/>
                </a:tc>
                <a:extLst>
                  <a:ext uri="{0D108BD9-81ED-4DB2-BD59-A6C34878D82A}">
                    <a16:rowId xmlns:a16="http://schemas.microsoft.com/office/drawing/2014/main" val="522976576"/>
                  </a:ext>
                </a:extLst>
              </a:tr>
            </a:tbl>
          </a:graphicData>
        </a:graphic>
      </p:graphicFrame>
      <p:pic>
        <p:nvPicPr>
          <p:cNvPr id="5" name="图片 4"/>
          <p:cNvPicPr>
            <a:picLocks noChangeAspect="1"/>
          </p:cNvPicPr>
          <p:nvPr/>
        </p:nvPicPr>
        <p:blipFill>
          <a:blip r:embed="rId3"/>
          <a:stretch>
            <a:fillRect/>
          </a:stretch>
        </p:blipFill>
        <p:spPr>
          <a:xfrm>
            <a:off x="1700625" y="1859839"/>
            <a:ext cx="8477369" cy="3172781"/>
          </a:xfrm>
          <a:prstGeom prst="rect">
            <a:avLst/>
          </a:prstGeom>
        </p:spPr>
      </p:pic>
      <mc:AlternateContent xmlns:mc="http://schemas.openxmlformats.org/markup-compatibility/2006" xmlns:a14="http://schemas.microsoft.com/office/drawing/2010/main">
        <mc:Choice Requires="a14">
          <p:sp>
            <p:nvSpPr>
              <p:cNvPr id="26" name="文本框 25"/>
              <p:cNvSpPr txBox="1"/>
              <p:nvPr/>
            </p:nvSpPr>
            <p:spPr>
              <a:xfrm>
                <a:off x="931975" y="6110813"/>
                <a:ext cx="2435765" cy="507831"/>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=4</m:t>
                    </m:r>
                    <m:r>
                      <a:rPr lang="en-US" altLang="zh-CN" i="1">
                        <a:latin typeface="Cambria Math" panose="02040503050406030204" pitchFamily="18" charset="0"/>
                      </a:rPr>
                      <m:t>+</m:t>
                    </m:r>
                  </m:oMath>
                </a14:m>
                <a:r>
                  <a:rPr lang="en-US" altLang="zh-CN" dirty="0"/>
                  <a:t>4+10+3=21</a:t>
                </a:r>
              </a:p>
            </p:txBody>
          </p:sp>
        </mc:Choice>
        <mc:Fallback xmlns="">
          <p:sp>
            <p:nvSpPr>
              <p:cNvPr id="26" name="文本框 25"/>
              <p:cNvSpPr txBox="1">
                <a:spLocks noRot="1" noChangeAspect="1" noMove="1" noResize="1" noEditPoints="1" noAdjustHandles="1" noChangeArrowheads="1" noChangeShapeType="1" noTextEdit="1"/>
              </p:cNvSpPr>
              <p:nvPr/>
            </p:nvSpPr>
            <p:spPr>
              <a:xfrm>
                <a:off x="931975" y="6110813"/>
                <a:ext cx="2435765" cy="507831"/>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3367740" y="5844341"/>
                <a:ext cx="3796146" cy="93788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𝐶</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b="0" i="1" smtClean="0">
                                  <a:latin typeface="Cambria Math" panose="02040503050406030204" pitchFamily="18" charset="0"/>
                                </a:rPr>
                                <m:t>𝐷</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b="0" i="1" smtClean="0">
                                  <a:latin typeface="Cambria Math" panose="02040503050406030204" pitchFamily="18" charset="0"/>
                                </a:rPr>
                                <m:t>𝐹</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b="0" i="1" smtClean="0">
                                  <a:latin typeface="Cambria Math" panose="02040503050406030204" pitchFamily="18" charset="0"/>
                                </a:rPr>
                                <m:t>𝐺</m:t>
                              </m:r>
                            </m:sub>
                            <m:sup>
                              <m:r>
                                <a:rPr lang="en-US" altLang="zh-CN" i="1">
                                  <a:latin typeface="Cambria Math" panose="02040503050406030204" pitchFamily="18" charset="0"/>
                                </a:rPr>
                                <m:t>2</m:t>
                              </m:r>
                            </m:sup>
                          </m:sSubSup>
                        </m:e>
                      </m:rad>
                      <m:r>
                        <a:rPr lang="en-US" altLang="zh-CN" b="0" i="1" smtClean="0">
                          <a:latin typeface="Cambria Math" panose="02040503050406030204" pitchFamily="18" charset="0"/>
                        </a:rPr>
                        <m:t>=0.52</m:t>
                      </m:r>
                    </m:oMath>
                  </m:oMathPara>
                </a14:m>
                <a:endParaRPr lang="en-US" altLang="zh-CN"/>
              </a:p>
            </p:txBody>
          </p:sp>
        </mc:Choice>
        <mc:Fallback xmlns="">
          <p:sp>
            <p:nvSpPr>
              <p:cNvPr id="27" name="文本框 26"/>
              <p:cNvSpPr txBox="1">
                <a:spLocks noRot="1" noChangeAspect="1" noMove="1" noResize="1" noEditPoints="1" noAdjustHandles="1" noChangeArrowheads="1" noChangeShapeType="1" noTextEdit="1"/>
              </p:cNvSpPr>
              <p:nvPr/>
            </p:nvSpPr>
            <p:spPr>
              <a:xfrm>
                <a:off x="3367740" y="5844341"/>
                <a:ext cx="3796146" cy="9378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7574534" y="5762450"/>
                <a:ext cx="4261126" cy="102585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r>
                            <a:rPr lang="en-US" altLang="zh-CN" b="0" i="1" smtClean="0">
                              <a:latin typeface="Cambria Math" panose="02040503050406030204" pitchFamily="18" charset="0"/>
                              <a:ea typeface="Cambria Math" panose="02040503050406030204" pitchFamily="18" charset="0"/>
                            </a:rPr>
                            <m:t>≤22</m:t>
                          </m:r>
                        </m:e>
                      </m:d>
                      <m:r>
                        <a:rPr lang="en-US" altLang="zh-CN" b="0" i="1" smtClean="0">
                          <a:latin typeface="Cambria Math" panose="02040503050406030204" pitchFamily="18" charset="0"/>
                        </a:rPr>
                        <m:t>=</m:t>
                      </m:r>
                      <m:r>
                        <a:rPr lang="el-GR" altLang="zh-CN" i="1">
                          <a:latin typeface="Cambria Math" panose="02040503050406030204" pitchFamily="18" charset="0"/>
                          <a:ea typeface="Cambria Math" panose="02040503050406030204" pitchFamily="18" charset="0"/>
                        </a:rPr>
                        <m:t>𝜑</m:t>
                      </m:r>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22−21</m:t>
                              </m:r>
                            </m:num>
                            <m:den>
                              <m:r>
                                <a:rPr lang="en-US" altLang="zh-CN" b="0" i="1" smtClean="0">
                                  <a:latin typeface="Cambria Math" panose="02040503050406030204" pitchFamily="18" charset="0"/>
                                  <a:ea typeface="Cambria Math" panose="02040503050406030204" pitchFamily="18" charset="0"/>
                                </a:rPr>
                                <m:t>0.52</m:t>
                              </m:r>
                            </m:den>
                          </m:f>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97.26%</m:t>
                      </m:r>
                    </m:oMath>
                  </m:oMathPara>
                </a14:m>
                <a:endParaRPr lang="en-US" altLang="zh-CN"/>
              </a:p>
            </p:txBody>
          </p:sp>
        </mc:Choice>
        <mc:Fallback xmlns="">
          <p:sp>
            <p:nvSpPr>
              <p:cNvPr id="28" name="文本框 27"/>
              <p:cNvSpPr txBox="1">
                <a:spLocks noRot="1" noChangeAspect="1" noMove="1" noResize="1" noEditPoints="1" noAdjustHandles="1" noChangeArrowheads="1" noChangeShapeType="1" noTextEdit="1"/>
              </p:cNvSpPr>
              <p:nvPr/>
            </p:nvSpPr>
            <p:spPr>
              <a:xfrm>
                <a:off x="7574534" y="5762450"/>
                <a:ext cx="4261126" cy="102585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8403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cs typeface="+mn-ea"/>
                <a:sym typeface="+mn-lt"/>
              </a:rPr>
              <a:t>The </a:t>
            </a:r>
            <a:r>
              <a:rPr lang="en-US" altLang="zh-CN" kern="0" dirty="0" smtClean="0">
                <a:latin typeface="+mn-lt"/>
                <a:ea typeface="方正姚体" panose="02010601030101010101" pitchFamily="2" charset="-122"/>
                <a:cs typeface="+mn-ea"/>
                <a:sym typeface="+mn-lt"/>
              </a:rPr>
              <a:t>program evaluation and review technique</a:t>
            </a:r>
            <a:endParaRPr lang="zh-CN" altLang="en-US" dirty="0">
              <a:latin typeface="+mn-lt"/>
              <a:ea typeface="方正姚体" panose="02010601030101010101" pitchFamily="2" charset="-122"/>
              <a:cs typeface="+mn-ea"/>
              <a:sym typeface="+mn-lt"/>
            </a:endParaRPr>
          </a:p>
        </p:txBody>
      </p:sp>
      <p:sp>
        <p:nvSpPr>
          <p:cNvPr id="29" name="文本框 28"/>
          <p:cNvSpPr txBox="1"/>
          <p:nvPr/>
        </p:nvSpPr>
        <p:spPr>
          <a:xfrm>
            <a:off x="3990248" y="835994"/>
            <a:ext cx="5708073" cy="1684948"/>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Beta</a:t>
            </a:r>
            <a:r>
              <a:rPr lang="zh-CN" altLang="en-US" dirty="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distribution</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a:lnSpc>
                <a:spcPct val="150000"/>
              </a:lnSpc>
            </a:pPr>
            <a:r>
              <a:rPr lang="en-US" altLang="zh-CN" dirty="0">
                <a:latin typeface="方正姚体" panose="02010601030101010101" pitchFamily="2" charset="-122"/>
                <a:ea typeface="方正姚体" panose="02010601030101010101" pitchFamily="2" charset="-122"/>
              </a:rPr>
              <a:t>Unimodal distribution</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a:lnSpc>
                <a:spcPct val="150000"/>
              </a:lnSpc>
            </a:pPr>
            <a:r>
              <a:rPr lang="en-US" altLang="zh-CN" dirty="0">
                <a:latin typeface="方正姚体" panose="02010601030101010101" pitchFamily="2" charset="-122"/>
                <a:ea typeface="方正姚体" panose="02010601030101010101" pitchFamily="2" charset="-122"/>
              </a:rPr>
              <a:t>Adjust the shape of pdf</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right-skewed distribution</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a:t>
            </a:r>
          </a:p>
          <a:p>
            <a:pPr>
              <a:lnSpc>
                <a:spcPct val="150000"/>
              </a:lnSpc>
            </a:pPr>
            <a:r>
              <a:rPr lang="en-US" altLang="zh-CN" dirty="0">
                <a:latin typeface="方正姚体" panose="02010601030101010101" pitchFamily="2" charset="-122"/>
                <a:ea typeface="方正姚体" panose="02010601030101010101" pitchFamily="2" charset="-122"/>
              </a:rPr>
              <a:t>Finite and non-negative end values.</a:t>
            </a:r>
          </a:p>
        </p:txBody>
      </p:sp>
      <p:pic>
        <p:nvPicPr>
          <p:cNvPr id="33" name="Picture 15" descr="Probability density function for the Beta distribution">
            <a:hlinkClick r:id="rId3" tooltip="Probability density function for the Beta distribution"/>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248" y="3674835"/>
            <a:ext cx="4036174" cy="303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 name="文本框 5"/>
              <p:cNvSpPr txBox="1"/>
              <p:nvPr/>
            </p:nvSpPr>
            <p:spPr>
              <a:xfrm>
                <a:off x="2403764" y="2823935"/>
                <a:ext cx="7664534" cy="617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1−(</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sup>
                          </m:sSup>
                        </m:num>
                        <m:den>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𝑞</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&lt;</m:t>
                      </m:r>
                      <m:r>
                        <a:rPr lang="en-US" altLang="zh-CN" b="0" i="1" smtClean="0">
                          <a:latin typeface="Cambria Math" panose="02040503050406030204" pitchFamily="18" charset="0"/>
                        </a:rPr>
                        <m:t>𝑥</m:t>
                      </m:r>
                      <m:r>
                        <a:rPr lang="en-US" altLang="zh-CN" b="0" i="1" smtClean="0">
                          <a:latin typeface="Cambria Math" panose="02040503050406030204" pitchFamily="18" charset="0"/>
                        </a:rPr>
                        <m:t>&lt;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&gt;0,</m:t>
                      </m:r>
                      <m:r>
                        <a:rPr lang="en-US" altLang="zh-CN" b="0" i="1" smtClean="0">
                          <a:latin typeface="Cambria Math" panose="02040503050406030204" pitchFamily="18" charset="0"/>
                        </a:rPr>
                        <m:t>𝑞</m:t>
                      </m:r>
                      <m:r>
                        <a:rPr lang="en-US" altLang="zh-CN" b="0" i="1" smtClean="0">
                          <a:latin typeface="Cambria Math" panose="02040503050406030204" pitchFamily="18" charset="0"/>
                        </a:rPr>
                        <m:t>&gt;0</m:t>
                      </m:r>
                    </m:oMath>
                  </m:oMathPara>
                </a14:m>
                <a:endParaRPr lang="zh-CN" altLang="en-US"/>
              </a:p>
            </p:txBody>
          </p:sp>
        </mc:Choice>
        <mc:Fallback xmlns="">
          <p:sp>
            <p:nvSpPr>
              <p:cNvPr id="6" name="文本框 5"/>
              <p:cNvSpPr txBox="1">
                <a:spLocks noRot="1" noChangeAspect="1" noMove="1" noResize="1" noEditPoints="1" noAdjustHandles="1" noChangeArrowheads="1" noChangeShapeType="1" noTextEdit="1"/>
              </p:cNvSpPr>
              <p:nvPr/>
            </p:nvSpPr>
            <p:spPr>
              <a:xfrm>
                <a:off x="2403764" y="2823935"/>
                <a:ext cx="7664534" cy="61728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3008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cs typeface="+mn-ea"/>
                <a:sym typeface="+mn-lt"/>
              </a:rPr>
              <a:t>The </a:t>
            </a:r>
            <a:r>
              <a:rPr lang="en-US" altLang="zh-CN" kern="0" dirty="0" smtClean="0">
                <a:cs typeface="+mn-ea"/>
                <a:sym typeface="+mn-lt"/>
              </a:rPr>
              <a:t>program evaluation and review technique</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29" name="文本框 28"/>
              <p:cNvSpPr txBox="1"/>
              <p:nvPr/>
            </p:nvSpPr>
            <p:spPr>
              <a:xfrm>
                <a:off x="2710988" y="999534"/>
                <a:ext cx="5708073" cy="2957348"/>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Beta Distribution</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𝑞</m:t>
                          </m:r>
                        </m:num>
                        <m:den>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den>
                      </m:f>
                      <m:r>
                        <a:rPr lang="en-US" altLang="zh-CN" b="0" i="1" smtClean="0">
                          <a:latin typeface="Cambria Math" panose="02040503050406030204" pitchFamily="18" charset="0"/>
                        </a:rPr>
                        <m:t>𝑎</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num>
                        <m:den>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den>
                      </m:f>
                      <m:r>
                        <a:rPr lang="en-US" altLang="zh-CN" b="0" i="1" smtClean="0">
                          <a:latin typeface="Cambria Math" panose="02040503050406030204" pitchFamily="18" charset="0"/>
                        </a:rPr>
                        <m:t>𝑏</m:t>
                      </m:r>
                    </m:oMath>
                  </m:oMathPara>
                </a14:m>
                <a:endParaRPr lang="en-US" altLang="zh-CN" b="0" dirty="0"/>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𝑝𝑞</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e>
                            <m:sup>
                              <m:r>
                                <a:rPr lang="en-US" altLang="zh-CN" b="0" i="1" smtClean="0">
                                  <a:latin typeface="Cambria Math" panose="02040503050406030204" pitchFamily="18" charset="0"/>
                                </a:rPr>
                                <m:t>2</m:t>
                              </m:r>
                            </m:sup>
                          </m:sSup>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m:oMathPara>
                </a14:m>
                <a:endParaRPr lang="en-US"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𝑞</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−2</m:t>
                          </m:r>
                        </m:den>
                      </m:f>
                      <m:r>
                        <a:rPr lang="en-US" altLang="zh-CN" b="0" i="1" smtClean="0">
                          <a:latin typeface="Cambria Math" panose="02040503050406030204" pitchFamily="18" charset="0"/>
                        </a:rPr>
                        <m:t>𝑎</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𝑝</m:t>
                          </m:r>
                          <m:r>
                            <a:rPr lang="en-US" altLang="zh-CN" i="1">
                              <a:latin typeface="Cambria Math" panose="02040503050406030204" pitchFamily="18" charset="0"/>
                            </a:rPr>
                            <m:t>−1</m:t>
                          </m:r>
                        </m:num>
                        <m:den>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−2</m:t>
                          </m:r>
                        </m:den>
                      </m:f>
                      <m:r>
                        <a:rPr lang="en-US" altLang="zh-CN" b="0" i="1" smtClean="0">
                          <a:latin typeface="Cambria Math" panose="02040503050406030204" pitchFamily="18" charset="0"/>
                        </a:rPr>
                        <m:t>𝑏</m:t>
                      </m:r>
                    </m:oMath>
                  </m:oMathPara>
                </a14:m>
                <a:endParaRPr lang="en-US" altLang="zh-CN" dirty="0"/>
              </a:p>
            </p:txBody>
          </p:sp>
        </mc:Choice>
        <mc:Fallback xmlns="">
          <p:sp>
            <p:nvSpPr>
              <p:cNvPr id="29" name="文本框 28"/>
              <p:cNvSpPr txBox="1">
                <a:spLocks noRot="1" noChangeAspect="1" noMove="1" noResize="1" noEditPoints="1" noAdjustHandles="1" noChangeArrowheads="1" noChangeShapeType="1" noTextEdit="1"/>
              </p:cNvSpPr>
              <p:nvPr/>
            </p:nvSpPr>
            <p:spPr>
              <a:xfrm>
                <a:off x="2710988" y="999534"/>
                <a:ext cx="5708073" cy="2957348"/>
              </a:xfrm>
              <a:prstGeom prst="rect">
                <a:avLst/>
              </a:prstGeom>
              <a:blipFill>
                <a:blip r:embed="rId3"/>
                <a:stretch>
                  <a:fillRect l="-962"/>
                </a:stretch>
              </a:blipFill>
            </p:spPr>
            <p:txBody>
              <a:bodyPr/>
              <a:lstStyle/>
              <a:p>
                <a:r>
                  <a:rPr lang="zh-CN" altLang="en-US">
                    <a:noFill/>
                  </a:rPr>
                  <a:t> </a:t>
                </a:r>
              </a:p>
            </p:txBody>
          </p:sp>
        </mc:Fallback>
      </mc:AlternateContent>
      <p:grpSp>
        <p:nvGrpSpPr>
          <p:cNvPr id="9" name="组合 8"/>
          <p:cNvGrpSpPr/>
          <p:nvPr/>
        </p:nvGrpSpPr>
        <p:grpSpPr>
          <a:xfrm>
            <a:off x="1480738" y="4092959"/>
            <a:ext cx="1950731" cy="714475"/>
            <a:chOff x="1065099" y="4450196"/>
            <a:chExt cx="1950731" cy="714475"/>
          </a:xfrm>
        </p:grpSpPr>
        <mc:AlternateContent xmlns:mc="http://schemas.openxmlformats.org/markup-compatibility/2006" xmlns:a14="http://schemas.microsoft.com/office/drawing/2010/main">
          <mc:Choice Requires="a14">
            <p:sp>
              <p:nvSpPr>
                <p:cNvPr id="4" name="文本框 3"/>
                <p:cNvSpPr txBox="1"/>
                <p:nvPr/>
              </p:nvSpPr>
              <p:spPr>
                <a:xfrm>
                  <a:off x="1065099" y="4686923"/>
                  <a:ext cx="10581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=4</m:t>
                        </m:r>
                      </m:oMath>
                    </m:oMathPara>
                  </a14:m>
                  <a:endParaRPr lang="zh-CN" altLang="en-US"/>
                </a:p>
              </p:txBody>
            </p:sp>
          </mc:Choice>
          <mc:Fallback xmlns="">
            <p:sp>
              <p:nvSpPr>
                <p:cNvPr id="4" name="文本框 3"/>
                <p:cNvSpPr txBox="1">
                  <a:spLocks noRot="1" noChangeAspect="1" noMove="1" noResize="1" noEditPoints="1" noAdjustHandles="1" noChangeArrowheads="1" noChangeShapeType="1" noTextEdit="1"/>
                </p:cNvSpPr>
                <p:nvPr/>
              </p:nvSpPr>
              <p:spPr>
                <a:xfrm>
                  <a:off x="1065099" y="4686923"/>
                  <a:ext cx="1058175" cy="276999"/>
                </a:xfrm>
                <a:prstGeom prst="rect">
                  <a:avLst/>
                </a:prstGeom>
                <a:blipFill>
                  <a:blip r:embed="rId4"/>
                  <a:stretch>
                    <a:fillRect l="-4624" r="-4624" b="-26087"/>
                  </a:stretch>
                </a:blipFill>
              </p:spPr>
              <p:txBody>
                <a:bodyPr/>
                <a:lstStyle/>
                <a:p>
                  <a:r>
                    <a:rPr lang="zh-CN" altLang="en-US">
                      <a:noFill/>
                    </a:rPr>
                    <a:t> </a:t>
                  </a:r>
                </a:p>
              </p:txBody>
            </p:sp>
          </mc:Fallback>
        </mc:AlternateContent>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6145" y="4450196"/>
              <a:ext cx="609685" cy="714475"/>
            </a:xfrm>
            <a:prstGeom prst="rect">
              <a:avLst/>
            </a:prstGeom>
          </p:spPr>
        </p:pic>
      </p:grpSp>
      <p:grpSp>
        <p:nvGrpSpPr>
          <p:cNvPr id="8" name="组合 7"/>
          <p:cNvGrpSpPr/>
          <p:nvPr/>
        </p:nvGrpSpPr>
        <p:grpSpPr>
          <a:xfrm>
            <a:off x="1480738" y="6076761"/>
            <a:ext cx="3338994" cy="714475"/>
            <a:chOff x="1041703" y="5182659"/>
            <a:chExt cx="3338994" cy="714475"/>
          </a:xfrm>
        </p:grpSpPr>
        <mc:AlternateContent xmlns:mc="http://schemas.openxmlformats.org/markup-compatibility/2006" xmlns:a14="http://schemas.microsoft.com/office/drawing/2010/main">
          <mc:Choice Requires="a14">
            <p:sp>
              <p:nvSpPr>
                <p:cNvPr id="11" name="文本框 10"/>
                <p:cNvSpPr txBox="1"/>
                <p:nvPr/>
              </p:nvSpPr>
              <p:spPr>
                <a:xfrm>
                  <a:off x="1041703" y="5365420"/>
                  <a:ext cx="2384051" cy="309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=3+</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=3−</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oMath>
                    </m:oMathPara>
                  </a14:m>
                  <a:endParaRPr lang="zh-CN" altLang="en-US"/>
                </a:p>
              </p:txBody>
            </p:sp>
          </mc:Choice>
          <mc:Fallback xmlns="">
            <p:sp>
              <p:nvSpPr>
                <p:cNvPr id="11" name="文本框 10"/>
                <p:cNvSpPr txBox="1">
                  <a:spLocks noRot="1" noChangeAspect="1" noMove="1" noResize="1" noEditPoints="1" noAdjustHandles="1" noChangeArrowheads="1" noChangeShapeType="1" noTextEdit="1"/>
                </p:cNvSpPr>
                <p:nvPr/>
              </p:nvSpPr>
              <p:spPr>
                <a:xfrm>
                  <a:off x="1041703" y="5365420"/>
                  <a:ext cx="2384051" cy="309637"/>
                </a:xfrm>
                <a:prstGeom prst="rect">
                  <a:avLst/>
                </a:prstGeom>
                <a:blipFill>
                  <a:blip r:embed="rId6"/>
                  <a:stretch>
                    <a:fillRect l="-1790" r="-1535" b="-25490"/>
                  </a:stretch>
                </a:blipFill>
              </p:spPr>
              <p:txBody>
                <a:bodyPr/>
                <a:lstStyle/>
                <a:p>
                  <a:r>
                    <a:rPr lang="zh-CN" altLang="en-US">
                      <a:noFill/>
                    </a:rPr>
                    <a:t> </a:t>
                  </a:r>
                </a:p>
              </p:txBody>
            </p:sp>
          </mc:Fallback>
        </mc:AlternateContent>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1012" y="5182659"/>
              <a:ext cx="609685" cy="714475"/>
            </a:xfrm>
            <a:prstGeom prst="rect">
              <a:avLst/>
            </a:prstGeom>
          </p:spPr>
        </p:pic>
      </p:grpSp>
      <p:grpSp>
        <p:nvGrpSpPr>
          <p:cNvPr id="7" name="组合 6"/>
          <p:cNvGrpSpPr/>
          <p:nvPr/>
        </p:nvGrpSpPr>
        <p:grpSpPr>
          <a:xfrm>
            <a:off x="1480738" y="4997592"/>
            <a:ext cx="3315598" cy="800212"/>
            <a:chOff x="1065099" y="5831267"/>
            <a:chExt cx="3315598" cy="800212"/>
          </a:xfrm>
        </p:grpSpPr>
        <mc:AlternateContent xmlns:mc="http://schemas.openxmlformats.org/markup-compatibility/2006" xmlns:a14="http://schemas.microsoft.com/office/drawing/2010/main">
          <mc:Choice Requires="a14">
            <p:sp>
              <p:nvSpPr>
                <p:cNvPr id="10" name="文本框 9"/>
                <p:cNvSpPr txBox="1"/>
                <p:nvPr/>
              </p:nvSpPr>
              <p:spPr>
                <a:xfrm>
                  <a:off x="1065099" y="6076555"/>
                  <a:ext cx="2384051" cy="309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=3−</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=3+</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oMath>
                    </m:oMathPara>
                  </a14:m>
                  <a:endParaRPr lang="zh-CN" altLang="en-US"/>
                </a:p>
              </p:txBody>
            </p:sp>
          </mc:Choice>
          <mc:Fallback xmlns="">
            <p:sp>
              <p:nvSpPr>
                <p:cNvPr id="10" name="文本框 9"/>
                <p:cNvSpPr txBox="1">
                  <a:spLocks noRot="1" noChangeAspect="1" noMove="1" noResize="1" noEditPoints="1" noAdjustHandles="1" noChangeArrowheads="1" noChangeShapeType="1" noTextEdit="1"/>
                </p:cNvSpPr>
                <p:nvPr/>
              </p:nvSpPr>
              <p:spPr>
                <a:xfrm>
                  <a:off x="1065099" y="6076555"/>
                  <a:ext cx="2384051" cy="309637"/>
                </a:xfrm>
                <a:prstGeom prst="rect">
                  <a:avLst/>
                </a:prstGeom>
                <a:blipFill>
                  <a:blip r:embed="rId8"/>
                  <a:stretch>
                    <a:fillRect l="-1790" r="-1535" b="-25490"/>
                  </a:stretch>
                </a:blipFill>
              </p:spPr>
              <p:txBody>
                <a:bodyPr/>
                <a:lstStyle/>
                <a:p>
                  <a:r>
                    <a:rPr lang="zh-CN" altLang="en-US">
                      <a:noFill/>
                    </a:rPr>
                    <a:t> </a:t>
                  </a:r>
                </a:p>
              </p:txBody>
            </p:sp>
          </mc:Fallback>
        </mc:AlternateContent>
        <p:pic>
          <p:nvPicPr>
            <p:cNvPr id="6" name="图片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6696" y="5831267"/>
              <a:ext cx="724001" cy="800212"/>
            </a:xfrm>
            <a:prstGeom prst="rect">
              <a:avLst/>
            </a:prstGeom>
          </p:spPr>
        </p:pic>
      </p:grpSp>
      <p:pic>
        <p:nvPicPr>
          <p:cNvPr id="15" name="图片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81115" y="4997592"/>
            <a:ext cx="2086488" cy="733527"/>
          </a:xfrm>
          <a:prstGeom prst="rect">
            <a:avLst/>
          </a:prstGeom>
        </p:spPr>
      </p:pic>
      <mc:AlternateContent xmlns:mc="http://schemas.openxmlformats.org/markup-compatibility/2006" xmlns:a14="http://schemas.microsoft.com/office/drawing/2010/main">
        <mc:Choice Requires="a14">
          <p:sp>
            <p:nvSpPr>
              <p:cNvPr id="21" name="文本框 20"/>
              <p:cNvSpPr txBox="1"/>
              <p:nvPr/>
            </p:nvSpPr>
            <p:spPr>
              <a:xfrm>
                <a:off x="7813966" y="4558288"/>
                <a:ext cx="3297382" cy="1714893"/>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r>
                            <a:rPr lang="en-US" altLang="zh-CN" b="0" i="1" smtClean="0">
                              <a:latin typeface="Cambria Math" panose="02040503050406030204" pitchFamily="18" charset="0"/>
                            </a:rPr>
                            <m:t>+4</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6</m:t>
                          </m:r>
                        </m:den>
                      </m:f>
                    </m:oMath>
                  </m:oMathPara>
                </a14:m>
                <a:endParaRPr lang="en-US" altLang="zh-CN" b="0" i="1">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36</m:t>
                          </m:r>
                        </m:den>
                      </m:f>
                    </m:oMath>
                  </m:oMathPara>
                </a14:m>
                <a:endParaRPr lang="en-US" altLang="zh-CN"/>
              </a:p>
            </p:txBody>
          </p:sp>
        </mc:Choice>
        <mc:Fallback xmlns="">
          <p:sp>
            <p:nvSpPr>
              <p:cNvPr id="21" name="文本框 20"/>
              <p:cNvSpPr txBox="1">
                <a:spLocks noRot="1" noChangeAspect="1" noMove="1" noResize="1" noEditPoints="1" noAdjustHandles="1" noChangeArrowheads="1" noChangeShapeType="1" noTextEdit="1"/>
              </p:cNvSpPr>
              <p:nvPr/>
            </p:nvSpPr>
            <p:spPr>
              <a:xfrm>
                <a:off x="7813966" y="4558288"/>
                <a:ext cx="3297382" cy="1714893"/>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6221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1678818" y="3763652"/>
            <a:ext cx="4515785" cy="2037461"/>
          </a:xfrm>
          <a:prstGeom prst="rect">
            <a:avLst/>
          </a:prstGeom>
        </p:spPr>
      </p:pic>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latin typeface="+mn-lt"/>
                <a:ea typeface="+mn-ea"/>
                <a:cs typeface="+mn-ea"/>
                <a:sym typeface="+mn-lt"/>
              </a:rPr>
              <a:t>Project simulation</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2" name="文本框 1"/>
              <p:cNvSpPr txBox="1"/>
              <p:nvPr/>
            </p:nvSpPr>
            <p:spPr>
              <a:xfrm>
                <a:off x="1432723" y="1060962"/>
                <a:ext cx="9232018" cy="1754326"/>
              </a:xfrm>
              <a:prstGeom prst="rect">
                <a:avLst/>
              </a:prstGeom>
              <a:noFill/>
            </p:spPr>
            <p:txBody>
              <a:bodyPr wrap="square" rtlCol="0">
                <a:spAutoFit/>
              </a:bodyPr>
              <a:lstStyle/>
              <a:p>
                <a:pPr marL="342900" indent="-342900">
                  <a:lnSpc>
                    <a:spcPct val="150000"/>
                  </a:lnSpc>
                  <a:buFont typeface="+mj-lt"/>
                  <a:buAutoNum type="arabicPeriod"/>
                </a:pPr>
                <a:r>
                  <a:rPr lang="en-US" altLang="zh-CN" dirty="0">
                    <a:latin typeface="方正姚体" panose="02010601030101010101" pitchFamily="2" charset="-122"/>
                    <a:ea typeface="方正姚体" panose="02010601030101010101" pitchFamily="2" charset="-122"/>
                  </a:rPr>
                  <a:t>Activity duration follows some distribution, and are independent</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marL="342900" indent="-342900">
                  <a:lnSpc>
                    <a:spcPct val="150000"/>
                  </a:lnSpc>
                  <a:buFont typeface="+mj-lt"/>
                  <a:buAutoNum type="arabicPeriod"/>
                </a:pPr>
                <a:r>
                  <a:rPr lang="en-US" altLang="zh-CN" dirty="0">
                    <a:latin typeface="方正姚体" panose="02010601030101010101" pitchFamily="2" charset="-122"/>
                    <a:ea typeface="方正姚体" panose="02010601030101010101" pitchFamily="2" charset="-122"/>
                  </a:rPr>
                  <a:t>Generate </a:t>
                </a:r>
                <a:r>
                  <a:rPr lang="en-US" altLang="zh-CN" i="1" dirty="0">
                    <a:latin typeface="方正姚体" panose="02010601030101010101" pitchFamily="2" charset="-122"/>
                    <a:ea typeface="方正姚体" panose="02010601030101010101" pitchFamily="2" charset="-122"/>
                  </a:rPr>
                  <a:t>N</a:t>
                </a:r>
                <a:r>
                  <a:rPr lang="en-US" altLang="zh-CN" dirty="0">
                    <a:latin typeface="方正姚体" panose="02010601030101010101" pitchFamily="2" charset="-122"/>
                    <a:ea typeface="方正姚体" panose="02010601030101010101" pitchFamily="2" charset="-122"/>
                  </a:rPr>
                  <a:t> numbers of samples for each activity</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marL="342900" indent="-342900">
                  <a:lnSpc>
                    <a:spcPct val="150000"/>
                  </a:lnSpc>
                  <a:buFont typeface="+mj-lt"/>
                  <a:buAutoNum type="arabicPeriod"/>
                </a:pPr>
                <a:r>
                  <a:rPr lang="en-US" altLang="zh-CN" dirty="0">
                    <a:latin typeface="方正姚体" panose="02010601030101010101" pitchFamily="2" charset="-122"/>
                    <a:ea typeface="方正姚体" panose="02010601030101010101" pitchFamily="2" charset="-122"/>
                  </a:rPr>
                  <a:t>Use the CPM calculate the </a:t>
                </a:r>
                <a14:m>
                  <m:oMath xmlns:m="http://schemas.openxmlformats.org/officeDocument/2006/math">
                    <m:r>
                      <a:rPr lang="en-US" altLang="zh-CN" b="0" i="1" smtClean="0">
                        <a:latin typeface="Cambria Math" panose="02040503050406030204" pitchFamily="18" charset="0"/>
                      </a:rPr>
                      <m:t>𝐸𝑆</m:t>
                    </m:r>
                    <m:r>
                      <a:rPr lang="en-US" altLang="zh-CN" b="0" i="1" smtClean="0">
                        <a:latin typeface="Cambria Math" panose="02040503050406030204" pitchFamily="18" charset="0"/>
                      </a:rPr>
                      <m:t>, </m:t>
                    </m:r>
                    <m:r>
                      <a:rPr lang="en-US" altLang="zh-CN" b="0" i="1" smtClean="0">
                        <a:latin typeface="Cambria Math" panose="02040503050406030204" pitchFamily="18" charset="0"/>
                      </a:rPr>
                      <m:t>𝐸𝐹</m:t>
                    </m:r>
                    <m:r>
                      <a:rPr lang="en-US" altLang="zh-CN" b="0" i="1" smtClean="0">
                        <a:latin typeface="Cambria Math" panose="02040503050406030204" pitchFamily="18" charset="0"/>
                      </a:rPr>
                      <m:t>, </m:t>
                    </m:r>
                    <m:r>
                      <a:rPr lang="en-US" altLang="zh-CN" b="0" i="1" smtClean="0">
                        <a:latin typeface="Cambria Math" panose="02040503050406030204" pitchFamily="18" charset="0"/>
                      </a:rPr>
                      <m:t>𝐿𝑆</m:t>
                    </m:r>
                    <m:r>
                      <a:rPr lang="en-US" altLang="zh-CN" b="0" i="1" smtClean="0">
                        <a:latin typeface="Cambria Math" panose="02040503050406030204" pitchFamily="18" charset="0"/>
                      </a:rPr>
                      <m:t>, </m:t>
                    </m:r>
                    <m:r>
                      <a:rPr lang="en-US" altLang="zh-CN" b="0" i="1" smtClean="0">
                        <a:latin typeface="Cambria Math" panose="02040503050406030204" pitchFamily="18" charset="0"/>
                      </a:rPr>
                      <m:t>𝐿𝐹</m:t>
                    </m:r>
                    <m:r>
                      <a:rPr lang="en-US" altLang="zh-CN" b="0" i="1" smtClean="0">
                        <a:latin typeface="Cambria Math" panose="02040503050406030204" pitchFamily="18" charset="0"/>
                      </a:rPr>
                      <m:t>, </m:t>
                    </m:r>
                    <m:r>
                      <a:rPr lang="en-US" altLang="zh-CN" b="0" i="1" smtClean="0">
                        <a:latin typeface="Cambria Math" panose="02040503050406030204" pitchFamily="18" charset="0"/>
                      </a:rPr>
                      <m:t>𝑇𝐹</m:t>
                    </m:r>
                    <m:r>
                      <a:rPr lang="en-US" altLang="zh-CN" b="0" i="1" smtClean="0">
                        <a:latin typeface="Cambria Math" panose="02040503050406030204" pitchFamily="18" charset="0"/>
                      </a:rPr>
                      <m:t>, </m:t>
                    </m:r>
                    <m:r>
                      <a:rPr lang="en-US" altLang="zh-CN" b="0" i="1" smtClean="0">
                        <a:latin typeface="Cambria Math" panose="02040503050406030204" pitchFamily="18" charset="0"/>
                      </a:rPr>
                      <m:t>𝐹𝐹</m:t>
                    </m:r>
                    <m:r>
                      <a:rPr lang="en-US" altLang="zh-CN" b="0" i="0" smtClean="0">
                        <a:latin typeface="Cambria Math" panose="02040503050406030204" pitchFamily="18" charset="0"/>
                      </a:rPr>
                      <m:t> </m:t>
                    </m:r>
                  </m:oMath>
                </a14:m>
                <a:r>
                  <a:rPr lang="en-US" altLang="zh-CN" dirty="0">
                    <a:latin typeface="方正姚体" panose="02010601030101010101" pitchFamily="2" charset="-122"/>
                    <a:ea typeface="方正姚体" panose="02010601030101010101" pitchFamily="2" charset="-122"/>
                  </a:rPr>
                  <a:t>for each activity and the project makespan</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marL="342900" indent="-342900">
                  <a:lnSpc>
                    <a:spcPct val="150000"/>
                  </a:lnSpc>
                  <a:buFont typeface="+mj-lt"/>
                  <a:buAutoNum type="arabicPeriod"/>
                </a:pPr>
                <a:r>
                  <a:rPr lang="en-US" altLang="zh-CN" dirty="0">
                    <a:latin typeface="方正姚体" panose="02010601030101010101" pitchFamily="2" charset="-122"/>
                    <a:ea typeface="方正姚体" panose="02010601030101010101" pitchFamily="2" charset="-122"/>
                  </a:rPr>
                  <a:t>Get the distribution of the project makespan.</a:t>
                </a:r>
              </a:p>
            </p:txBody>
          </p:sp>
        </mc:Choice>
        <mc:Fallback xmlns="">
          <p:sp>
            <p:nvSpPr>
              <p:cNvPr id="2" name="文本框 1"/>
              <p:cNvSpPr txBox="1">
                <a:spLocks noRot="1" noChangeAspect="1" noMove="1" noResize="1" noEditPoints="1" noAdjustHandles="1" noChangeArrowheads="1" noChangeShapeType="1" noTextEdit="1"/>
              </p:cNvSpPr>
              <p:nvPr/>
            </p:nvSpPr>
            <p:spPr>
              <a:xfrm>
                <a:off x="1432723" y="1060962"/>
                <a:ext cx="9232018" cy="1754326"/>
              </a:xfrm>
              <a:prstGeom prst="rect">
                <a:avLst/>
              </a:prstGeom>
              <a:blipFill>
                <a:blip r:embed="rId4"/>
                <a:stretch>
                  <a:fillRect l="-462" b="-347"/>
                </a:stretch>
              </a:blipFill>
            </p:spPr>
            <p:txBody>
              <a:bodyPr/>
              <a:lstStyle/>
              <a:p>
                <a:r>
                  <a:rPr lang="zh-CN" altLang="en-US">
                    <a:noFill/>
                  </a:rPr>
                  <a:t> </a:t>
                </a:r>
              </a:p>
            </p:txBody>
          </p:sp>
        </mc:Fallback>
      </mc:AlternateContent>
      <p:graphicFrame>
        <p:nvGraphicFramePr>
          <p:cNvPr id="5" name="表格 4"/>
          <p:cNvGraphicFramePr>
            <a:graphicFrameLocks noGrp="1"/>
          </p:cNvGraphicFramePr>
          <p:nvPr>
            <p:extLst>
              <p:ext uri="{D42A27DB-BD31-4B8C-83A1-F6EECF244321}">
                <p14:modId xmlns:p14="http://schemas.microsoft.com/office/powerpoint/2010/main" val="1057968803"/>
              </p:ext>
            </p:extLst>
          </p:nvPr>
        </p:nvGraphicFramePr>
        <p:xfrm>
          <a:off x="763120" y="4551602"/>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285934">
                <a:tc>
                  <a:txBody>
                    <a:bodyPr/>
                    <a:lstStyle/>
                    <a:p>
                      <a:pPr algn="ctr"/>
                      <a:r>
                        <a:rPr lang="en-US" altLang="zh-CN" sz="1900"/>
                        <a:t>0</a:t>
                      </a:r>
                      <a:endParaRPr lang="zh-CN" altLang="en-US" sz="1900" dirty="0"/>
                    </a:p>
                  </a:txBody>
                  <a:tcPr/>
                </a:tc>
                <a:tc>
                  <a:txBody>
                    <a:bodyPr/>
                    <a:lstStyle/>
                    <a:p>
                      <a:pPr algn="ctr"/>
                      <a:r>
                        <a:rPr lang="en-US" altLang="zh-CN" sz="1900" dirty="0"/>
                        <a:t>0</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640232306"/>
              </p:ext>
            </p:extLst>
          </p:nvPr>
        </p:nvGraphicFramePr>
        <p:xfrm>
          <a:off x="2461769" y="337011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285934">
                <a:tc>
                  <a:txBody>
                    <a:bodyPr/>
                    <a:lstStyle/>
                    <a:p>
                      <a:pPr algn="ctr"/>
                      <a:r>
                        <a:rPr lang="en-US" altLang="zh-CN" sz="1900"/>
                        <a:t>2</a:t>
                      </a:r>
                      <a:endParaRPr lang="zh-CN" altLang="en-US" sz="1900" dirty="0"/>
                    </a:p>
                  </a:txBody>
                  <a:tcPr/>
                </a:tc>
                <a:tc>
                  <a:txBody>
                    <a:bodyPr/>
                    <a:lstStyle/>
                    <a:p>
                      <a:pPr algn="ctr"/>
                      <a:r>
                        <a:rPr lang="en-US" altLang="zh-CN" sz="1900" dirty="0"/>
                        <a:t>4</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20343417"/>
              </p:ext>
            </p:extLst>
          </p:nvPr>
        </p:nvGraphicFramePr>
        <p:xfrm>
          <a:off x="3601525" y="337011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285934">
                <a:tc>
                  <a:txBody>
                    <a:bodyPr/>
                    <a:lstStyle/>
                    <a:p>
                      <a:pPr algn="ctr"/>
                      <a:r>
                        <a:rPr lang="en-US" altLang="zh-CN" sz="1900" dirty="0"/>
                        <a:t>3</a:t>
                      </a:r>
                      <a:endParaRPr lang="zh-CN" altLang="en-US" sz="1900" dirty="0"/>
                    </a:p>
                  </a:txBody>
                  <a:tcPr/>
                </a:tc>
                <a:tc>
                  <a:txBody>
                    <a:bodyPr/>
                    <a:lstStyle/>
                    <a:p>
                      <a:pPr algn="ctr"/>
                      <a:r>
                        <a:rPr lang="en-US" altLang="zh-CN" sz="1900" dirty="0"/>
                        <a:t>10</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878519718"/>
              </p:ext>
            </p:extLst>
          </p:nvPr>
        </p:nvGraphicFramePr>
        <p:xfrm>
          <a:off x="4663228" y="3370116"/>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285934">
                <a:tc>
                  <a:txBody>
                    <a:bodyPr/>
                    <a:lstStyle/>
                    <a:p>
                      <a:pPr algn="ctr"/>
                      <a:r>
                        <a:rPr lang="en-US" altLang="zh-CN" sz="1900"/>
                        <a:t>5</a:t>
                      </a:r>
                      <a:endParaRPr lang="zh-CN" altLang="en-US" sz="1900" dirty="0"/>
                    </a:p>
                  </a:txBody>
                  <a:tcPr/>
                </a:tc>
                <a:tc>
                  <a:txBody>
                    <a:bodyPr/>
                    <a:lstStyle/>
                    <a:p>
                      <a:pPr algn="ctr"/>
                      <a:r>
                        <a:rPr lang="en-US" altLang="zh-CN" sz="1900" dirty="0"/>
                        <a:t>8</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499733513"/>
              </p:ext>
            </p:extLst>
          </p:nvPr>
        </p:nvGraphicFramePr>
        <p:xfrm>
          <a:off x="2459120" y="5825170"/>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285934">
                <a:tc>
                  <a:txBody>
                    <a:bodyPr/>
                    <a:lstStyle/>
                    <a:p>
                      <a:pPr algn="ctr"/>
                      <a:r>
                        <a:rPr lang="en-US" altLang="zh-CN" sz="1900"/>
                        <a:t>3</a:t>
                      </a:r>
                      <a:endParaRPr lang="zh-CN" altLang="en-US" sz="1900" dirty="0"/>
                    </a:p>
                  </a:txBody>
                  <a:tcPr/>
                </a:tc>
                <a:tc>
                  <a:txBody>
                    <a:bodyPr/>
                    <a:lstStyle/>
                    <a:p>
                      <a:pPr algn="ctr"/>
                      <a:r>
                        <a:rPr lang="en-US" altLang="zh-CN" sz="1900" dirty="0"/>
                        <a:t>5</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385039562"/>
              </p:ext>
            </p:extLst>
          </p:nvPr>
        </p:nvGraphicFramePr>
        <p:xfrm>
          <a:off x="3599528" y="5827894"/>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285934">
                <a:tc>
                  <a:txBody>
                    <a:bodyPr/>
                    <a:lstStyle/>
                    <a:p>
                      <a:pPr algn="ctr"/>
                      <a:r>
                        <a:rPr lang="en-US" altLang="zh-CN" sz="1900"/>
                        <a:t>3</a:t>
                      </a:r>
                      <a:endParaRPr lang="zh-CN" altLang="en-US" sz="1900" dirty="0"/>
                    </a:p>
                  </a:txBody>
                  <a:tcPr/>
                </a:tc>
                <a:tc>
                  <a:txBody>
                    <a:bodyPr/>
                    <a:lstStyle/>
                    <a:p>
                      <a:pPr algn="ctr"/>
                      <a:r>
                        <a:rPr lang="en-US" altLang="zh-CN" sz="1900" dirty="0"/>
                        <a:t>6</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563211961"/>
              </p:ext>
            </p:extLst>
          </p:nvPr>
        </p:nvGraphicFramePr>
        <p:xfrm>
          <a:off x="4670888" y="5839689"/>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285934">
                <a:tc>
                  <a:txBody>
                    <a:bodyPr/>
                    <a:lstStyle/>
                    <a:p>
                      <a:pPr algn="ctr"/>
                      <a:r>
                        <a:rPr lang="en-US" altLang="zh-CN" sz="1900"/>
                        <a:t>8</a:t>
                      </a:r>
                      <a:endParaRPr lang="zh-CN" altLang="en-US" sz="1900" dirty="0"/>
                    </a:p>
                  </a:txBody>
                  <a:tcPr/>
                </a:tc>
                <a:tc>
                  <a:txBody>
                    <a:bodyPr/>
                    <a:lstStyle/>
                    <a:p>
                      <a:pPr algn="ctr"/>
                      <a:r>
                        <a:rPr lang="en-US" altLang="zh-CN" sz="1900" dirty="0"/>
                        <a:t>12</a:t>
                      </a:r>
                      <a:endParaRPr lang="zh-CN" altLang="en-US" sz="1900" dirty="0"/>
                    </a:p>
                  </a:txBody>
                  <a:tcPr/>
                </a:tc>
                <a:extLst>
                  <a:ext uri="{0D108BD9-81ED-4DB2-BD59-A6C34878D82A}">
                    <a16:rowId xmlns:a16="http://schemas.microsoft.com/office/drawing/2014/main" val="2387134703"/>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380115508"/>
              </p:ext>
            </p:extLst>
          </p:nvPr>
        </p:nvGraphicFramePr>
        <p:xfrm>
          <a:off x="6194603" y="4551602"/>
          <a:ext cx="915698" cy="381000"/>
        </p:xfrm>
        <a:graphic>
          <a:graphicData uri="http://schemas.openxmlformats.org/drawingml/2006/table">
            <a:tbl>
              <a:tblPr firstRow="1" bandRow="1">
                <a:tableStyleId>{5940675A-B579-460E-94D1-54222C63F5DA}</a:tableStyleId>
              </a:tblPr>
              <a:tblGrid>
                <a:gridCol w="457849">
                  <a:extLst>
                    <a:ext uri="{9D8B030D-6E8A-4147-A177-3AD203B41FA5}">
                      <a16:colId xmlns:a16="http://schemas.microsoft.com/office/drawing/2014/main" val="1988824881"/>
                    </a:ext>
                  </a:extLst>
                </a:gridCol>
                <a:gridCol w="457849">
                  <a:extLst>
                    <a:ext uri="{9D8B030D-6E8A-4147-A177-3AD203B41FA5}">
                      <a16:colId xmlns:a16="http://schemas.microsoft.com/office/drawing/2014/main" val="2483685557"/>
                    </a:ext>
                  </a:extLst>
                </a:gridCol>
              </a:tblGrid>
              <a:tr h="285934">
                <a:tc>
                  <a:txBody>
                    <a:bodyPr/>
                    <a:lstStyle/>
                    <a:p>
                      <a:pPr algn="ctr"/>
                      <a:r>
                        <a:rPr lang="en-US" altLang="zh-CN" sz="1900"/>
                        <a:t>2</a:t>
                      </a:r>
                      <a:endParaRPr lang="zh-CN" altLang="en-US" sz="1900" dirty="0"/>
                    </a:p>
                  </a:txBody>
                  <a:tcPr/>
                </a:tc>
                <a:tc>
                  <a:txBody>
                    <a:bodyPr/>
                    <a:lstStyle/>
                    <a:p>
                      <a:pPr algn="ctr"/>
                      <a:r>
                        <a:rPr lang="en-US" altLang="zh-CN" sz="1900" dirty="0"/>
                        <a:t>4</a:t>
                      </a:r>
                      <a:endParaRPr lang="zh-CN" altLang="en-US" sz="1900" dirty="0"/>
                    </a:p>
                  </a:txBody>
                  <a:tcPr/>
                </a:tc>
                <a:extLst>
                  <a:ext uri="{0D108BD9-81ED-4DB2-BD59-A6C34878D82A}">
                    <a16:rowId xmlns:a16="http://schemas.microsoft.com/office/drawing/2014/main" val="2387134703"/>
                  </a:ext>
                </a:extLst>
              </a:tr>
            </a:tbl>
          </a:graphicData>
        </a:graphic>
      </p:graphicFrame>
      <mc:AlternateContent xmlns:mc="http://schemas.openxmlformats.org/markup-compatibility/2006" xmlns:a14="http://schemas.microsoft.com/office/drawing/2010/main">
        <mc:Choice Requires="a14">
          <p:sp>
            <p:nvSpPr>
              <p:cNvPr id="14" name="文本框 13"/>
              <p:cNvSpPr txBox="1"/>
              <p:nvPr/>
            </p:nvSpPr>
            <p:spPr>
              <a:xfrm>
                <a:off x="2865351" y="6348572"/>
                <a:ext cx="2384051" cy="309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=3−</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=3+</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865351" y="6348572"/>
                <a:ext cx="2384051" cy="309637"/>
              </a:xfrm>
              <a:prstGeom prst="rect">
                <a:avLst/>
              </a:prstGeom>
              <a:blipFill>
                <a:blip r:embed="rId5"/>
                <a:stretch>
                  <a:fillRect l="-1790" r="-1790" b="-25490"/>
                </a:stretch>
              </a:blipFill>
            </p:spPr>
            <p:txBody>
              <a:bodyPr/>
              <a:lstStyle/>
              <a:p>
                <a:r>
                  <a:rPr lang="zh-CN" altLang="en-US">
                    <a:noFill/>
                  </a:rPr>
                  <a:t> </a:t>
                </a:r>
              </a:p>
            </p:txBody>
          </p:sp>
        </mc:Fallback>
      </mc:AlternateContent>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6960" y="3461338"/>
            <a:ext cx="3923371" cy="2942528"/>
          </a:xfrm>
          <a:prstGeom prst="rect">
            <a:avLst/>
          </a:prstGeom>
        </p:spPr>
      </p:pic>
    </p:spTree>
    <p:extLst>
      <p:ext uri="{BB962C8B-B14F-4D97-AF65-F5344CB8AC3E}">
        <p14:creationId xmlns:p14="http://schemas.microsoft.com/office/powerpoint/2010/main" val="3337916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Schedule </a:t>
            </a:r>
            <a:r>
              <a:rPr lang="en-US" altLang="zh-CN" kern="0" dirty="0" smtClean="0">
                <a:latin typeface="+mn-lt"/>
                <a:ea typeface="+mn-ea"/>
                <a:cs typeface="+mn-ea"/>
                <a:sym typeface="+mn-lt"/>
              </a:rPr>
              <a:t>risk </a:t>
            </a:r>
            <a:r>
              <a:rPr lang="en-US" altLang="zh-CN" kern="0" dirty="0">
                <a:latin typeface="+mn-lt"/>
                <a:ea typeface="+mn-ea"/>
                <a:cs typeface="+mn-ea"/>
                <a:sym typeface="+mn-lt"/>
              </a:rPr>
              <a:t>a</a:t>
            </a:r>
            <a:r>
              <a:rPr lang="en-US" altLang="zh-CN" kern="0" dirty="0" smtClean="0">
                <a:latin typeface="+mn-lt"/>
                <a:ea typeface="+mn-ea"/>
                <a:cs typeface="+mn-ea"/>
                <a:sym typeface="+mn-lt"/>
              </a:rPr>
              <a:t>nalysis</a:t>
            </a:r>
            <a:endParaRPr lang="zh-CN" altLang="en-US" dirty="0">
              <a:latin typeface="+mn-lt"/>
              <a:ea typeface="+mn-ea"/>
              <a:cs typeface="+mn-ea"/>
              <a:sym typeface="+mn-lt"/>
            </a:endParaRPr>
          </a:p>
        </p:txBody>
      </p:sp>
      <p:sp>
        <p:nvSpPr>
          <p:cNvPr id="13" name="文本框 12"/>
          <p:cNvSpPr txBox="1"/>
          <p:nvPr/>
        </p:nvSpPr>
        <p:spPr>
          <a:xfrm>
            <a:off x="1048215" y="1215482"/>
            <a:ext cx="8575287" cy="369332"/>
          </a:xfrm>
          <a:prstGeom prst="rect">
            <a:avLst/>
          </a:prstGeom>
          <a:noFill/>
        </p:spPr>
        <p:txBody>
          <a:bodyPr wrap="square" rtlCol="0">
            <a:spAutoFit/>
          </a:bodyPr>
          <a:lstStyle/>
          <a:p>
            <a:r>
              <a:rPr lang="en-US" altLang="zh-CN" dirty="0">
                <a:latin typeface="方正姚体" panose="02010601030101010101" pitchFamily="2" charset="-122"/>
                <a:ea typeface="方正姚体" panose="02010601030101010101" pitchFamily="2" charset="-122"/>
              </a:rPr>
              <a:t>Criticality Index</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CI</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 Probability that an activity lies on the critical path.</a:t>
            </a:r>
            <a:endParaRPr lang="zh-CN" altLang="en-US" dirty="0">
              <a:latin typeface="方正姚体" panose="02010601030101010101" pitchFamily="2" charset="-122"/>
              <a:ea typeface="方正姚体" panose="02010601030101010101" pitchFamily="2" charset="-122"/>
            </a:endParaRPr>
          </a:p>
        </p:txBody>
      </p:sp>
      <p:sp>
        <p:nvSpPr>
          <p:cNvPr id="17" name="文本框 16"/>
          <p:cNvSpPr txBox="1"/>
          <p:nvPr/>
        </p:nvSpPr>
        <p:spPr>
          <a:xfrm>
            <a:off x="1048215" y="2182455"/>
            <a:ext cx="3847171" cy="369332"/>
          </a:xfrm>
          <a:prstGeom prst="rect">
            <a:avLst/>
          </a:prstGeom>
          <a:noFill/>
        </p:spPr>
        <p:txBody>
          <a:bodyPr wrap="square" rtlCol="0">
            <a:spAutoFit/>
          </a:bodyPr>
          <a:lstStyle/>
          <a:p>
            <a:r>
              <a:rPr lang="en-US" altLang="zh-CN" dirty="0">
                <a:latin typeface="方正姚体" panose="02010601030101010101" pitchFamily="2" charset="-122"/>
                <a:ea typeface="方正姚体" panose="02010601030101010101" pitchFamily="2" charset="-122"/>
              </a:rPr>
              <a:t>Schedule Sensitivity Index</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SSI</a:t>
            </a:r>
            <a:r>
              <a:rPr lang="zh-CN" altLang="en-US" dirty="0">
                <a:latin typeface="方正姚体" panose="02010601030101010101" pitchFamily="2" charset="-122"/>
                <a:ea typeface="方正姚体" panose="02010601030101010101" pitchFamily="2" charset="-122"/>
              </a:rPr>
              <a:t>）：</a:t>
            </a:r>
          </a:p>
        </p:txBody>
      </p:sp>
      <mc:AlternateContent xmlns:mc="http://schemas.openxmlformats.org/markup-compatibility/2006" xmlns:a14="http://schemas.microsoft.com/office/drawing/2010/main">
        <mc:Choice Requires="a14">
          <p:sp>
            <p:nvSpPr>
              <p:cNvPr id="15" name="矩形 14"/>
              <p:cNvSpPr/>
              <p:nvPr/>
            </p:nvSpPr>
            <p:spPr>
              <a:xfrm>
                <a:off x="5335858" y="2026995"/>
                <a:ext cx="3983463" cy="6802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𝑆𝑆𝐼</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𝑆𝑡𝐷𝑒𝑣</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𝐴𝑐𝑡𝑖𝑣𝑖𝑡𝑦</m:t>
                              </m:r>
                              <m:r>
                                <a:rPr lang="en-US" altLang="zh-CN" b="0" i="1" smtClean="0">
                                  <a:latin typeface="Cambria Math" panose="02040503050406030204" pitchFamily="18" charset="0"/>
                                </a:rPr>
                                <m:t> </m:t>
                              </m:r>
                              <m:r>
                                <a:rPr lang="en-US" altLang="zh-CN" b="0" i="1" smtClean="0">
                                  <a:latin typeface="Cambria Math" panose="02040503050406030204" pitchFamily="18" charset="0"/>
                                </a:rPr>
                                <m:t>𝐷𝑢𝑟𝑎𝑡𝑖𝑜𝑛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𝐶𝐼</m:t>
                          </m:r>
                        </m:num>
                        <m:den>
                          <m:r>
                            <a:rPr lang="en-US" altLang="zh-CN" b="0" i="1" smtClean="0">
                              <a:latin typeface="Cambria Math" panose="02040503050406030204" pitchFamily="18" charset="0"/>
                            </a:rPr>
                            <m:t>𝑆𝑡𝐷𝑒𝑣</m:t>
                          </m:r>
                          <m:r>
                            <a:rPr lang="en-US" altLang="zh-CN" b="0" i="1" smtClean="0">
                              <a:latin typeface="Cambria Math" panose="02040503050406030204" pitchFamily="18" charset="0"/>
                            </a:rPr>
                            <m:t>{</m:t>
                          </m:r>
                          <m:r>
                            <a:rPr lang="en-US" altLang="zh-CN" b="0" i="1" smtClean="0">
                              <a:latin typeface="Cambria Math" panose="02040503050406030204" pitchFamily="18" charset="0"/>
                            </a:rPr>
                            <m:t>𝑃𝑟𝑜𝑗𝑒𝑐𝑡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𝐷𝑢𝑟𝑎𝑡𝑖𝑜𝑛</m:t>
                          </m:r>
                          <m:r>
                            <a:rPr lang="en-US" altLang="zh-CN" b="0" i="1" smtClean="0">
                              <a:latin typeface="Cambria Math" panose="02040503050406030204" pitchFamily="18" charset="0"/>
                            </a:rPr>
                            <m:t>}</m:t>
                          </m:r>
                        </m:den>
                      </m:f>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5335858" y="2026995"/>
                <a:ext cx="3983463" cy="680251"/>
              </a:xfrm>
              <a:prstGeom prst="rect">
                <a:avLst/>
              </a:prstGeom>
              <a:blipFill>
                <a:blip r:embed="rId3"/>
                <a:stretch>
                  <a:fillRect/>
                </a:stretch>
              </a:blipFill>
            </p:spPr>
            <p:txBody>
              <a:bodyPr/>
              <a:lstStyle/>
              <a:p>
                <a:r>
                  <a:rPr lang="zh-CN" altLang="en-US">
                    <a:noFill/>
                  </a:rPr>
                  <a:t> </a:t>
                </a:r>
              </a:p>
            </p:txBody>
          </p:sp>
        </mc:Fallback>
      </mc:AlternateContent>
      <p:sp>
        <p:nvSpPr>
          <p:cNvPr id="18" name="矩形 17"/>
          <p:cNvSpPr/>
          <p:nvPr/>
        </p:nvSpPr>
        <p:spPr>
          <a:xfrm>
            <a:off x="1048215" y="3149428"/>
            <a:ext cx="9090950" cy="369332"/>
          </a:xfrm>
          <a:prstGeom prst="rect">
            <a:avLst/>
          </a:prstGeom>
        </p:spPr>
        <p:txBody>
          <a:bodyPr wrap="none">
            <a:spAutoFit/>
          </a:bodyPr>
          <a:lstStyle/>
          <a:p>
            <a:r>
              <a:rPr lang="zh-CN" altLang="en-US" dirty="0">
                <a:latin typeface="方正姚体" panose="02010601030101010101" pitchFamily="2" charset="-122"/>
                <a:ea typeface="方正姚体" panose="02010601030101010101" pitchFamily="2" charset="-122"/>
              </a:rPr>
              <a:t>Cruciality Index（</a:t>
            </a:r>
            <a:r>
              <a:rPr lang="en-US" altLang="zh-CN" dirty="0">
                <a:latin typeface="方正姚体" panose="02010601030101010101" pitchFamily="2" charset="-122"/>
                <a:ea typeface="方正姚体" panose="02010601030101010101" pitchFamily="2" charset="-122"/>
              </a:rPr>
              <a:t>CRI</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 The correlation between the activity estimates and total project outcome.</a:t>
            </a:r>
            <a:endParaRPr lang="zh-CN" altLang="en-US" dirty="0">
              <a:latin typeface="方正姚体" panose="02010601030101010101" pitchFamily="2" charset="-122"/>
              <a:ea typeface="方正姚体" panose="02010601030101010101" pitchFamily="2" charset="-122"/>
            </a:endParaRPr>
          </a:p>
        </p:txBody>
      </p:sp>
      <p:grpSp>
        <p:nvGrpSpPr>
          <p:cNvPr id="21" name="组合 20"/>
          <p:cNvGrpSpPr/>
          <p:nvPr/>
        </p:nvGrpSpPr>
        <p:grpSpPr>
          <a:xfrm>
            <a:off x="651164" y="3829944"/>
            <a:ext cx="8972339" cy="572914"/>
            <a:chOff x="2112182" y="3698946"/>
            <a:chExt cx="5533512" cy="572914"/>
          </a:xfrm>
        </p:grpSpPr>
        <p:sp>
          <p:nvSpPr>
            <p:cNvPr id="19" name="矩形 18"/>
            <p:cNvSpPr/>
            <p:nvPr/>
          </p:nvSpPr>
          <p:spPr>
            <a:xfrm>
              <a:off x="2112182" y="3800737"/>
              <a:ext cx="2985652" cy="369332"/>
            </a:xfrm>
            <a:prstGeom prst="rect">
              <a:avLst/>
            </a:prstGeom>
          </p:spPr>
          <p:txBody>
            <a:bodyPr wrap="square">
              <a:spAutoFit/>
            </a:bodyPr>
            <a:lstStyle/>
            <a:p>
              <a:r>
                <a:rPr lang="en-US" altLang="zh-CN" dirty="0"/>
                <a:t>——</a:t>
              </a:r>
              <a:r>
                <a:rPr lang="en-US" altLang="zh-CN" dirty="0">
                  <a:latin typeface="方正姚体" panose="02010601030101010101" pitchFamily="2" charset="-122"/>
                  <a:ea typeface="方正姚体" panose="02010601030101010101" pitchFamily="2" charset="-122"/>
                </a:rPr>
                <a:t>Pearson’s product moment correlation</a:t>
              </a:r>
              <a:r>
                <a:rPr lang="zh-CN" altLang="en-US" dirty="0">
                  <a:latin typeface="方正姚体" panose="02010601030101010101" pitchFamily="2" charset="-122"/>
                  <a:ea typeface="方正姚体" panose="02010601030101010101" pitchFamily="2" charset="-122"/>
                </a:rPr>
                <a:t>：</a:t>
              </a:r>
            </a:p>
          </p:txBody>
        </p:sp>
        <mc:AlternateContent xmlns:mc="http://schemas.openxmlformats.org/markup-compatibility/2006" xmlns:a14="http://schemas.microsoft.com/office/drawing/2010/main">
          <mc:Choice Requires="a14">
            <p:sp>
              <p:nvSpPr>
                <p:cNvPr id="20" name="文本框 19"/>
                <p:cNvSpPr txBox="1"/>
                <p:nvPr/>
              </p:nvSpPr>
              <p:spPr>
                <a:xfrm>
                  <a:off x="4627756" y="3698946"/>
                  <a:ext cx="3017938" cy="5729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𝑋𝑌</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𝐶𝑜𝑣</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𝑋</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𝑌</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𝑋</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𝑌</m:t>
                                </m:r>
                              </m:sub>
                            </m:sSub>
                            <m:r>
                              <a:rPr lang="en-US" altLang="zh-CN" b="0" i="1" smtClean="0">
                                <a:latin typeface="Cambria Math" panose="02040503050406030204" pitchFamily="18" charset="0"/>
                              </a:rPr>
                              <m:t>)</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𝑋</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𝑌</m:t>
                                </m:r>
                              </m:sub>
                            </m:sSub>
                          </m:den>
                        </m:f>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4627756" y="3698946"/>
                  <a:ext cx="3017938" cy="572914"/>
                </a:xfrm>
                <a:prstGeom prst="rect">
                  <a:avLst/>
                </a:prstGeom>
                <a:blipFill>
                  <a:blip r:embed="rId4"/>
                  <a:stretch>
                    <a:fillRect/>
                  </a:stretch>
                </a:blipFill>
              </p:spPr>
              <p:txBody>
                <a:bodyPr/>
                <a:lstStyle/>
                <a:p>
                  <a:r>
                    <a:rPr lang="zh-CN" altLang="en-US">
                      <a:noFill/>
                    </a:rPr>
                    <a:t> </a:t>
                  </a:r>
                </a:p>
              </p:txBody>
            </p:sp>
          </mc:Fallback>
        </mc:AlternateContent>
      </p:grpSp>
      <p:grpSp>
        <p:nvGrpSpPr>
          <p:cNvPr id="22" name="组合 21"/>
          <p:cNvGrpSpPr/>
          <p:nvPr/>
        </p:nvGrpSpPr>
        <p:grpSpPr>
          <a:xfrm>
            <a:off x="651164" y="4815343"/>
            <a:ext cx="6262254" cy="835678"/>
            <a:chOff x="2112182" y="3740509"/>
            <a:chExt cx="3851839" cy="835678"/>
          </a:xfrm>
        </p:grpSpPr>
        <p:sp>
          <p:nvSpPr>
            <p:cNvPr id="23" name="矩形 22"/>
            <p:cNvSpPr/>
            <p:nvPr/>
          </p:nvSpPr>
          <p:spPr>
            <a:xfrm>
              <a:off x="2112182" y="3878794"/>
              <a:ext cx="2515574" cy="369332"/>
            </a:xfrm>
            <a:prstGeom prst="rect">
              <a:avLst/>
            </a:prstGeom>
          </p:spPr>
          <p:txBody>
            <a:bodyPr wrap="square">
              <a:spAutoFit/>
            </a:bodyPr>
            <a:lstStyle/>
            <a:p>
              <a:r>
                <a:rPr lang="en-US" altLang="zh-CN" dirty="0"/>
                <a:t>——</a:t>
              </a:r>
              <a:r>
                <a:rPr lang="en-US" altLang="zh-CN" dirty="0">
                  <a:latin typeface="方正姚体" panose="02010601030101010101" pitchFamily="2" charset="-122"/>
                  <a:ea typeface="方正姚体" panose="02010601030101010101" pitchFamily="2" charset="-122"/>
                </a:rPr>
                <a:t>Spearman’s rank correlation</a:t>
              </a:r>
              <a:r>
                <a:rPr lang="zh-CN" altLang="en-US" dirty="0">
                  <a:latin typeface="方正姚体" panose="02010601030101010101" pitchFamily="2" charset="-122"/>
                  <a:ea typeface="方正姚体" panose="02010601030101010101" pitchFamily="2" charset="-122"/>
                </a:rPr>
                <a:t>：</a:t>
              </a:r>
            </a:p>
          </p:txBody>
        </p:sp>
        <mc:AlternateContent xmlns:mc="http://schemas.openxmlformats.org/markup-compatibility/2006" xmlns:a14="http://schemas.microsoft.com/office/drawing/2010/main">
          <mc:Choice Requires="a14">
            <p:sp>
              <p:nvSpPr>
                <p:cNvPr id="24" name="文本框 23"/>
                <p:cNvSpPr txBox="1"/>
                <p:nvPr/>
              </p:nvSpPr>
              <p:spPr>
                <a:xfrm>
                  <a:off x="4627756" y="3740509"/>
                  <a:ext cx="1336265" cy="8356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𝑋𝑌</m:t>
                            </m:r>
                          </m:sub>
                        </m:s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6</m:t>
                        </m:r>
                        <m:r>
                          <a:rPr lang="zh-CN" altLang="en-US"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subHide m:val="on"/>
                                <m:supHide m:val="on"/>
                                <m:ctrlPr>
                                  <a:rPr lang="en-US" altLang="zh-CN" b="0" i="1" smtClean="0">
                                    <a:latin typeface="Cambria Math" panose="02040503050406030204" pitchFamily="18" charset="0"/>
                                  </a:rPr>
                                </m:ctrlPr>
                              </m:naryPr>
                              <m: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e>
                            </m:nary>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den>
                        </m:f>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4627756" y="3740509"/>
                  <a:ext cx="1336265" cy="835678"/>
                </a:xfrm>
                <a:prstGeom prst="rect">
                  <a:avLst/>
                </a:prstGeom>
                <a:blipFill>
                  <a:blip r:embed="rId5"/>
                  <a:stretch>
                    <a:fillRect/>
                  </a:stretch>
                </a:blipFill>
              </p:spPr>
              <p:txBody>
                <a:bodyPr/>
                <a:lstStyle/>
                <a:p>
                  <a:r>
                    <a:rPr lang="zh-CN" altLang="en-US">
                      <a:noFill/>
                    </a:rPr>
                    <a:t> </a:t>
                  </a:r>
                </a:p>
              </p:txBody>
            </p:sp>
          </mc:Fallback>
        </mc:AlternateContent>
      </p:grpSp>
      <p:grpSp>
        <p:nvGrpSpPr>
          <p:cNvPr id="25" name="组合 24"/>
          <p:cNvGrpSpPr/>
          <p:nvPr/>
        </p:nvGrpSpPr>
        <p:grpSpPr>
          <a:xfrm>
            <a:off x="651164" y="5630797"/>
            <a:ext cx="11540836" cy="586699"/>
            <a:chOff x="2112182" y="3698946"/>
            <a:chExt cx="9075350" cy="586699"/>
          </a:xfrm>
        </p:grpSpPr>
        <p:sp>
          <p:nvSpPr>
            <p:cNvPr id="26" name="矩形 25"/>
            <p:cNvSpPr/>
            <p:nvPr/>
          </p:nvSpPr>
          <p:spPr>
            <a:xfrm>
              <a:off x="2112182" y="3889945"/>
              <a:ext cx="3223676" cy="369332"/>
            </a:xfrm>
            <a:prstGeom prst="rect">
              <a:avLst/>
            </a:prstGeom>
          </p:spPr>
          <p:txBody>
            <a:bodyPr wrap="square">
              <a:spAutoFit/>
            </a:bodyPr>
            <a:lstStyle/>
            <a:p>
              <a:r>
                <a:rPr lang="en-US" altLang="zh-CN" dirty="0"/>
                <a:t>——</a:t>
              </a:r>
              <a:r>
                <a:rPr lang="en-US" altLang="zh-CN" dirty="0">
                  <a:latin typeface="方正姚体" panose="02010601030101010101" pitchFamily="2" charset="-122"/>
                  <a:ea typeface="方正姚体" panose="02010601030101010101" pitchFamily="2" charset="-122"/>
                </a:rPr>
                <a:t>Kendall’s tau rank correlation</a:t>
              </a:r>
              <a:r>
                <a:rPr lang="zh-CN" altLang="en-US" dirty="0">
                  <a:latin typeface="方正姚体" panose="02010601030101010101" pitchFamily="2" charset="-122"/>
                  <a:ea typeface="方正姚体" panose="02010601030101010101" pitchFamily="2" charset="-122"/>
                </a:rPr>
                <a:t>：</a:t>
              </a:r>
            </a:p>
          </p:txBody>
        </p:sp>
        <mc:AlternateContent xmlns:mc="http://schemas.openxmlformats.org/markup-compatibility/2006" xmlns:a14="http://schemas.microsoft.com/office/drawing/2010/main">
          <mc:Choice Requires="a14">
            <p:sp>
              <p:nvSpPr>
                <p:cNvPr id="27" name="文本框 26"/>
                <p:cNvSpPr txBox="1"/>
                <p:nvPr/>
              </p:nvSpPr>
              <p:spPr>
                <a:xfrm>
                  <a:off x="4627756" y="3698946"/>
                  <a:ext cx="6559776"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𝑋𝑌</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𝑛𝑢𝑚𝑏𝑒𝑟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𝑐𝑜𝑛𝑐𝑜𝑟𝑑𝑎𝑛𝑡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𝑝𝑎𝑖𝑟𝑠</m:t>
                                </m:r>
                              </m:e>
                            </m:d>
                            <m:r>
                              <a:rPr lang="en-US" altLang="zh-CN" b="0" i="1" smtClean="0">
                                <a:latin typeface="Cambria Math" panose="02040503050406030204" pitchFamily="18" charset="0"/>
                              </a:rPr>
                              <m:t>−(</m:t>
                            </m:r>
                            <m:r>
                              <a:rPr lang="en-US" altLang="zh-CN" i="1">
                                <a:latin typeface="Cambria Math" panose="02040503050406030204" pitchFamily="18" charset="0"/>
                              </a:rPr>
                              <m:t>𝑛𝑢𝑚𝑏𝑒𝑟</m:t>
                            </m:r>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b="0" i="1" smtClean="0">
                                <a:latin typeface="Cambria Math" panose="02040503050406030204" pitchFamily="18" charset="0"/>
                              </a:rPr>
                              <m:t>𝑑𝑖𝑠</m:t>
                            </m:r>
                            <m:r>
                              <a:rPr lang="en-US" altLang="zh-CN" i="1">
                                <a:latin typeface="Cambria Math" panose="02040503050406030204" pitchFamily="18" charset="0"/>
                              </a:rPr>
                              <m:t>𝑐𝑜𝑟𝑑𝑎𝑛𝑡</m:t>
                            </m:r>
                            <m:r>
                              <a:rPr lang="en-US" altLang="zh-CN" i="1">
                                <a:latin typeface="Cambria Math" panose="02040503050406030204" pitchFamily="18" charset="0"/>
                              </a:rPr>
                              <m:t> </m:t>
                            </m:r>
                            <m:r>
                              <a:rPr lang="en-US" altLang="zh-CN" i="1">
                                <a:latin typeface="Cambria Math" panose="02040503050406030204" pitchFamily="18" charset="0"/>
                              </a:rPr>
                              <m:t>𝑝𝑎𝑖𝑟𝑠</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−1)/2</m:t>
                            </m:r>
                          </m:den>
                        </m:f>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4627756" y="3698946"/>
                  <a:ext cx="6559776" cy="586699"/>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77341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566" y="3131122"/>
            <a:ext cx="4344246" cy="3254863"/>
          </a:xfrm>
          <a:prstGeom prst="rect">
            <a:avLst/>
          </a:prstGeom>
        </p:spPr>
      </p:pic>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cs typeface="+mn-ea"/>
                <a:sym typeface="+mn-lt"/>
              </a:rPr>
              <a:t>Schedule </a:t>
            </a:r>
            <a:r>
              <a:rPr lang="en-US" altLang="zh-CN" kern="0" dirty="0" smtClean="0">
                <a:cs typeface="+mn-ea"/>
                <a:sym typeface="+mn-lt"/>
              </a:rPr>
              <a:t>risk </a:t>
            </a:r>
            <a:r>
              <a:rPr lang="en-US" altLang="zh-CN" kern="0" dirty="0">
                <a:cs typeface="+mn-ea"/>
                <a:sym typeface="+mn-lt"/>
              </a:rPr>
              <a:t>a</a:t>
            </a:r>
            <a:r>
              <a:rPr lang="en-US" altLang="zh-CN" kern="0" dirty="0" smtClean="0">
                <a:cs typeface="+mn-ea"/>
                <a:sym typeface="+mn-lt"/>
              </a:rPr>
              <a:t>nalysis</a:t>
            </a:r>
            <a:endParaRPr lang="zh-CN" altLang="en-US" dirty="0">
              <a:latin typeface="+mn-lt"/>
              <a:ea typeface="+mn-ea"/>
              <a:cs typeface="+mn-ea"/>
              <a:sym typeface="+mn-lt"/>
            </a:endParaRPr>
          </a:p>
        </p:txBody>
      </p:sp>
      <p:pic>
        <p:nvPicPr>
          <p:cNvPr id="16" name="图片 15"/>
          <p:cNvPicPr>
            <a:picLocks noChangeAspect="1"/>
          </p:cNvPicPr>
          <p:nvPr/>
        </p:nvPicPr>
        <p:blipFill>
          <a:blip r:embed="rId4"/>
          <a:stretch>
            <a:fillRect/>
          </a:stretch>
        </p:blipFill>
        <p:spPr>
          <a:xfrm>
            <a:off x="3651971" y="1274333"/>
            <a:ext cx="3568895" cy="1610237"/>
          </a:xfrm>
          <a:prstGeom prst="rect">
            <a:avLst/>
          </a:prstGeom>
        </p:spPr>
      </p:pic>
      <p:graphicFrame>
        <p:nvGraphicFramePr>
          <p:cNvPr id="28" name="表格 27"/>
          <p:cNvGraphicFramePr>
            <a:graphicFrameLocks noGrp="1"/>
          </p:cNvGraphicFramePr>
          <p:nvPr>
            <p:extLst>
              <p:ext uri="{D42A27DB-BD31-4B8C-83A1-F6EECF244321}">
                <p14:modId xmlns:p14="http://schemas.microsoft.com/office/powerpoint/2010/main" val="411038487"/>
              </p:ext>
            </p:extLst>
          </p:nvPr>
        </p:nvGraphicFramePr>
        <p:xfrm>
          <a:off x="2999065" y="1893607"/>
          <a:ext cx="630604" cy="304800"/>
        </p:xfrm>
        <a:graphic>
          <a:graphicData uri="http://schemas.openxmlformats.org/drawingml/2006/table">
            <a:tbl>
              <a:tblPr firstRow="1" bandRow="1">
                <a:tableStyleId>{5940675A-B579-460E-94D1-54222C63F5DA}</a:tableStyleId>
              </a:tblPr>
              <a:tblGrid>
                <a:gridCol w="315302">
                  <a:extLst>
                    <a:ext uri="{9D8B030D-6E8A-4147-A177-3AD203B41FA5}">
                      <a16:colId xmlns:a16="http://schemas.microsoft.com/office/drawing/2014/main" val="1988824881"/>
                    </a:ext>
                  </a:extLst>
                </a:gridCol>
                <a:gridCol w="315302">
                  <a:extLst>
                    <a:ext uri="{9D8B030D-6E8A-4147-A177-3AD203B41FA5}">
                      <a16:colId xmlns:a16="http://schemas.microsoft.com/office/drawing/2014/main" val="2483685557"/>
                    </a:ext>
                  </a:extLst>
                </a:gridCol>
              </a:tblGrid>
              <a:tr h="285934">
                <a:tc>
                  <a:txBody>
                    <a:bodyPr/>
                    <a:lstStyle/>
                    <a:p>
                      <a:pPr algn="ctr"/>
                      <a:r>
                        <a:rPr lang="en-US" altLang="zh-CN" sz="1400" dirty="0"/>
                        <a:t>0</a:t>
                      </a:r>
                      <a:endParaRPr lang="zh-CN" altLang="en-US" sz="1400" dirty="0"/>
                    </a:p>
                  </a:txBody>
                  <a:tcPr/>
                </a:tc>
                <a:tc>
                  <a:txBody>
                    <a:bodyPr/>
                    <a:lstStyle/>
                    <a:p>
                      <a:pPr algn="ctr"/>
                      <a:r>
                        <a:rPr lang="en-US" altLang="zh-CN" sz="1400" dirty="0"/>
                        <a:t>0</a:t>
                      </a:r>
                      <a:endParaRPr lang="zh-CN" altLang="en-US" sz="1400" dirty="0"/>
                    </a:p>
                  </a:txBody>
                  <a:tcPr/>
                </a:tc>
                <a:extLst>
                  <a:ext uri="{0D108BD9-81ED-4DB2-BD59-A6C34878D82A}">
                    <a16:rowId xmlns:a16="http://schemas.microsoft.com/office/drawing/2014/main" val="2387134703"/>
                  </a:ext>
                </a:extLst>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141612357"/>
              </p:ext>
            </p:extLst>
          </p:nvPr>
        </p:nvGraphicFramePr>
        <p:xfrm>
          <a:off x="4292519" y="928137"/>
          <a:ext cx="573910" cy="304800"/>
        </p:xfrm>
        <a:graphic>
          <a:graphicData uri="http://schemas.openxmlformats.org/drawingml/2006/table">
            <a:tbl>
              <a:tblPr firstRow="1" bandRow="1">
                <a:tableStyleId>{5940675A-B579-460E-94D1-54222C63F5DA}</a:tableStyleId>
              </a:tblPr>
              <a:tblGrid>
                <a:gridCol w="286955">
                  <a:extLst>
                    <a:ext uri="{9D8B030D-6E8A-4147-A177-3AD203B41FA5}">
                      <a16:colId xmlns:a16="http://schemas.microsoft.com/office/drawing/2014/main" val="1988824881"/>
                    </a:ext>
                  </a:extLst>
                </a:gridCol>
                <a:gridCol w="286955">
                  <a:extLst>
                    <a:ext uri="{9D8B030D-6E8A-4147-A177-3AD203B41FA5}">
                      <a16:colId xmlns:a16="http://schemas.microsoft.com/office/drawing/2014/main" val="2483685557"/>
                    </a:ext>
                  </a:extLst>
                </a:gridCol>
              </a:tblGrid>
              <a:tr h="285934">
                <a:tc>
                  <a:txBody>
                    <a:bodyPr/>
                    <a:lstStyle/>
                    <a:p>
                      <a:pPr algn="ctr"/>
                      <a:r>
                        <a:rPr lang="en-US" altLang="zh-CN" sz="1400" dirty="0"/>
                        <a:t>2</a:t>
                      </a:r>
                      <a:endParaRPr lang="zh-CN" altLang="en-US" sz="1400" dirty="0"/>
                    </a:p>
                  </a:txBody>
                  <a:tcPr/>
                </a:tc>
                <a:tc>
                  <a:txBody>
                    <a:bodyPr/>
                    <a:lstStyle/>
                    <a:p>
                      <a:pPr algn="ctr"/>
                      <a:r>
                        <a:rPr lang="en-US" altLang="zh-CN" sz="1400" dirty="0"/>
                        <a:t>4</a:t>
                      </a:r>
                      <a:endParaRPr lang="zh-CN" altLang="en-US" sz="1400" dirty="0"/>
                    </a:p>
                  </a:txBody>
                  <a:tcPr/>
                </a:tc>
                <a:extLst>
                  <a:ext uri="{0D108BD9-81ED-4DB2-BD59-A6C34878D82A}">
                    <a16:rowId xmlns:a16="http://schemas.microsoft.com/office/drawing/2014/main" val="2387134703"/>
                  </a:ext>
                </a:extLst>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2504423237"/>
              </p:ext>
            </p:extLst>
          </p:nvPr>
        </p:nvGraphicFramePr>
        <p:xfrm>
          <a:off x="5172238" y="940087"/>
          <a:ext cx="769694" cy="304800"/>
        </p:xfrm>
        <a:graphic>
          <a:graphicData uri="http://schemas.openxmlformats.org/drawingml/2006/table">
            <a:tbl>
              <a:tblPr firstRow="1" bandRow="1">
                <a:tableStyleId>{5940675A-B579-460E-94D1-54222C63F5DA}</a:tableStyleId>
              </a:tblPr>
              <a:tblGrid>
                <a:gridCol w="384847">
                  <a:extLst>
                    <a:ext uri="{9D8B030D-6E8A-4147-A177-3AD203B41FA5}">
                      <a16:colId xmlns:a16="http://schemas.microsoft.com/office/drawing/2014/main" val="1988824881"/>
                    </a:ext>
                  </a:extLst>
                </a:gridCol>
                <a:gridCol w="384847">
                  <a:extLst>
                    <a:ext uri="{9D8B030D-6E8A-4147-A177-3AD203B41FA5}">
                      <a16:colId xmlns:a16="http://schemas.microsoft.com/office/drawing/2014/main" val="2483685557"/>
                    </a:ext>
                  </a:extLst>
                </a:gridCol>
              </a:tblGrid>
              <a:tr h="285934">
                <a:tc>
                  <a:txBody>
                    <a:bodyPr/>
                    <a:lstStyle/>
                    <a:p>
                      <a:pPr algn="ctr"/>
                      <a:r>
                        <a:rPr lang="en-US" altLang="zh-CN" sz="1400" dirty="0"/>
                        <a:t>3</a:t>
                      </a:r>
                      <a:endParaRPr lang="zh-CN" altLang="en-US" sz="1400" dirty="0"/>
                    </a:p>
                  </a:txBody>
                  <a:tcPr/>
                </a:tc>
                <a:tc>
                  <a:txBody>
                    <a:bodyPr/>
                    <a:lstStyle/>
                    <a:p>
                      <a:pPr algn="ctr"/>
                      <a:r>
                        <a:rPr lang="en-US" altLang="zh-CN" sz="1400" dirty="0"/>
                        <a:t>10</a:t>
                      </a:r>
                      <a:endParaRPr lang="zh-CN" altLang="en-US" sz="1400" dirty="0"/>
                    </a:p>
                  </a:txBody>
                  <a:tcPr/>
                </a:tc>
                <a:extLst>
                  <a:ext uri="{0D108BD9-81ED-4DB2-BD59-A6C34878D82A}">
                    <a16:rowId xmlns:a16="http://schemas.microsoft.com/office/drawing/2014/main" val="2387134703"/>
                  </a:ext>
                </a:extLst>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2140802917"/>
              </p:ext>
            </p:extLst>
          </p:nvPr>
        </p:nvGraphicFramePr>
        <p:xfrm>
          <a:off x="6092756" y="928137"/>
          <a:ext cx="738536" cy="304800"/>
        </p:xfrm>
        <a:graphic>
          <a:graphicData uri="http://schemas.openxmlformats.org/drawingml/2006/table">
            <a:tbl>
              <a:tblPr firstRow="1" bandRow="1">
                <a:tableStyleId>{5940675A-B579-460E-94D1-54222C63F5DA}</a:tableStyleId>
              </a:tblPr>
              <a:tblGrid>
                <a:gridCol w="369268">
                  <a:extLst>
                    <a:ext uri="{9D8B030D-6E8A-4147-A177-3AD203B41FA5}">
                      <a16:colId xmlns:a16="http://schemas.microsoft.com/office/drawing/2014/main" val="1988824881"/>
                    </a:ext>
                  </a:extLst>
                </a:gridCol>
                <a:gridCol w="369268">
                  <a:extLst>
                    <a:ext uri="{9D8B030D-6E8A-4147-A177-3AD203B41FA5}">
                      <a16:colId xmlns:a16="http://schemas.microsoft.com/office/drawing/2014/main" val="2483685557"/>
                    </a:ext>
                  </a:extLst>
                </a:gridCol>
              </a:tblGrid>
              <a:tr h="285934">
                <a:tc>
                  <a:txBody>
                    <a:bodyPr/>
                    <a:lstStyle/>
                    <a:p>
                      <a:pPr algn="ctr"/>
                      <a:r>
                        <a:rPr lang="en-US" altLang="zh-CN" sz="1400" dirty="0"/>
                        <a:t>5</a:t>
                      </a:r>
                      <a:endParaRPr lang="zh-CN" altLang="en-US" sz="1400" dirty="0"/>
                    </a:p>
                  </a:txBody>
                  <a:tcPr/>
                </a:tc>
                <a:tc>
                  <a:txBody>
                    <a:bodyPr/>
                    <a:lstStyle/>
                    <a:p>
                      <a:pPr algn="ctr"/>
                      <a:r>
                        <a:rPr lang="en-US" altLang="zh-CN" sz="1400" dirty="0"/>
                        <a:t>8</a:t>
                      </a:r>
                      <a:endParaRPr lang="zh-CN" altLang="en-US" sz="1400" dirty="0"/>
                    </a:p>
                  </a:txBody>
                  <a:tcPr/>
                </a:tc>
                <a:extLst>
                  <a:ext uri="{0D108BD9-81ED-4DB2-BD59-A6C34878D82A}">
                    <a16:rowId xmlns:a16="http://schemas.microsoft.com/office/drawing/2014/main" val="2387134703"/>
                  </a:ext>
                </a:extLst>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4228406937"/>
              </p:ext>
            </p:extLst>
          </p:nvPr>
        </p:nvGraphicFramePr>
        <p:xfrm>
          <a:off x="4281368" y="2892513"/>
          <a:ext cx="698526" cy="304800"/>
        </p:xfrm>
        <a:graphic>
          <a:graphicData uri="http://schemas.openxmlformats.org/drawingml/2006/table">
            <a:tbl>
              <a:tblPr firstRow="1" bandRow="1">
                <a:tableStyleId>{5940675A-B579-460E-94D1-54222C63F5DA}</a:tableStyleId>
              </a:tblPr>
              <a:tblGrid>
                <a:gridCol w="349263">
                  <a:extLst>
                    <a:ext uri="{9D8B030D-6E8A-4147-A177-3AD203B41FA5}">
                      <a16:colId xmlns:a16="http://schemas.microsoft.com/office/drawing/2014/main" val="1988824881"/>
                    </a:ext>
                  </a:extLst>
                </a:gridCol>
                <a:gridCol w="349263">
                  <a:extLst>
                    <a:ext uri="{9D8B030D-6E8A-4147-A177-3AD203B41FA5}">
                      <a16:colId xmlns:a16="http://schemas.microsoft.com/office/drawing/2014/main" val="2483685557"/>
                    </a:ext>
                  </a:extLst>
                </a:gridCol>
              </a:tblGrid>
              <a:tr h="285934">
                <a:tc>
                  <a:txBody>
                    <a:bodyPr/>
                    <a:lstStyle/>
                    <a:p>
                      <a:pPr algn="ctr"/>
                      <a:r>
                        <a:rPr lang="en-US" altLang="zh-CN" sz="1400" dirty="0"/>
                        <a:t>3</a:t>
                      </a:r>
                      <a:endParaRPr lang="zh-CN" altLang="en-US" sz="1400" dirty="0"/>
                    </a:p>
                  </a:txBody>
                  <a:tcPr/>
                </a:tc>
                <a:tc>
                  <a:txBody>
                    <a:bodyPr/>
                    <a:lstStyle/>
                    <a:p>
                      <a:pPr algn="ctr"/>
                      <a:r>
                        <a:rPr lang="en-US" altLang="zh-CN" sz="1400" dirty="0"/>
                        <a:t>5</a:t>
                      </a:r>
                      <a:endParaRPr lang="zh-CN" altLang="en-US" sz="1400" dirty="0"/>
                    </a:p>
                  </a:txBody>
                  <a:tcPr/>
                </a:tc>
                <a:extLst>
                  <a:ext uri="{0D108BD9-81ED-4DB2-BD59-A6C34878D82A}">
                    <a16:rowId xmlns:a16="http://schemas.microsoft.com/office/drawing/2014/main" val="2387134703"/>
                  </a:ext>
                </a:extLst>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3018687137"/>
              </p:ext>
            </p:extLst>
          </p:nvPr>
        </p:nvGraphicFramePr>
        <p:xfrm>
          <a:off x="5198146" y="2899909"/>
          <a:ext cx="623450" cy="304800"/>
        </p:xfrm>
        <a:graphic>
          <a:graphicData uri="http://schemas.openxmlformats.org/drawingml/2006/table">
            <a:tbl>
              <a:tblPr firstRow="1" bandRow="1">
                <a:tableStyleId>{5940675A-B579-460E-94D1-54222C63F5DA}</a:tableStyleId>
              </a:tblPr>
              <a:tblGrid>
                <a:gridCol w="311725">
                  <a:extLst>
                    <a:ext uri="{9D8B030D-6E8A-4147-A177-3AD203B41FA5}">
                      <a16:colId xmlns:a16="http://schemas.microsoft.com/office/drawing/2014/main" val="1988824881"/>
                    </a:ext>
                  </a:extLst>
                </a:gridCol>
                <a:gridCol w="311725">
                  <a:extLst>
                    <a:ext uri="{9D8B030D-6E8A-4147-A177-3AD203B41FA5}">
                      <a16:colId xmlns:a16="http://schemas.microsoft.com/office/drawing/2014/main" val="2483685557"/>
                    </a:ext>
                  </a:extLst>
                </a:gridCol>
              </a:tblGrid>
              <a:tr h="285934">
                <a:tc>
                  <a:txBody>
                    <a:bodyPr/>
                    <a:lstStyle/>
                    <a:p>
                      <a:pPr algn="ctr"/>
                      <a:r>
                        <a:rPr lang="en-US" altLang="zh-CN" sz="1400" dirty="0"/>
                        <a:t>3</a:t>
                      </a:r>
                      <a:endParaRPr lang="zh-CN" altLang="en-US" sz="1400" dirty="0"/>
                    </a:p>
                  </a:txBody>
                  <a:tcPr/>
                </a:tc>
                <a:tc>
                  <a:txBody>
                    <a:bodyPr/>
                    <a:lstStyle/>
                    <a:p>
                      <a:pPr algn="ctr"/>
                      <a:r>
                        <a:rPr lang="en-US" altLang="zh-CN" sz="1400" dirty="0"/>
                        <a:t>6</a:t>
                      </a:r>
                      <a:endParaRPr lang="zh-CN" altLang="en-US" sz="1400" dirty="0"/>
                    </a:p>
                  </a:txBody>
                  <a:tcPr/>
                </a:tc>
                <a:extLst>
                  <a:ext uri="{0D108BD9-81ED-4DB2-BD59-A6C34878D82A}">
                    <a16:rowId xmlns:a16="http://schemas.microsoft.com/office/drawing/2014/main" val="2387134703"/>
                  </a:ext>
                </a:extLst>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613695419"/>
              </p:ext>
            </p:extLst>
          </p:nvPr>
        </p:nvGraphicFramePr>
        <p:xfrm>
          <a:off x="5941932" y="2895825"/>
          <a:ext cx="846652" cy="304800"/>
        </p:xfrm>
        <a:graphic>
          <a:graphicData uri="http://schemas.openxmlformats.org/drawingml/2006/table">
            <a:tbl>
              <a:tblPr firstRow="1" bandRow="1">
                <a:tableStyleId>{5940675A-B579-460E-94D1-54222C63F5DA}</a:tableStyleId>
              </a:tblPr>
              <a:tblGrid>
                <a:gridCol w="423326">
                  <a:extLst>
                    <a:ext uri="{9D8B030D-6E8A-4147-A177-3AD203B41FA5}">
                      <a16:colId xmlns:a16="http://schemas.microsoft.com/office/drawing/2014/main" val="1988824881"/>
                    </a:ext>
                  </a:extLst>
                </a:gridCol>
                <a:gridCol w="423326">
                  <a:extLst>
                    <a:ext uri="{9D8B030D-6E8A-4147-A177-3AD203B41FA5}">
                      <a16:colId xmlns:a16="http://schemas.microsoft.com/office/drawing/2014/main" val="2483685557"/>
                    </a:ext>
                  </a:extLst>
                </a:gridCol>
              </a:tblGrid>
              <a:tr h="285934">
                <a:tc>
                  <a:txBody>
                    <a:bodyPr/>
                    <a:lstStyle/>
                    <a:p>
                      <a:pPr algn="ctr"/>
                      <a:r>
                        <a:rPr lang="en-US" altLang="zh-CN" sz="1400" dirty="0"/>
                        <a:t>8</a:t>
                      </a:r>
                      <a:endParaRPr lang="zh-CN" altLang="en-US" sz="1400" dirty="0"/>
                    </a:p>
                  </a:txBody>
                  <a:tcPr/>
                </a:tc>
                <a:tc>
                  <a:txBody>
                    <a:bodyPr/>
                    <a:lstStyle/>
                    <a:p>
                      <a:pPr algn="ctr"/>
                      <a:r>
                        <a:rPr lang="en-US" altLang="zh-CN" sz="1400" dirty="0"/>
                        <a:t>12</a:t>
                      </a:r>
                      <a:endParaRPr lang="zh-CN" altLang="en-US" sz="1400" dirty="0"/>
                    </a:p>
                  </a:txBody>
                  <a:tcPr/>
                </a:tc>
                <a:extLst>
                  <a:ext uri="{0D108BD9-81ED-4DB2-BD59-A6C34878D82A}">
                    <a16:rowId xmlns:a16="http://schemas.microsoft.com/office/drawing/2014/main" val="2387134703"/>
                  </a:ext>
                </a:extLst>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2594492320"/>
              </p:ext>
            </p:extLst>
          </p:nvPr>
        </p:nvGraphicFramePr>
        <p:xfrm>
          <a:off x="7243168" y="1893607"/>
          <a:ext cx="765258" cy="304800"/>
        </p:xfrm>
        <a:graphic>
          <a:graphicData uri="http://schemas.openxmlformats.org/drawingml/2006/table">
            <a:tbl>
              <a:tblPr firstRow="1" bandRow="1">
                <a:tableStyleId>{5940675A-B579-460E-94D1-54222C63F5DA}</a:tableStyleId>
              </a:tblPr>
              <a:tblGrid>
                <a:gridCol w="382629">
                  <a:extLst>
                    <a:ext uri="{9D8B030D-6E8A-4147-A177-3AD203B41FA5}">
                      <a16:colId xmlns:a16="http://schemas.microsoft.com/office/drawing/2014/main" val="1988824881"/>
                    </a:ext>
                  </a:extLst>
                </a:gridCol>
                <a:gridCol w="382629">
                  <a:extLst>
                    <a:ext uri="{9D8B030D-6E8A-4147-A177-3AD203B41FA5}">
                      <a16:colId xmlns:a16="http://schemas.microsoft.com/office/drawing/2014/main" val="2483685557"/>
                    </a:ext>
                  </a:extLst>
                </a:gridCol>
              </a:tblGrid>
              <a:tr h="285934">
                <a:tc>
                  <a:txBody>
                    <a:bodyPr/>
                    <a:lstStyle/>
                    <a:p>
                      <a:pPr algn="ctr"/>
                      <a:r>
                        <a:rPr lang="en-US" altLang="zh-CN" sz="1400" dirty="0"/>
                        <a:t>2</a:t>
                      </a:r>
                      <a:endParaRPr lang="zh-CN" altLang="en-US" sz="1400" dirty="0"/>
                    </a:p>
                  </a:txBody>
                  <a:tcPr/>
                </a:tc>
                <a:tc>
                  <a:txBody>
                    <a:bodyPr/>
                    <a:lstStyle/>
                    <a:p>
                      <a:pPr algn="ctr"/>
                      <a:r>
                        <a:rPr lang="en-US" altLang="zh-CN" sz="1400" dirty="0"/>
                        <a:t>4</a:t>
                      </a:r>
                      <a:endParaRPr lang="zh-CN" altLang="en-US" sz="1400" dirty="0"/>
                    </a:p>
                  </a:txBody>
                  <a:tcPr/>
                </a:tc>
                <a:extLst>
                  <a:ext uri="{0D108BD9-81ED-4DB2-BD59-A6C34878D82A}">
                    <a16:rowId xmlns:a16="http://schemas.microsoft.com/office/drawing/2014/main" val="2387134703"/>
                  </a:ext>
                </a:extLst>
              </a:tr>
            </a:tbl>
          </a:graphicData>
        </a:graphic>
      </p:graphicFrame>
      <mc:AlternateContent xmlns:mc="http://schemas.openxmlformats.org/markup-compatibility/2006" xmlns:a14="http://schemas.microsoft.com/office/drawing/2010/main">
        <mc:Choice Requires="a14">
          <p:sp>
            <p:nvSpPr>
              <p:cNvPr id="36" name="文本框 35"/>
              <p:cNvSpPr txBox="1"/>
              <p:nvPr/>
            </p:nvSpPr>
            <p:spPr>
              <a:xfrm>
                <a:off x="8563624" y="1888064"/>
                <a:ext cx="2384051" cy="309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=3−</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=3+</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8563624" y="1888064"/>
                <a:ext cx="2384051" cy="309637"/>
              </a:xfrm>
              <a:prstGeom prst="rect">
                <a:avLst/>
              </a:prstGeom>
              <a:blipFill>
                <a:blip r:embed="rId5"/>
                <a:stretch>
                  <a:fillRect l="-1790" r="-1535" b="-25490"/>
                </a:stretch>
              </a:blipFill>
            </p:spPr>
            <p:txBody>
              <a:bodyPr/>
              <a:lstStyle/>
              <a:p>
                <a:r>
                  <a:rPr lang="zh-CN" altLang="en-US">
                    <a:noFill/>
                  </a:rPr>
                  <a:t> </a:t>
                </a:r>
              </a:p>
            </p:txBody>
          </p:sp>
        </mc:Fallback>
      </mc:AlternateContent>
      <p:sp>
        <p:nvSpPr>
          <p:cNvPr id="6" name="文本框 5"/>
          <p:cNvSpPr txBox="1"/>
          <p:nvPr/>
        </p:nvSpPr>
        <p:spPr>
          <a:xfrm>
            <a:off x="8208137" y="6375005"/>
            <a:ext cx="2336184" cy="307777"/>
          </a:xfrm>
          <a:prstGeom prst="rect">
            <a:avLst/>
          </a:prstGeom>
          <a:noFill/>
        </p:spPr>
        <p:txBody>
          <a:bodyPr wrap="square" rtlCol="0">
            <a:spAutoFit/>
          </a:bodyPr>
          <a:lstStyle/>
          <a:p>
            <a:r>
              <a:rPr lang="en-US" altLang="zh-CN" sz="1400" dirty="0">
                <a:latin typeface="方正姚体" panose="02010601030101010101" pitchFamily="2" charset="-122"/>
                <a:ea typeface="方正姚体" panose="02010601030101010101" pitchFamily="2" charset="-122"/>
              </a:rPr>
              <a:t>Correlation for each activity</a:t>
            </a:r>
            <a:endParaRPr lang="zh-CN" altLang="en-US" sz="1400" dirty="0">
              <a:latin typeface="方正姚体" panose="02010601030101010101" pitchFamily="2" charset="-122"/>
              <a:ea typeface="方正姚体" panose="02010601030101010101" pitchFamily="2" charset="-122"/>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8920" y="3156161"/>
            <a:ext cx="4334438" cy="3247515"/>
          </a:xfrm>
          <a:prstGeom prst="rect">
            <a:avLst/>
          </a:prstGeom>
        </p:spPr>
      </p:pic>
      <p:sp>
        <p:nvSpPr>
          <p:cNvPr id="38" name="文本框 37"/>
          <p:cNvSpPr txBox="1"/>
          <p:nvPr/>
        </p:nvSpPr>
        <p:spPr>
          <a:xfrm>
            <a:off x="2252516" y="6385984"/>
            <a:ext cx="2378115" cy="307777"/>
          </a:xfrm>
          <a:prstGeom prst="rect">
            <a:avLst/>
          </a:prstGeom>
          <a:noFill/>
        </p:spPr>
        <p:txBody>
          <a:bodyPr wrap="square" rtlCol="0">
            <a:spAutoFit/>
          </a:bodyPr>
          <a:lstStyle/>
          <a:p>
            <a:r>
              <a:rPr lang="en-US" altLang="zh-CN" sz="1400" dirty="0" smtClean="0">
                <a:latin typeface="方正姚体" panose="02010601030101010101" pitchFamily="2" charset="-122"/>
                <a:ea typeface="方正姚体" panose="02010601030101010101" pitchFamily="2" charset="-122"/>
              </a:rPr>
              <a:t>CI </a:t>
            </a:r>
            <a:r>
              <a:rPr lang="en-US" altLang="zh-CN" sz="1400" dirty="0">
                <a:latin typeface="方正姚体" panose="02010601030101010101" pitchFamily="2" charset="-122"/>
                <a:ea typeface="方正姚体" panose="02010601030101010101" pitchFamily="2" charset="-122"/>
              </a:rPr>
              <a:t>and SSI</a:t>
            </a:r>
            <a:r>
              <a:rPr lang="zh-CN" altLang="en-US" sz="1400" dirty="0">
                <a:latin typeface="方正姚体" panose="02010601030101010101" pitchFamily="2" charset="-122"/>
                <a:ea typeface="方正姚体" panose="02010601030101010101" pitchFamily="2" charset="-122"/>
              </a:rPr>
              <a:t> </a:t>
            </a:r>
            <a:r>
              <a:rPr lang="en-US" altLang="zh-CN" sz="1400" dirty="0">
                <a:latin typeface="方正姚体" panose="02010601030101010101" pitchFamily="2" charset="-122"/>
                <a:ea typeface="方正姚体" panose="02010601030101010101" pitchFamily="2" charset="-122"/>
              </a:rPr>
              <a:t>for each activity</a:t>
            </a:r>
            <a:endParaRPr lang="zh-CN" altLang="en-US" sz="14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21357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latin typeface="+mn-lt"/>
                <a:ea typeface="+mn-ea"/>
                <a:cs typeface="+mn-ea"/>
                <a:sym typeface="+mn-lt"/>
              </a:rPr>
              <a:t>The weakness of PERT</a:t>
            </a:r>
            <a:endParaRPr lang="zh-CN" altLang="en-US" dirty="0">
              <a:latin typeface="+mn-lt"/>
              <a:ea typeface="+mn-ea"/>
              <a:cs typeface="+mn-ea"/>
              <a:sym typeface="+mn-lt"/>
            </a:endParaRPr>
          </a:p>
        </p:txBody>
      </p:sp>
      <p:pic>
        <p:nvPicPr>
          <p:cNvPr id="2" name="图片 1"/>
          <p:cNvPicPr>
            <a:picLocks noChangeAspect="1"/>
          </p:cNvPicPr>
          <p:nvPr/>
        </p:nvPicPr>
        <p:blipFill>
          <a:blip r:embed="rId3"/>
          <a:stretch>
            <a:fillRect/>
          </a:stretch>
        </p:blipFill>
        <p:spPr>
          <a:xfrm>
            <a:off x="3066586" y="1064118"/>
            <a:ext cx="5451753" cy="619487"/>
          </a:xfrm>
          <a:prstGeom prst="rect">
            <a:avLst/>
          </a:prstGeom>
        </p:spPr>
      </p:pic>
      <p:pic>
        <p:nvPicPr>
          <p:cNvPr id="4" name="图片 3"/>
          <p:cNvPicPr>
            <a:picLocks noChangeAspect="1"/>
          </p:cNvPicPr>
          <p:nvPr/>
        </p:nvPicPr>
        <p:blipFill>
          <a:blip r:embed="rId4"/>
          <a:stretch>
            <a:fillRect/>
          </a:stretch>
        </p:blipFill>
        <p:spPr>
          <a:xfrm>
            <a:off x="5497505" y="2631687"/>
            <a:ext cx="589914" cy="3366661"/>
          </a:xfrm>
          <a:prstGeom prst="rect">
            <a:avLst/>
          </a:prstGeom>
        </p:spPr>
      </p:pic>
      <p:sp>
        <p:nvSpPr>
          <p:cNvPr id="19" name="文本框 18"/>
          <p:cNvSpPr txBox="1"/>
          <p:nvPr/>
        </p:nvSpPr>
        <p:spPr>
          <a:xfrm>
            <a:off x="4591132" y="1822105"/>
            <a:ext cx="3056577" cy="338554"/>
          </a:xfrm>
          <a:prstGeom prst="rect">
            <a:avLst/>
          </a:prstGeom>
          <a:noFill/>
        </p:spPr>
        <p:txBody>
          <a:bodyPr wrap="square" rtlCol="0">
            <a:spAutoFit/>
          </a:bodyPr>
          <a:lstStyle/>
          <a:p>
            <a:r>
              <a:rPr lang="en-US" altLang="zh-CN" sz="1600" dirty="0">
                <a:latin typeface="方正姚体" panose="02010601030101010101" pitchFamily="2" charset="-122"/>
                <a:ea typeface="方正姚体" panose="02010601030101010101" pitchFamily="2" charset="-122"/>
              </a:rPr>
              <a:t>Project example 1</a:t>
            </a:r>
            <a:r>
              <a:rPr lang="zh-CN" altLang="en-US" sz="1600" dirty="0" smtClean="0">
                <a:latin typeface="方正姚体" panose="02010601030101010101" pitchFamily="2" charset="-122"/>
                <a:ea typeface="方正姚体" panose="02010601030101010101" pitchFamily="2" charset="-122"/>
              </a:rPr>
              <a:t>：</a:t>
            </a:r>
            <a:r>
              <a:rPr lang="en-US" altLang="zh-CN" sz="1600" dirty="0">
                <a:latin typeface="方正姚体" panose="02010601030101010101" pitchFamily="2" charset="-122"/>
                <a:ea typeface="方正姚体" panose="02010601030101010101" pitchFamily="2" charset="-122"/>
              </a:rPr>
              <a:t>s</a:t>
            </a:r>
            <a:r>
              <a:rPr lang="en-US" altLang="zh-CN" sz="1600" dirty="0" smtClean="0">
                <a:latin typeface="方正姚体" panose="02010601030101010101" pitchFamily="2" charset="-122"/>
                <a:ea typeface="方正姚体" panose="02010601030101010101" pitchFamily="2" charset="-122"/>
              </a:rPr>
              <a:t>erial</a:t>
            </a:r>
            <a:r>
              <a:rPr lang="zh-CN" altLang="en-US" sz="1600" dirty="0" smtClean="0">
                <a:latin typeface="方正姚体" panose="02010601030101010101" pitchFamily="2" charset="-122"/>
                <a:ea typeface="方正姚体" panose="02010601030101010101" pitchFamily="2" charset="-122"/>
              </a:rPr>
              <a:t> </a:t>
            </a:r>
            <a:r>
              <a:rPr lang="en-US" altLang="zh-CN" sz="1600" dirty="0">
                <a:latin typeface="方正姚体" panose="02010601030101010101" pitchFamily="2" charset="-122"/>
                <a:ea typeface="方正姚体" panose="02010601030101010101" pitchFamily="2" charset="-122"/>
              </a:rPr>
              <a:t>activities</a:t>
            </a:r>
            <a:endParaRPr lang="zh-CN" altLang="en-US" sz="1600" dirty="0">
              <a:latin typeface="方正姚体" panose="02010601030101010101" pitchFamily="2" charset="-122"/>
              <a:ea typeface="方正姚体" panose="02010601030101010101" pitchFamily="2" charset="-122"/>
            </a:endParaRPr>
          </a:p>
        </p:txBody>
      </p:sp>
      <p:sp>
        <p:nvSpPr>
          <p:cNvPr id="20" name="文本框 19"/>
          <p:cNvSpPr txBox="1"/>
          <p:nvPr/>
        </p:nvSpPr>
        <p:spPr>
          <a:xfrm>
            <a:off x="4456269" y="6192376"/>
            <a:ext cx="3191440" cy="338554"/>
          </a:xfrm>
          <a:prstGeom prst="rect">
            <a:avLst/>
          </a:prstGeom>
          <a:noFill/>
        </p:spPr>
        <p:txBody>
          <a:bodyPr wrap="square" rtlCol="0">
            <a:spAutoFit/>
          </a:bodyPr>
          <a:lstStyle/>
          <a:p>
            <a:r>
              <a:rPr lang="en-US" altLang="zh-CN" sz="1600" dirty="0">
                <a:latin typeface="方正姚体" panose="02010601030101010101" pitchFamily="2" charset="-122"/>
                <a:ea typeface="方正姚体" panose="02010601030101010101" pitchFamily="2" charset="-122"/>
              </a:rPr>
              <a:t>Project example 2: parallel activities</a:t>
            </a:r>
            <a:endParaRPr lang="zh-CN" altLang="en-US"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967413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a:cs typeface="+mn-ea"/>
                <a:sym typeface="+mn-lt"/>
              </a:rPr>
              <a:t>The weakness of PERT</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7" name="文本框 6"/>
              <p:cNvSpPr txBox="1"/>
              <p:nvPr/>
            </p:nvSpPr>
            <p:spPr>
              <a:xfrm>
                <a:off x="889235" y="876202"/>
                <a:ext cx="10483815" cy="2167003"/>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Activity duration distribution</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a:lnSpc>
                    <a:spcPct val="150000"/>
                  </a:lnSpc>
                </a:pPr>
                <a:r>
                  <a:rPr lang="en-US" altLang="zh-CN" dirty="0">
                    <a:latin typeface="方正姚体" panose="02010601030101010101" pitchFamily="2" charset="-122"/>
                    <a:ea typeface="方正姚体" panose="02010601030101010101" pitchFamily="2" charset="-122"/>
                  </a:rPr>
                  <a:t>1-49</a:t>
                </a:r>
                <a:r>
                  <a:rPr lang="zh-CN" altLang="en-US" dirty="0">
                    <a:latin typeface="方正姚体" panose="02010601030101010101" pitchFamily="2" charset="-122"/>
                    <a:ea typeface="方正姚体" panose="02010601030101010101" pitchFamily="2" charset="-122"/>
                  </a:rPr>
                  <a:t>：</a:t>
                </a:r>
                <a14:m>
                  <m:oMath xmlns:m="http://schemas.openxmlformats.org/officeDocument/2006/math">
                    <m:r>
                      <a:rPr lang="en-US" altLang="zh-CN" b="0" i="1" smtClean="0">
                        <a:latin typeface="Cambria Math" panose="02040503050406030204" pitchFamily="18" charset="0"/>
                      </a:rPr>
                      <m:t>𝑏𝑒𝑡𝑎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2,4,3−</m:t>
                        </m:r>
                        <m:rad>
                          <m:radPr>
                            <m:degHide m:val="on"/>
                            <m:ctrlPr>
                              <a:rPr lang="en-US" altLang="zh-CN" b="0" i="1" smtClean="0">
                                <a:latin typeface="Cambria Math" panose="02040503050406030204" pitchFamily="18" charset="0"/>
                                <a:ea typeface="Cambria Math" panose="02040503050406030204" pitchFamily="18" charset="0"/>
                              </a:rPr>
                            </m:ctrlPr>
                          </m:radPr>
                          <m:deg/>
                          <m:e>
                            <m:r>
                              <a:rPr lang="en-US" altLang="zh-CN" b="0" i="1" smtClean="0">
                                <a:latin typeface="Cambria Math" panose="02040503050406030204" pitchFamily="18" charset="0"/>
                                <a:ea typeface="Cambria Math" panose="02040503050406030204" pitchFamily="18" charset="0"/>
                              </a:rPr>
                              <m:t>2</m:t>
                            </m:r>
                          </m:e>
                        </m:rad>
                        <m:r>
                          <a:rPr lang="en-US" altLang="zh-CN" b="0" i="1" smtClean="0">
                            <a:latin typeface="Cambria Math" panose="02040503050406030204" pitchFamily="18" charset="0"/>
                            <a:ea typeface="Cambria Math" panose="02040503050406030204" pitchFamily="18" charset="0"/>
                          </a:rPr>
                          <m:t>,3+</m:t>
                        </m:r>
                        <m:rad>
                          <m:radPr>
                            <m:degHide m:val="on"/>
                            <m:ctrlPr>
                              <a:rPr lang="en-US" altLang="zh-CN" b="0" i="1" smtClean="0">
                                <a:latin typeface="Cambria Math" panose="02040503050406030204" pitchFamily="18" charset="0"/>
                                <a:ea typeface="Cambria Math" panose="02040503050406030204" pitchFamily="18" charset="0"/>
                              </a:rPr>
                            </m:ctrlPr>
                          </m:radPr>
                          <m:deg/>
                          <m:e>
                            <m:r>
                              <a:rPr lang="en-US" altLang="zh-CN" b="0" i="1" smtClean="0">
                                <a:latin typeface="Cambria Math" panose="02040503050406030204" pitchFamily="18" charset="0"/>
                                <a:ea typeface="Cambria Math" panose="02040503050406030204" pitchFamily="18" charset="0"/>
                              </a:rPr>
                              <m:t>2</m:t>
                            </m:r>
                          </m:e>
                        </m:rad>
                      </m:e>
                    </m:d>
                    <m:r>
                      <a:rPr lang="en-US" altLang="zh-CN" b="0" i="1" smtClean="0">
                        <a:latin typeface="Cambria Math" panose="02040503050406030204" pitchFamily="18" charset="0"/>
                      </a:rPr>
                      <m:t>;</m:t>
                    </m:r>
                  </m:oMath>
                </a14:m>
                <a:endParaRPr lang="en-US" altLang="zh-CN" b="0" dirty="0">
                  <a:latin typeface="方正姚体" panose="02010601030101010101" pitchFamily="2" charset="-122"/>
                  <a:ea typeface="方正姚体" panose="02010601030101010101" pitchFamily="2" charset="-122"/>
                </a:endParaRPr>
              </a:p>
              <a:p>
                <a:pPr>
                  <a:lnSpc>
                    <a:spcPct val="150000"/>
                  </a:lnSpc>
                </a:pPr>
                <a:r>
                  <a:rPr lang="en-US" altLang="zh-CN" dirty="0">
                    <a:latin typeface="方正姚体" panose="02010601030101010101" pitchFamily="2" charset="-122"/>
                    <a:ea typeface="方正姚体" panose="02010601030101010101" pitchFamily="2" charset="-122"/>
                  </a:rPr>
                  <a:t>50: </a:t>
                </a:r>
                <a14:m>
                  <m:oMath xmlns:m="http://schemas.openxmlformats.org/officeDocument/2006/math">
                    <m:r>
                      <a:rPr lang="en-US" altLang="zh-CN" i="1">
                        <a:latin typeface="Cambria Math" panose="02040503050406030204" pitchFamily="18" charset="0"/>
                      </a:rPr>
                      <m:t>𝑏𝑒𝑡𝑎</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2.5</m:t>
                        </m:r>
                        <m:r>
                          <a:rPr lang="en-US" altLang="zh-CN" i="1">
                            <a:latin typeface="Cambria Math" panose="02040503050406030204" pitchFamily="18" charset="0"/>
                          </a:rPr>
                          <m:t>,4</m:t>
                        </m:r>
                        <m:r>
                          <a:rPr lang="en-US" altLang="zh-CN" b="0" i="1" smtClean="0">
                            <a:latin typeface="Cambria Math" panose="02040503050406030204" pitchFamily="18" charset="0"/>
                          </a:rPr>
                          <m:t>.5</m:t>
                        </m:r>
                        <m:r>
                          <a:rPr lang="en-US" altLang="zh-CN" i="1">
                            <a:latin typeface="Cambria Math" panose="02040503050406030204" pitchFamily="18" charset="0"/>
                          </a:rPr>
                          <m:t>,3−</m:t>
                        </m:r>
                        <m:rad>
                          <m:radPr>
                            <m:degHide m:val="on"/>
                            <m:ctrlPr>
                              <a:rPr lang="en-US" altLang="zh-CN" i="1">
                                <a:latin typeface="Cambria Math" panose="02040503050406030204" pitchFamily="18" charset="0"/>
                                <a:ea typeface="Cambria Math" panose="02040503050406030204" pitchFamily="18" charset="0"/>
                              </a:rPr>
                            </m:ctrlPr>
                          </m:radPr>
                          <m:deg/>
                          <m:e>
                            <m:r>
                              <a:rPr lang="en-US" altLang="zh-CN" i="1">
                                <a:latin typeface="Cambria Math" panose="02040503050406030204" pitchFamily="18" charset="0"/>
                                <a:ea typeface="Cambria Math" panose="02040503050406030204" pitchFamily="18" charset="0"/>
                              </a:rPr>
                              <m:t>2</m:t>
                            </m:r>
                          </m:e>
                        </m:rad>
                        <m:r>
                          <a:rPr lang="en-US" altLang="zh-CN" i="1">
                            <a:latin typeface="Cambria Math" panose="02040503050406030204" pitchFamily="18" charset="0"/>
                            <a:ea typeface="Cambria Math" panose="02040503050406030204" pitchFamily="18" charset="0"/>
                          </a:rPr>
                          <m:t>,3+</m:t>
                        </m:r>
                        <m:rad>
                          <m:radPr>
                            <m:degHide m:val="on"/>
                            <m:ctrlPr>
                              <a:rPr lang="en-US" altLang="zh-CN" i="1">
                                <a:latin typeface="Cambria Math" panose="02040503050406030204" pitchFamily="18" charset="0"/>
                                <a:ea typeface="Cambria Math" panose="02040503050406030204" pitchFamily="18" charset="0"/>
                              </a:rPr>
                            </m:ctrlPr>
                          </m:radPr>
                          <m:deg/>
                          <m:e>
                            <m:r>
                              <a:rPr lang="en-US" altLang="zh-CN" i="1">
                                <a:latin typeface="Cambria Math" panose="02040503050406030204" pitchFamily="18" charset="0"/>
                                <a:ea typeface="Cambria Math" panose="02040503050406030204" pitchFamily="18" charset="0"/>
                              </a:rPr>
                              <m:t>2</m:t>
                            </m:r>
                          </m:e>
                        </m:rad>
                      </m:e>
                    </m:d>
                    <m:r>
                      <a:rPr lang="zh-CN" altLang="en-US" i="1" smtClean="0">
                        <a:latin typeface="Cambria Math" panose="02040503050406030204" pitchFamily="18" charset="0"/>
                        <a:ea typeface="Cambria Math" panose="02040503050406030204" pitchFamily="18" charset="0"/>
                      </a:rPr>
                      <m:t>。</m:t>
                    </m:r>
                  </m:oMath>
                </a14:m>
                <a:endParaRPr lang="en-US" altLang="zh-CN" dirty="0">
                  <a:latin typeface="方正姚体" panose="02010601030101010101" pitchFamily="2" charset="-122"/>
                  <a:ea typeface="方正姚体" panose="02010601030101010101" pitchFamily="2" charset="-122"/>
                </a:endParaRPr>
              </a:p>
              <a:p>
                <a:pPr>
                  <a:lnSpc>
                    <a:spcPct val="150000"/>
                  </a:lnSpc>
                </a:pPr>
                <a:r>
                  <a:rPr lang="en-US" altLang="zh-CN" dirty="0">
                    <a:latin typeface="方正姚体" panose="02010601030101010101" pitchFamily="2" charset="-122"/>
                    <a:ea typeface="方正姚体" panose="02010601030101010101" pitchFamily="2" charset="-122"/>
                  </a:rPr>
                  <a:t>Calculate the probability that project 1 can be finished within 260</a:t>
                </a:r>
                <a:r>
                  <a:rPr lang="zh-CN" altLang="en-US" dirty="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days, and project 2 can be finished within 6</a:t>
                </a:r>
                <a:r>
                  <a:rPr lang="zh-CN" altLang="en-US" dirty="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days.</a:t>
                </a:r>
                <a:endParaRPr lang="zh-CN" altLang="en-US" dirty="0">
                  <a:latin typeface="方正姚体" panose="02010601030101010101" pitchFamily="2" charset="-122"/>
                  <a:ea typeface="方正姚体" panose="02010601030101010101" pitchFamily="2"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889235" y="876202"/>
                <a:ext cx="10483815" cy="2167003"/>
              </a:xfrm>
              <a:prstGeom prst="rect">
                <a:avLst/>
              </a:prstGeom>
              <a:blipFill>
                <a:blip r:embed="rId3"/>
                <a:stretch>
                  <a:fillRect l="-523" r="-698" b="-282"/>
                </a:stretch>
              </a:blipFill>
            </p:spPr>
            <p:txBody>
              <a:bodyPr/>
              <a:lstStyle/>
              <a:p>
                <a:r>
                  <a:rPr lang="zh-CN" altLang="en-US">
                    <a:noFill/>
                  </a:rPr>
                  <a:t> </a:t>
                </a:r>
              </a:p>
            </p:txBody>
          </p:sp>
        </mc:Fallback>
      </mc:AlternateContent>
      <p:sp>
        <p:nvSpPr>
          <p:cNvPr id="8" name="文本框 7"/>
          <p:cNvSpPr txBox="1"/>
          <p:nvPr/>
        </p:nvSpPr>
        <p:spPr>
          <a:xfrm>
            <a:off x="3180841" y="3196276"/>
            <a:ext cx="3014546" cy="1269450"/>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PERT</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a:lnSpc>
                <a:spcPct val="150000"/>
              </a:lnSpc>
            </a:pPr>
            <a:r>
              <a:rPr lang="en-US" altLang="zh-CN" dirty="0">
                <a:latin typeface="方正姚体" panose="02010601030101010101" pitchFamily="2" charset="-122"/>
                <a:ea typeface="方正姚体" panose="02010601030101010101" pitchFamily="2" charset="-122"/>
              </a:rPr>
              <a:t>Project 1</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0.9295</a:t>
            </a:r>
          </a:p>
          <a:p>
            <a:pPr>
              <a:lnSpc>
                <a:spcPct val="150000"/>
              </a:lnSpc>
            </a:pPr>
            <a:r>
              <a:rPr lang="en-US" altLang="zh-CN" dirty="0">
                <a:latin typeface="方正姚体" panose="02010601030101010101" pitchFamily="2" charset="-122"/>
                <a:ea typeface="方正姚体" panose="02010601030101010101" pitchFamily="2" charset="-122"/>
              </a:rPr>
              <a:t>Project 2</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0.8674</a:t>
            </a:r>
          </a:p>
        </p:txBody>
      </p:sp>
      <p:sp>
        <p:nvSpPr>
          <p:cNvPr id="9" name="文本框 8"/>
          <p:cNvSpPr txBox="1"/>
          <p:nvPr/>
        </p:nvSpPr>
        <p:spPr>
          <a:xfrm>
            <a:off x="6546782" y="3196276"/>
            <a:ext cx="3014546" cy="1269450"/>
          </a:xfrm>
          <a:prstGeom prst="rect">
            <a:avLst/>
          </a:prstGeom>
          <a:noFill/>
        </p:spPr>
        <p:txBody>
          <a:bodyPr wrap="square" rtlCol="0">
            <a:spAutoFit/>
          </a:bodyPr>
          <a:lstStyle/>
          <a:p>
            <a:pPr>
              <a:lnSpc>
                <a:spcPct val="150000"/>
              </a:lnSpc>
            </a:pPr>
            <a:r>
              <a:rPr lang="en-US" altLang="zh-CN" dirty="0">
                <a:latin typeface="方正姚体" panose="02010601030101010101" pitchFamily="2" charset="-122"/>
                <a:ea typeface="方正姚体" panose="02010601030101010101" pitchFamily="2" charset="-122"/>
              </a:rPr>
              <a:t>Simulation</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a:lnSpc>
                <a:spcPct val="150000"/>
              </a:lnSpc>
            </a:pPr>
            <a:r>
              <a:rPr lang="en-US" altLang="zh-CN" dirty="0">
                <a:latin typeface="方正姚体" panose="02010601030101010101" pitchFamily="2" charset="-122"/>
                <a:ea typeface="方正姚体" panose="02010601030101010101" pitchFamily="2" charset="-122"/>
              </a:rPr>
              <a:t>Project 1</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0.9291</a:t>
            </a:r>
          </a:p>
          <a:p>
            <a:pPr>
              <a:lnSpc>
                <a:spcPct val="150000"/>
              </a:lnSpc>
            </a:pPr>
            <a:r>
              <a:rPr lang="en-US" altLang="zh-CN" dirty="0">
                <a:latin typeface="方正姚体" panose="02010601030101010101" pitchFamily="2" charset="-122"/>
                <a:ea typeface="方正姚体" panose="02010601030101010101" pitchFamily="2" charset="-122"/>
              </a:rPr>
              <a:t>Project 2</a:t>
            </a:r>
            <a:r>
              <a:rPr lang="zh-CN" altLang="en-US" dirty="0">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0.0046</a:t>
            </a:r>
          </a:p>
        </p:txBody>
      </p:sp>
      <p:sp>
        <p:nvSpPr>
          <p:cNvPr id="5" name="文本框 4"/>
          <p:cNvSpPr txBox="1"/>
          <p:nvPr/>
        </p:nvSpPr>
        <p:spPr>
          <a:xfrm>
            <a:off x="1285291" y="4785973"/>
            <a:ext cx="9691702" cy="1338828"/>
          </a:xfrm>
          <a:prstGeom prst="rect">
            <a:avLst/>
          </a:prstGeom>
          <a:noFill/>
        </p:spPr>
        <p:txBody>
          <a:bodyPr wrap="square" rtlCol="0">
            <a:spAutoFit/>
          </a:bodyPr>
          <a:lstStyle/>
          <a:p>
            <a:pPr marL="342900" indent="-342900" algn="just">
              <a:lnSpc>
                <a:spcPct val="150000"/>
              </a:lnSpc>
              <a:buAutoNum type="arabicParenR"/>
            </a:pPr>
            <a:r>
              <a:rPr lang="en-US" altLang="zh-CN" dirty="0">
                <a:solidFill>
                  <a:srgbClr val="FF0000"/>
                </a:solidFill>
                <a:latin typeface="方正姚体" panose="02010601030101010101" pitchFamily="2" charset="-122"/>
                <a:ea typeface="方正姚体" panose="02010601030101010101" pitchFamily="2" charset="-122"/>
              </a:rPr>
              <a:t>A project has many noncritical </a:t>
            </a:r>
            <a:r>
              <a:rPr lang="en-US" altLang="zh-CN" dirty="0" smtClean="0">
                <a:solidFill>
                  <a:srgbClr val="FF0000"/>
                </a:solidFill>
                <a:latin typeface="方正姚体" panose="02010601030101010101" pitchFamily="2" charset="-122"/>
                <a:ea typeface="方正姚体" panose="02010601030101010101" pitchFamily="2" charset="-122"/>
              </a:rPr>
              <a:t>paths, </a:t>
            </a:r>
            <a:r>
              <a:rPr lang="en-US" altLang="zh-CN" dirty="0">
                <a:solidFill>
                  <a:srgbClr val="FF0000"/>
                </a:solidFill>
                <a:latin typeface="方正姚体" panose="02010601030101010101" pitchFamily="2" charset="-122"/>
                <a:ea typeface="方正姚体" panose="02010601030101010101" pitchFamily="2" charset="-122"/>
              </a:rPr>
              <a:t>and the length of noncritical </a:t>
            </a:r>
            <a:r>
              <a:rPr lang="en-US" altLang="zh-CN" dirty="0" err="1">
                <a:solidFill>
                  <a:srgbClr val="FF0000"/>
                </a:solidFill>
                <a:latin typeface="方正姚体" panose="02010601030101010101" pitchFamily="2" charset="-122"/>
                <a:ea typeface="方正姚体" panose="02010601030101010101" pitchFamily="2" charset="-122"/>
              </a:rPr>
              <a:t>pathes</a:t>
            </a:r>
            <a:r>
              <a:rPr lang="en-US" altLang="zh-CN" dirty="0">
                <a:solidFill>
                  <a:srgbClr val="FF0000"/>
                </a:solidFill>
                <a:latin typeface="方正姚体" panose="02010601030101010101" pitchFamily="2" charset="-122"/>
                <a:ea typeface="方正姚体" panose="02010601030101010101" pitchFamily="2" charset="-122"/>
              </a:rPr>
              <a:t> are close to the critical </a:t>
            </a:r>
            <a:r>
              <a:rPr lang="en-US" altLang="zh-CN" dirty="0" smtClean="0">
                <a:solidFill>
                  <a:srgbClr val="FF0000"/>
                </a:solidFill>
                <a:latin typeface="方正姚体" panose="02010601030101010101" pitchFamily="2" charset="-122"/>
                <a:ea typeface="方正姚体" panose="02010601030101010101" pitchFamily="2" charset="-122"/>
              </a:rPr>
              <a:t>path.</a:t>
            </a:r>
            <a:endParaRPr lang="en-US" altLang="zh-CN" dirty="0">
              <a:solidFill>
                <a:srgbClr val="FF0000"/>
              </a:solidFill>
              <a:latin typeface="方正姚体" panose="02010601030101010101" pitchFamily="2" charset="-122"/>
              <a:ea typeface="方正姚体" panose="02010601030101010101" pitchFamily="2" charset="-122"/>
            </a:endParaRPr>
          </a:p>
          <a:p>
            <a:pPr marL="342900" indent="-342900" algn="just">
              <a:lnSpc>
                <a:spcPct val="150000"/>
              </a:lnSpc>
              <a:buAutoNum type="arabicParenR"/>
            </a:pPr>
            <a:r>
              <a:rPr lang="en-US" altLang="zh-CN" dirty="0">
                <a:solidFill>
                  <a:srgbClr val="FF0000"/>
                </a:solidFill>
                <a:latin typeface="方正姚体" panose="02010601030101010101" pitchFamily="2" charset="-122"/>
                <a:ea typeface="方正姚体" panose="02010601030101010101" pitchFamily="2" charset="-122"/>
              </a:rPr>
              <a:t>T</a:t>
            </a:r>
            <a:r>
              <a:rPr lang="en-US" altLang="zh-CN" dirty="0" smtClean="0">
                <a:solidFill>
                  <a:srgbClr val="FF0000"/>
                </a:solidFill>
                <a:latin typeface="方正姚体" panose="02010601030101010101" pitchFamily="2" charset="-122"/>
                <a:ea typeface="方正姚体" panose="02010601030101010101" pitchFamily="2" charset="-122"/>
              </a:rPr>
              <a:t>he </a:t>
            </a:r>
            <a:r>
              <a:rPr lang="en-US" altLang="zh-CN" dirty="0">
                <a:solidFill>
                  <a:srgbClr val="FF0000"/>
                </a:solidFill>
                <a:latin typeface="方正姚体" panose="02010601030101010101" pitchFamily="2" charset="-122"/>
                <a:ea typeface="方正姚体" panose="02010601030101010101" pitchFamily="2" charset="-122"/>
              </a:rPr>
              <a:t>variance of activity duration is very large.</a:t>
            </a:r>
          </a:p>
          <a:p>
            <a:pPr algn="just">
              <a:lnSpc>
                <a:spcPct val="150000"/>
              </a:lnSpc>
            </a:pPr>
            <a:r>
              <a:rPr lang="en-US" altLang="zh-CN" dirty="0">
                <a:solidFill>
                  <a:srgbClr val="FF0000"/>
                </a:solidFill>
                <a:latin typeface="方正姚体" panose="02010601030101010101" pitchFamily="2" charset="-122"/>
                <a:ea typeface="方正姚体" panose="02010601030101010101" pitchFamily="2" charset="-122"/>
              </a:rPr>
              <a:t>The PERT may underestimate the probability that a project can be finished by a given due date.</a:t>
            </a:r>
          </a:p>
        </p:txBody>
      </p:sp>
    </p:spTree>
    <p:extLst>
      <p:ext uri="{BB962C8B-B14F-4D97-AF65-F5344CB8AC3E}">
        <p14:creationId xmlns:p14="http://schemas.microsoft.com/office/powerpoint/2010/main" val="2308593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smtClean="0">
                <a:latin typeface="+mn-lt"/>
                <a:ea typeface="+mn-ea"/>
                <a:cs typeface="+mn-ea"/>
                <a:sym typeface="+mn-lt"/>
              </a:rPr>
              <a:t>Project management</a:t>
            </a:r>
            <a:endParaRPr lang="zh-CN" altLang="en-US" dirty="0">
              <a:latin typeface="+mn-lt"/>
              <a:ea typeface="+mn-ea"/>
              <a:cs typeface="+mn-ea"/>
              <a:sym typeface="+mn-lt"/>
            </a:endParaRPr>
          </a:p>
        </p:txBody>
      </p:sp>
      <p:sp>
        <p:nvSpPr>
          <p:cNvPr id="8" name="矩形 7"/>
          <p:cNvSpPr/>
          <p:nvPr/>
        </p:nvSpPr>
        <p:spPr>
          <a:xfrm>
            <a:off x="428969" y="906787"/>
            <a:ext cx="11342821" cy="767390"/>
          </a:xfrm>
          <a:prstGeom prst="rect">
            <a:avLst/>
          </a:prstGeom>
        </p:spPr>
        <p:txBody>
          <a:bodyPr wrap="square">
            <a:spAutoFit/>
          </a:bodyPr>
          <a:lstStyle/>
          <a:p>
            <a:pPr algn="just">
              <a:lnSpc>
                <a:spcPts val="2800"/>
              </a:lnSpc>
            </a:pPr>
            <a:r>
              <a:rPr lang="en-US" altLang="zh-CN" dirty="0">
                <a:latin typeface="方正姚体" panose="02010601030101010101" pitchFamily="2" charset="-122"/>
                <a:ea typeface="方正姚体" panose="02010601030101010101" pitchFamily="2" charset="-122"/>
              </a:rPr>
              <a:t>Project management is the application of knowledge, skills, and tools necessary </a:t>
            </a:r>
            <a:r>
              <a:rPr lang="en-US" altLang="zh-CN" dirty="0" smtClean="0">
                <a:latin typeface="方正姚体" panose="02010601030101010101" pitchFamily="2" charset="-122"/>
                <a:ea typeface="方正姚体" panose="02010601030101010101" pitchFamily="2" charset="-122"/>
              </a:rPr>
              <a:t>to achieve </a:t>
            </a:r>
            <a:r>
              <a:rPr lang="en-US" altLang="zh-CN" dirty="0">
                <a:latin typeface="方正姚体" panose="02010601030101010101" pitchFamily="2" charset="-122"/>
                <a:ea typeface="方正姚体" panose="02010601030101010101" pitchFamily="2" charset="-122"/>
              </a:rPr>
              <a:t>the </a:t>
            </a:r>
            <a:r>
              <a:rPr lang="en-US" altLang="zh-CN" dirty="0" smtClean="0">
                <a:latin typeface="方正姚体" panose="02010601030101010101" pitchFamily="2" charset="-122"/>
                <a:ea typeface="方正姚体" panose="02010601030101010101" pitchFamily="2" charset="-122"/>
              </a:rPr>
              <a:t>project’s </a:t>
            </a:r>
            <a:r>
              <a:rPr lang="en-US" altLang="zh-CN" dirty="0">
                <a:latin typeface="方正姚体" panose="02010601030101010101" pitchFamily="2" charset="-122"/>
                <a:ea typeface="方正姚体" panose="02010601030101010101" pitchFamily="2" charset="-122"/>
              </a:rPr>
              <a:t>requirements. The knowledge, skills, and tools are </a:t>
            </a:r>
            <a:r>
              <a:rPr lang="en-US" altLang="zh-CN" dirty="0" smtClean="0">
                <a:latin typeface="方正姚体" panose="02010601030101010101" pitchFamily="2" charset="-122"/>
                <a:ea typeface="方正姚体" panose="02010601030101010101" pitchFamily="2" charset="-122"/>
              </a:rPr>
              <a:t>usually grouped into </a:t>
            </a:r>
            <a:r>
              <a:rPr lang="en-US" altLang="zh-CN" dirty="0">
                <a:latin typeface="方正姚体" panose="02010601030101010101" pitchFamily="2" charset="-122"/>
                <a:ea typeface="方正姚体" panose="02010601030101010101" pitchFamily="2" charset="-122"/>
              </a:rPr>
              <a:t>activities or processes. </a:t>
            </a:r>
            <a:endParaRPr lang="zh-CN" altLang="en-US" dirty="0">
              <a:latin typeface="方正姚体" panose="02010601030101010101" pitchFamily="2" charset="-122"/>
              <a:ea typeface="方正姚体" panose="02010601030101010101" pitchFamily="2" charset="-122"/>
            </a:endParaRPr>
          </a:p>
        </p:txBody>
      </p:sp>
      <p:grpSp>
        <p:nvGrpSpPr>
          <p:cNvPr id="9" name="组合 8"/>
          <p:cNvGrpSpPr/>
          <p:nvPr/>
        </p:nvGrpSpPr>
        <p:grpSpPr>
          <a:xfrm>
            <a:off x="731066" y="1917977"/>
            <a:ext cx="4897886" cy="1304684"/>
            <a:chOff x="123031" y="1884229"/>
            <a:chExt cx="4897886" cy="1304684"/>
          </a:xfrm>
        </p:grpSpPr>
        <p:sp>
          <p:nvSpPr>
            <p:cNvPr id="10" name="矩形 9"/>
            <p:cNvSpPr/>
            <p:nvPr/>
          </p:nvSpPr>
          <p:spPr>
            <a:xfrm>
              <a:off x="123031" y="1884229"/>
              <a:ext cx="1789272" cy="338554"/>
            </a:xfrm>
            <a:prstGeom prst="rect">
              <a:avLst/>
            </a:prstGeom>
          </p:spPr>
          <p:txBody>
            <a:bodyPr wrap="none">
              <a:spAutoFit/>
            </a:bodyPr>
            <a:lstStyle/>
            <a:p>
              <a:pPr marL="285750" indent="-285750">
                <a:buFont typeface="Wingdings" panose="05000000000000000000" pitchFamily="2" charset="2"/>
                <a:buChar char="u"/>
              </a:pPr>
              <a:r>
                <a:rPr lang="en-US" altLang="zh-CN" sz="1600" dirty="0">
                  <a:solidFill>
                    <a:schemeClr val="accent2"/>
                  </a:solidFill>
                  <a:latin typeface="方正姚体" panose="02010601030101010101" pitchFamily="2" charset="-122"/>
                  <a:ea typeface="方正姚体" panose="02010601030101010101" pitchFamily="2" charset="-122"/>
                </a:rPr>
                <a:t>Project initiation</a:t>
              </a:r>
              <a:endParaRPr lang="zh-CN" altLang="en-US" sz="1600" dirty="0">
                <a:solidFill>
                  <a:schemeClr val="accent2"/>
                </a:solidFill>
                <a:latin typeface="方正姚体" panose="02010601030101010101" pitchFamily="2" charset="-122"/>
                <a:ea typeface="方正姚体" panose="02010601030101010101" pitchFamily="2" charset="-122"/>
              </a:endParaRPr>
            </a:p>
          </p:txBody>
        </p:sp>
        <p:sp>
          <p:nvSpPr>
            <p:cNvPr id="11" name="矩形 10"/>
            <p:cNvSpPr/>
            <p:nvPr/>
          </p:nvSpPr>
          <p:spPr>
            <a:xfrm>
              <a:off x="282119" y="2111695"/>
              <a:ext cx="4738798" cy="1077218"/>
            </a:xfrm>
            <a:prstGeom prst="rect">
              <a:avLst/>
            </a:prstGeom>
          </p:spPr>
          <p:txBody>
            <a:bodyPr wrap="none">
              <a:spAutoFit/>
            </a:bodyPr>
            <a:lstStyle/>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Selection of the best project given resource </a:t>
              </a: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limits</a:t>
              </a: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recognizing the benefits of the </a:t>
              </a: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project</a:t>
              </a: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Preparation of the documents to sanction the </a:t>
              </a: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project</a:t>
              </a: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Assigning of the project manager</a:t>
              </a:r>
              <a:endParaRPr lang="zh-CN" altLang="en-US" sz="1600" dirty="0">
                <a:solidFill>
                  <a:schemeClr val="accent1">
                    <a:lumMod val="75000"/>
                  </a:schemeClr>
                </a:solidFill>
                <a:latin typeface="方正姚体" panose="02010601030101010101" pitchFamily="2" charset="-122"/>
                <a:ea typeface="方正姚体" panose="02010601030101010101" pitchFamily="2" charset="-122"/>
              </a:endParaRPr>
            </a:p>
          </p:txBody>
        </p:sp>
      </p:grpSp>
      <p:grpSp>
        <p:nvGrpSpPr>
          <p:cNvPr id="12" name="组合 11"/>
          <p:cNvGrpSpPr/>
          <p:nvPr/>
        </p:nvGrpSpPr>
        <p:grpSpPr>
          <a:xfrm>
            <a:off x="6524239" y="1922429"/>
            <a:ext cx="4256385" cy="1568951"/>
            <a:chOff x="5107119" y="2221644"/>
            <a:chExt cx="4256385" cy="1568951"/>
          </a:xfrm>
        </p:grpSpPr>
        <p:sp>
          <p:nvSpPr>
            <p:cNvPr id="13" name="矩形 12"/>
            <p:cNvSpPr/>
            <p:nvPr/>
          </p:nvSpPr>
          <p:spPr>
            <a:xfrm>
              <a:off x="5107119" y="2221644"/>
              <a:ext cx="1789272" cy="338554"/>
            </a:xfrm>
            <a:prstGeom prst="rect">
              <a:avLst/>
            </a:prstGeom>
          </p:spPr>
          <p:txBody>
            <a:bodyPr wrap="none">
              <a:spAutoFit/>
            </a:bodyPr>
            <a:lstStyle/>
            <a:p>
              <a:pPr marL="285750" indent="-285750">
                <a:buFont typeface="Wingdings" panose="05000000000000000000" pitchFamily="2" charset="2"/>
                <a:buChar char="u"/>
              </a:pPr>
              <a:r>
                <a:rPr lang="en-US" altLang="zh-CN" sz="1600" dirty="0">
                  <a:solidFill>
                    <a:schemeClr val="accent2"/>
                  </a:solidFill>
                  <a:latin typeface="方正姚体" panose="02010601030101010101" pitchFamily="2" charset="-122"/>
                  <a:ea typeface="方正姚体" panose="02010601030101010101" pitchFamily="2" charset="-122"/>
                </a:rPr>
                <a:t>Project planning</a:t>
              </a:r>
              <a:endParaRPr lang="zh-CN" altLang="en-US" sz="1600" dirty="0">
                <a:solidFill>
                  <a:schemeClr val="accent2"/>
                </a:solidFill>
                <a:latin typeface="方正姚体" panose="02010601030101010101" pitchFamily="2" charset="-122"/>
                <a:ea typeface="方正姚体" panose="02010601030101010101" pitchFamily="2" charset="-122"/>
              </a:endParaRPr>
            </a:p>
          </p:txBody>
        </p:sp>
        <p:sp>
          <p:nvSpPr>
            <p:cNvPr id="14" name="矩形 13"/>
            <p:cNvSpPr/>
            <p:nvPr/>
          </p:nvSpPr>
          <p:spPr>
            <a:xfrm>
              <a:off x="5302777" y="2467156"/>
              <a:ext cx="4060727" cy="1323439"/>
            </a:xfrm>
            <a:prstGeom prst="rect">
              <a:avLst/>
            </a:prstGeom>
          </p:spPr>
          <p:txBody>
            <a:bodyPr wrap="none">
              <a:spAutoFit/>
            </a:bodyPr>
            <a:lstStyle/>
            <a:p>
              <a:pPr marL="285750" indent="-285750">
                <a:buFont typeface="Arial" panose="020B0604020202020204" pitchFamily="34" charset="0"/>
                <a:buChar char="•"/>
              </a:pPr>
              <a:r>
                <a:rPr lang="zh-CN" altLang="en-US" sz="1600" dirty="0">
                  <a:solidFill>
                    <a:schemeClr val="accent1">
                      <a:lumMod val="75000"/>
                    </a:schemeClr>
                  </a:solidFill>
                  <a:latin typeface="方正姚体" panose="02010601030101010101" pitchFamily="2" charset="-122"/>
                  <a:ea typeface="方正姚体" panose="02010601030101010101" pitchFamily="2" charset="-122"/>
                </a:rPr>
                <a:t>Definition of the work requirement</a:t>
              </a:r>
              <a:r>
                <a:rPr lang="zh-CN" altLang="en-US" sz="1600" dirty="0" smtClean="0">
                  <a:solidFill>
                    <a:schemeClr val="accent1">
                      <a:lumMod val="75000"/>
                    </a:schemeClr>
                  </a:solidFill>
                  <a:latin typeface="方正姚体" panose="02010601030101010101" pitchFamily="2" charset="-122"/>
                  <a:ea typeface="方正姚体" panose="02010601030101010101" pitchFamily="2" charset="-122"/>
                </a:rPr>
                <a:t>s</a:t>
              </a:r>
              <a:endParaRPr lang="en-US" altLang="zh-CN" sz="1600" dirty="0" smtClean="0">
                <a:solidFill>
                  <a:schemeClr val="accent1">
                    <a:lumMod val="75000"/>
                  </a:schemeClr>
                </a:solidFill>
                <a:latin typeface="方正姚体" panose="02010601030101010101" pitchFamily="2" charset="-122"/>
                <a:ea typeface="方正姚体" panose="02010601030101010101" pitchFamily="2" charset="-122"/>
              </a:endParaRP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Definition of the quality and quantity of </a:t>
              </a: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work</a:t>
              </a: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Definition of the resources </a:t>
              </a: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needed</a:t>
              </a: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Scheduling the </a:t>
              </a: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activities</a:t>
              </a: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Evaluation of the various risks</a:t>
              </a:r>
              <a:endParaRPr lang="zh-CN" altLang="en-US" sz="1600" dirty="0">
                <a:solidFill>
                  <a:schemeClr val="accent1">
                    <a:lumMod val="75000"/>
                  </a:schemeClr>
                </a:solidFill>
                <a:latin typeface="方正姚体" panose="02010601030101010101" pitchFamily="2" charset="-122"/>
                <a:ea typeface="方正姚体" panose="02010601030101010101" pitchFamily="2" charset="-122"/>
              </a:endParaRPr>
            </a:p>
          </p:txBody>
        </p:sp>
      </p:grpSp>
      <p:grpSp>
        <p:nvGrpSpPr>
          <p:cNvPr id="15" name="组合 14"/>
          <p:cNvGrpSpPr/>
          <p:nvPr/>
        </p:nvGrpSpPr>
        <p:grpSpPr>
          <a:xfrm>
            <a:off x="731000" y="3677846"/>
            <a:ext cx="5034534" cy="1112002"/>
            <a:chOff x="123031" y="3047158"/>
            <a:chExt cx="5034534" cy="1112002"/>
          </a:xfrm>
        </p:grpSpPr>
        <p:sp>
          <p:nvSpPr>
            <p:cNvPr id="16" name="矩形 15"/>
            <p:cNvSpPr/>
            <p:nvPr/>
          </p:nvSpPr>
          <p:spPr>
            <a:xfrm>
              <a:off x="123031" y="3047158"/>
              <a:ext cx="1871025" cy="338554"/>
            </a:xfrm>
            <a:prstGeom prst="rect">
              <a:avLst/>
            </a:prstGeom>
          </p:spPr>
          <p:txBody>
            <a:bodyPr wrap="none">
              <a:spAutoFit/>
            </a:bodyPr>
            <a:lstStyle/>
            <a:p>
              <a:pPr marL="285750" indent="-285750">
                <a:buFont typeface="Wingdings" panose="05000000000000000000" pitchFamily="2" charset="2"/>
                <a:buChar char="u"/>
              </a:pPr>
              <a:r>
                <a:rPr lang="zh-CN" altLang="en-US" sz="1600" dirty="0">
                  <a:solidFill>
                    <a:schemeClr val="accent2"/>
                  </a:solidFill>
                  <a:latin typeface="方正姚体" panose="02010601030101010101" pitchFamily="2" charset="-122"/>
                  <a:ea typeface="方正姚体" panose="02010601030101010101" pitchFamily="2" charset="-122"/>
                </a:rPr>
                <a:t>Project execution</a:t>
              </a:r>
            </a:p>
          </p:txBody>
        </p:sp>
        <p:sp>
          <p:nvSpPr>
            <p:cNvPr id="17" name="矩形 16"/>
            <p:cNvSpPr/>
            <p:nvPr/>
          </p:nvSpPr>
          <p:spPr>
            <a:xfrm>
              <a:off x="288925" y="3328163"/>
              <a:ext cx="4868640" cy="830997"/>
            </a:xfrm>
            <a:prstGeom prst="rect">
              <a:avLst/>
            </a:prstGeom>
          </p:spPr>
          <p:txBody>
            <a:bodyPr wrap="none">
              <a:spAutoFit/>
            </a:bodyPr>
            <a:lstStyle/>
            <a:p>
              <a:pPr marL="285750" indent="-285750">
                <a:buFont typeface="Arial" panose="020B0604020202020204" pitchFamily="34" charset="0"/>
                <a:buChar char="•"/>
              </a:pPr>
              <a:r>
                <a:rPr lang="zh-CN" altLang="en-US" sz="1600" dirty="0">
                  <a:solidFill>
                    <a:schemeClr val="accent1">
                      <a:lumMod val="75000"/>
                    </a:schemeClr>
                  </a:solidFill>
                  <a:latin typeface="方正姚体" panose="02010601030101010101" pitchFamily="2" charset="-122"/>
                  <a:ea typeface="方正姚体" panose="02010601030101010101" pitchFamily="2" charset="-122"/>
                </a:rPr>
                <a:t>Negotiating for the project team member</a:t>
              </a:r>
              <a:r>
                <a:rPr lang="zh-CN" altLang="en-US" sz="1600" dirty="0" smtClean="0">
                  <a:solidFill>
                    <a:schemeClr val="accent1">
                      <a:lumMod val="75000"/>
                    </a:schemeClr>
                  </a:solidFill>
                  <a:latin typeface="方正姚体" panose="02010601030101010101" pitchFamily="2" charset="-122"/>
                  <a:ea typeface="方正姚体" panose="02010601030101010101" pitchFamily="2" charset="-122"/>
                </a:rPr>
                <a:t>s</a:t>
              </a:r>
              <a:endParaRPr lang="en-US" altLang="zh-CN" sz="1600" dirty="0" smtClean="0">
                <a:solidFill>
                  <a:schemeClr val="accent1">
                    <a:lumMod val="75000"/>
                  </a:schemeClr>
                </a:solidFill>
                <a:latin typeface="方正姚体" panose="02010601030101010101" pitchFamily="2" charset="-122"/>
                <a:ea typeface="方正姚体" panose="02010601030101010101" pitchFamily="2" charset="-122"/>
              </a:endParaRP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Directing and managing the </a:t>
              </a: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work</a:t>
              </a: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working with the team members to help them improve</a:t>
              </a:r>
              <a:endParaRPr lang="zh-CN" altLang="en-US" sz="1600" dirty="0">
                <a:solidFill>
                  <a:schemeClr val="accent1">
                    <a:lumMod val="75000"/>
                  </a:schemeClr>
                </a:solidFill>
                <a:latin typeface="方正姚体" panose="02010601030101010101" pitchFamily="2" charset="-122"/>
                <a:ea typeface="方正姚体" panose="02010601030101010101" pitchFamily="2" charset="-122"/>
              </a:endParaRPr>
            </a:p>
          </p:txBody>
        </p:sp>
      </p:grpSp>
      <p:grpSp>
        <p:nvGrpSpPr>
          <p:cNvPr id="18" name="组合 17"/>
          <p:cNvGrpSpPr/>
          <p:nvPr/>
        </p:nvGrpSpPr>
        <p:grpSpPr>
          <a:xfrm>
            <a:off x="6589895" y="3677846"/>
            <a:ext cx="4712215" cy="1369606"/>
            <a:chOff x="5107119" y="3559763"/>
            <a:chExt cx="4712215" cy="1369606"/>
          </a:xfrm>
        </p:grpSpPr>
        <p:sp>
          <p:nvSpPr>
            <p:cNvPr id="19" name="矩形 18"/>
            <p:cNvSpPr/>
            <p:nvPr/>
          </p:nvSpPr>
          <p:spPr>
            <a:xfrm>
              <a:off x="5107119" y="3559763"/>
              <a:ext cx="2954655" cy="338554"/>
            </a:xfrm>
            <a:prstGeom prst="rect">
              <a:avLst/>
            </a:prstGeom>
          </p:spPr>
          <p:txBody>
            <a:bodyPr wrap="none">
              <a:spAutoFit/>
            </a:bodyPr>
            <a:lstStyle/>
            <a:p>
              <a:pPr marL="285750" indent="-285750">
                <a:buFont typeface="Wingdings" panose="05000000000000000000" pitchFamily="2" charset="2"/>
                <a:buChar char="u"/>
              </a:pPr>
              <a:r>
                <a:rPr lang="en-US" altLang="zh-CN" sz="1600" dirty="0">
                  <a:solidFill>
                    <a:schemeClr val="accent2"/>
                  </a:solidFill>
                  <a:latin typeface="方正姚体" panose="02010601030101010101" pitchFamily="2" charset="-122"/>
                  <a:ea typeface="方正姚体" panose="02010601030101010101" pitchFamily="2" charset="-122"/>
                </a:rPr>
                <a:t>Project monitoring and control</a:t>
              </a:r>
              <a:endParaRPr lang="zh-CN" altLang="en-US" sz="1600" dirty="0">
                <a:solidFill>
                  <a:schemeClr val="accent2"/>
                </a:solidFill>
                <a:latin typeface="方正姚体" panose="02010601030101010101" pitchFamily="2" charset="-122"/>
                <a:ea typeface="方正姚体" panose="02010601030101010101" pitchFamily="2" charset="-122"/>
              </a:endParaRPr>
            </a:p>
          </p:txBody>
        </p:sp>
        <p:sp>
          <p:nvSpPr>
            <p:cNvPr id="20" name="矩形 19"/>
            <p:cNvSpPr/>
            <p:nvPr/>
          </p:nvSpPr>
          <p:spPr>
            <a:xfrm>
              <a:off x="5389916" y="3852151"/>
              <a:ext cx="4429418" cy="1077218"/>
            </a:xfrm>
            <a:prstGeom prst="rect">
              <a:avLst/>
            </a:prstGeom>
          </p:spPr>
          <p:txBody>
            <a:bodyPr wrap="none">
              <a:spAutoFit/>
            </a:bodyPr>
            <a:lstStyle/>
            <a:p>
              <a:pPr marL="285750" indent="-285750">
                <a:buFont typeface="Arial" panose="020B0604020202020204" pitchFamily="34" charset="0"/>
                <a:buChar char="•"/>
              </a:pPr>
              <a:r>
                <a:rPr lang="zh-CN" altLang="en-US" sz="1600" dirty="0">
                  <a:solidFill>
                    <a:schemeClr val="accent1">
                      <a:lumMod val="75000"/>
                    </a:schemeClr>
                  </a:solidFill>
                  <a:latin typeface="方正姚体" panose="02010601030101010101" pitchFamily="2" charset="-122"/>
                  <a:ea typeface="方正姚体" panose="02010601030101010101" pitchFamily="2" charset="-122"/>
                </a:rPr>
                <a:t>Tracking progres</a:t>
              </a:r>
              <a:r>
                <a:rPr lang="zh-CN" altLang="en-US" sz="1600" dirty="0" smtClean="0">
                  <a:solidFill>
                    <a:schemeClr val="accent1">
                      <a:lumMod val="75000"/>
                    </a:schemeClr>
                  </a:solidFill>
                  <a:latin typeface="方正姚体" panose="02010601030101010101" pitchFamily="2" charset="-122"/>
                  <a:ea typeface="方正姚体" panose="02010601030101010101" pitchFamily="2" charset="-122"/>
                </a:rPr>
                <a:t>s</a:t>
              </a:r>
              <a:endParaRPr lang="en-US" altLang="zh-CN" sz="1600" dirty="0" smtClean="0">
                <a:solidFill>
                  <a:schemeClr val="accent1">
                    <a:lumMod val="75000"/>
                  </a:schemeClr>
                </a:solidFill>
                <a:latin typeface="方正姚体" panose="02010601030101010101" pitchFamily="2" charset="-122"/>
                <a:ea typeface="方正姚体" panose="02010601030101010101" pitchFamily="2" charset="-122"/>
              </a:endParaRP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Comparing actual outcome to predicted </a:t>
              </a: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outcome</a:t>
              </a: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Analyzing variances and </a:t>
              </a: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impacts</a:t>
              </a: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Making adjustments</a:t>
              </a:r>
              <a:endParaRPr lang="zh-CN" altLang="en-US" sz="1600" dirty="0">
                <a:solidFill>
                  <a:schemeClr val="accent1">
                    <a:lumMod val="75000"/>
                  </a:schemeClr>
                </a:solidFill>
                <a:latin typeface="方正姚体" panose="02010601030101010101" pitchFamily="2" charset="-122"/>
                <a:ea typeface="方正姚体" panose="02010601030101010101" pitchFamily="2" charset="-122"/>
              </a:endParaRPr>
            </a:p>
          </p:txBody>
        </p:sp>
      </p:grpSp>
      <p:grpSp>
        <p:nvGrpSpPr>
          <p:cNvPr id="21" name="组合 20"/>
          <p:cNvGrpSpPr/>
          <p:nvPr/>
        </p:nvGrpSpPr>
        <p:grpSpPr>
          <a:xfrm>
            <a:off x="731000" y="5257108"/>
            <a:ext cx="4853002" cy="1318966"/>
            <a:chOff x="123031" y="4006187"/>
            <a:chExt cx="4853002" cy="1318966"/>
          </a:xfrm>
        </p:grpSpPr>
        <p:sp>
          <p:nvSpPr>
            <p:cNvPr id="22" name="矩形 21"/>
            <p:cNvSpPr/>
            <p:nvPr/>
          </p:nvSpPr>
          <p:spPr>
            <a:xfrm>
              <a:off x="123031" y="4006187"/>
              <a:ext cx="1688283" cy="338554"/>
            </a:xfrm>
            <a:prstGeom prst="rect">
              <a:avLst/>
            </a:prstGeom>
          </p:spPr>
          <p:txBody>
            <a:bodyPr wrap="none">
              <a:spAutoFit/>
            </a:bodyPr>
            <a:lstStyle/>
            <a:p>
              <a:pPr marL="285750" indent="-285750">
                <a:buFont typeface="Wingdings" panose="05000000000000000000" pitchFamily="2" charset="2"/>
                <a:buChar char="u"/>
              </a:pPr>
              <a:r>
                <a:rPr lang="zh-CN" altLang="en-US" sz="1600" dirty="0">
                  <a:solidFill>
                    <a:schemeClr val="accent2"/>
                  </a:solidFill>
                  <a:latin typeface="方正姚体" panose="02010601030101010101" pitchFamily="2" charset="-122"/>
                  <a:ea typeface="方正姚体" panose="02010601030101010101" pitchFamily="2" charset="-122"/>
                </a:rPr>
                <a:t>Project closure</a:t>
              </a:r>
            </a:p>
          </p:txBody>
        </p:sp>
        <p:sp>
          <p:nvSpPr>
            <p:cNvPr id="23" name="矩形 22"/>
            <p:cNvSpPr/>
            <p:nvPr/>
          </p:nvSpPr>
          <p:spPr>
            <a:xfrm>
              <a:off x="282119" y="4247935"/>
              <a:ext cx="4693914" cy="1077218"/>
            </a:xfrm>
            <a:prstGeom prst="rect">
              <a:avLst/>
            </a:prstGeom>
          </p:spPr>
          <p:txBody>
            <a:bodyPr wrap="none">
              <a:spAutoFit/>
            </a:bodyPr>
            <a:lstStyle/>
            <a:p>
              <a:pPr marL="285750" indent="-285750">
                <a:buFont typeface="Arial" panose="020B0604020202020204" pitchFamily="34" charset="0"/>
                <a:buChar char="•"/>
              </a:pP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V</a:t>
              </a:r>
              <a:r>
                <a:rPr lang="zh-CN" altLang="en-US" sz="1600" dirty="0" smtClean="0">
                  <a:solidFill>
                    <a:schemeClr val="accent1">
                      <a:lumMod val="75000"/>
                    </a:schemeClr>
                  </a:solidFill>
                  <a:latin typeface="方正姚体" panose="02010601030101010101" pitchFamily="2" charset="-122"/>
                  <a:ea typeface="方正姚体" panose="02010601030101010101" pitchFamily="2" charset="-122"/>
                </a:rPr>
                <a:t>e</a:t>
              </a:r>
              <a:r>
                <a:rPr lang="zh-CN" altLang="en-US" sz="1600" dirty="0">
                  <a:solidFill>
                    <a:schemeClr val="accent1">
                      <a:lumMod val="75000"/>
                    </a:schemeClr>
                  </a:solidFill>
                  <a:latin typeface="方正姚体" panose="02010601030101010101" pitchFamily="2" charset="-122"/>
                  <a:ea typeface="方正姚体" panose="02010601030101010101" pitchFamily="2" charset="-122"/>
                </a:rPr>
                <a:t>rifying that all of the work has been accomplishe</a:t>
              </a:r>
              <a:r>
                <a:rPr lang="zh-CN" altLang="en-US" sz="1600" dirty="0" smtClean="0">
                  <a:solidFill>
                    <a:schemeClr val="accent1">
                      <a:lumMod val="75000"/>
                    </a:schemeClr>
                  </a:solidFill>
                  <a:latin typeface="方正姚体" panose="02010601030101010101" pitchFamily="2" charset="-122"/>
                  <a:ea typeface="方正姚体" panose="02010601030101010101" pitchFamily="2" charset="-122"/>
                </a:rPr>
                <a:t>d</a:t>
              </a:r>
              <a:endParaRPr lang="en-US" altLang="zh-CN" sz="1600" dirty="0" smtClean="0">
                <a:solidFill>
                  <a:schemeClr val="accent1">
                    <a:lumMod val="75000"/>
                  </a:schemeClr>
                </a:solidFill>
                <a:latin typeface="方正姚体" panose="02010601030101010101" pitchFamily="2" charset="-122"/>
                <a:ea typeface="方正姚体" panose="02010601030101010101" pitchFamily="2" charset="-122"/>
              </a:endParaRP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Contractual closure of the </a:t>
              </a: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contract</a:t>
              </a: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Financial closure of the charge </a:t>
              </a:r>
              <a:r>
                <a:rPr lang="en-US" altLang="zh-CN" sz="1600" dirty="0" smtClean="0">
                  <a:solidFill>
                    <a:schemeClr val="accent1">
                      <a:lumMod val="75000"/>
                    </a:schemeClr>
                  </a:solidFill>
                  <a:latin typeface="方正姚体" panose="02010601030101010101" pitchFamily="2" charset="-122"/>
                  <a:ea typeface="方正姚体" panose="02010601030101010101" pitchFamily="2" charset="-122"/>
                </a:rPr>
                <a:t>numbers</a:t>
              </a:r>
            </a:p>
            <a:p>
              <a:pPr marL="285750" indent="-285750">
                <a:buFont typeface="Arial" panose="020B0604020202020204" pitchFamily="34" charset="0"/>
                <a:buChar char="•"/>
              </a:pPr>
              <a:r>
                <a:rPr lang="en-US" altLang="zh-CN" sz="1600" dirty="0">
                  <a:solidFill>
                    <a:schemeClr val="accent1">
                      <a:lumMod val="75000"/>
                    </a:schemeClr>
                  </a:solidFill>
                  <a:latin typeface="方正姚体" panose="02010601030101010101" pitchFamily="2" charset="-122"/>
                  <a:ea typeface="方正姚体" panose="02010601030101010101" pitchFamily="2" charset="-122"/>
                </a:rPr>
                <a:t>Administrative closure of the paperwork</a:t>
              </a:r>
              <a:endParaRPr lang="zh-CN" altLang="en-US" sz="1600" dirty="0">
                <a:solidFill>
                  <a:schemeClr val="accent1">
                    <a:lumMod val="75000"/>
                  </a:schemeClr>
                </a:solidFill>
                <a:latin typeface="方正姚体" panose="02010601030101010101" pitchFamily="2" charset="-122"/>
                <a:ea typeface="方正姚体" panose="02010601030101010101" pitchFamily="2" charset="-122"/>
              </a:endParaRPr>
            </a:p>
          </p:txBody>
        </p:sp>
      </p:grpSp>
    </p:spTree>
    <p:extLst>
      <p:ext uri="{BB962C8B-B14F-4D97-AF65-F5344CB8AC3E}">
        <p14:creationId xmlns:p14="http://schemas.microsoft.com/office/powerpoint/2010/main" val="1739014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4"/>
          <p:cNvSpPr/>
          <p:nvPr/>
        </p:nvSpPr>
        <p:spPr>
          <a:xfrm>
            <a:off x="5316478" y="1599084"/>
            <a:ext cx="6875525" cy="3851061"/>
          </a:xfrm>
          <a:custGeom>
            <a:avLst/>
            <a:gdLst>
              <a:gd name="connsiteX0" fmla="*/ 0 w 6819798"/>
              <a:gd name="connsiteY0" fmla="*/ 0 h 3851061"/>
              <a:gd name="connsiteX1" fmla="*/ 6819798 w 6819798"/>
              <a:gd name="connsiteY1" fmla="*/ 0 h 3851061"/>
              <a:gd name="connsiteX2" fmla="*/ 6819798 w 6819798"/>
              <a:gd name="connsiteY2" fmla="*/ 3851061 h 3851061"/>
              <a:gd name="connsiteX3" fmla="*/ 0 w 6819798"/>
              <a:gd name="connsiteY3" fmla="*/ 3851061 h 3851061"/>
              <a:gd name="connsiteX4" fmla="*/ 0 w 6819798"/>
              <a:gd name="connsiteY4" fmla="*/ 0 h 3851061"/>
              <a:gd name="connsiteX0" fmla="*/ 1409700 w 6819798"/>
              <a:gd name="connsiteY0" fmla="*/ 0 h 3851061"/>
              <a:gd name="connsiteX1" fmla="*/ 6819798 w 6819798"/>
              <a:gd name="connsiteY1" fmla="*/ 0 h 3851061"/>
              <a:gd name="connsiteX2" fmla="*/ 6819798 w 6819798"/>
              <a:gd name="connsiteY2" fmla="*/ 3851061 h 3851061"/>
              <a:gd name="connsiteX3" fmla="*/ 0 w 6819798"/>
              <a:gd name="connsiteY3" fmla="*/ 3851061 h 3851061"/>
              <a:gd name="connsiteX4" fmla="*/ 1409700 w 6819798"/>
              <a:gd name="connsiteY4" fmla="*/ 0 h 3851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798" h="3851061">
                <a:moveTo>
                  <a:pt x="1409700" y="0"/>
                </a:moveTo>
                <a:lnTo>
                  <a:pt x="6819798" y="0"/>
                </a:lnTo>
                <a:lnTo>
                  <a:pt x="6819798" y="3851061"/>
                </a:lnTo>
                <a:lnTo>
                  <a:pt x="0" y="3851061"/>
                </a:lnTo>
                <a:lnTo>
                  <a:pt x="14097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5" name="矩形 8"/>
          <p:cNvSpPr/>
          <p:nvPr/>
        </p:nvSpPr>
        <p:spPr>
          <a:xfrm>
            <a:off x="0" y="1851043"/>
            <a:ext cx="7360920" cy="3367607"/>
          </a:xfrm>
          <a:custGeom>
            <a:avLst/>
            <a:gdLst>
              <a:gd name="connsiteX0" fmla="*/ 0 w 6984776"/>
              <a:gd name="connsiteY0" fmla="*/ 0 h 3744416"/>
              <a:gd name="connsiteX1" fmla="*/ 6984776 w 6984776"/>
              <a:gd name="connsiteY1" fmla="*/ 0 h 3744416"/>
              <a:gd name="connsiteX2" fmla="*/ 6984776 w 6984776"/>
              <a:gd name="connsiteY2" fmla="*/ 3744416 h 3744416"/>
              <a:gd name="connsiteX3" fmla="*/ 0 w 6984776"/>
              <a:gd name="connsiteY3" fmla="*/ 3744416 h 3744416"/>
              <a:gd name="connsiteX4" fmla="*/ 0 w 6984776"/>
              <a:gd name="connsiteY4" fmla="*/ 0 h 3744416"/>
              <a:gd name="connsiteX0" fmla="*/ 0 w 6984776"/>
              <a:gd name="connsiteY0" fmla="*/ 0 h 3744416"/>
              <a:gd name="connsiteX1" fmla="*/ 6984776 w 6984776"/>
              <a:gd name="connsiteY1" fmla="*/ 0 h 3744416"/>
              <a:gd name="connsiteX2" fmla="*/ 5607389 w 6984776"/>
              <a:gd name="connsiteY2" fmla="*/ 3744416 h 3744416"/>
              <a:gd name="connsiteX3" fmla="*/ 0 w 6984776"/>
              <a:gd name="connsiteY3" fmla="*/ 3744416 h 3744416"/>
              <a:gd name="connsiteX4" fmla="*/ 0 w 6984776"/>
              <a:gd name="connsiteY4" fmla="*/ 0 h 3744416"/>
              <a:gd name="connsiteX0" fmla="*/ 0 w 6984776"/>
              <a:gd name="connsiteY0" fmla="*/ 0 h 3922193"/>
              <a:gd name="connsiteX1" fmla="*/ 6984776 w 6984776"/>
              <a:gd name="connsiteY1" fmla="*/ 0 h 3922193"/>
              <a:gd name="connsiteX2" fmla="*/ 5786695 w 6984776"/>
              <a:gd name="connsiteY2" fmla="*/ 3922193 h 3922193"/>
              <a:gd name="connsiteX3" fmla="*/ 0 w 6984776"/>
              <a:gd name="connsiteY3" fmla="*/ 3744416 h 3922193"/>
              <a:gd name="connsiteX4" fmla="*/ 0 w 6984776"/>
              <a:gd name="connsiteY4" fmla="*/ 0 h 3922193"/>
              <a:gd name="connsiteX0" fmla="*/ 0 w 6984776"/>
              <a:gd name="connsiteY0" fmla="*/ 0 h 3922193"/>
              <a:gd name="connsiteX1" fmla="*/ 6984776 w 6984776"/>
              <a:gd name="connsiteY1" fmla="*/ 0 h 3922193"/>
              <a:gd name="connsiteX2" fmla="*/ 5786695 w 6984776"/>
              <a:gd name="connsiteY2" fmla="*/ 3922193 h 3922193"/>
              <a:gd name="connsiteX3" fmla="*/ 0 w 6984776"/>
              <a:gd name="connsiteY3" fmla="*/ 3820606 h 3922193"/>
              <a:gd name="connsiteX4" fmla="*/ 0 w 6984776"/>
              <a:gd name="connsiteY4" fmla="*/ 0 h 392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776" h="3922193">
                <a:moveTo>
                  <a:pt x="0" y="0"/>
                </a:moveTo>
                <a:lnTo>
                  <a:pt x="6984776" y="0"/>
                </a:lnTo>
                <a:lnTo>
                  <a:pt x="5786695" y="3922193"/>
                </a:lnTo>
                <a:lnTo>
                  <a:pt x="0" y="3820606"/>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3600" dirty="0">
              <a:solidFill>
                <a:prstClr val="white"/>
              </a:solidFill>
              <a:cs typeface="+mn-ea"/>
              <a:sym typeface="+mn-lt"/>
            </a:endParaRPr>
          </a:p>
        </p:txBody>
      </p:sp>
      <p:sp>
        <p:nvSpPr>
          <p:cNvPr id="9" name="TextBox 17"/>
          <p:cNvSpPr txBox="1"/>
          <p:nvPr/>
        </p:nvSpPr>
        <p:spPr>
          <a:xfrm>
            <a:off x="7178269" y="2907200"/>
            <a:ext cx="4290155" cy="369332"/>
          </a:xfrm>
          <a:prstGeom prst="rect">
            <a:avLst/>
          </a:prstGeom>
          <a:noFill/>
        </p:spPr>
        <p:txBody>
          <a:bodyPr wrap="square" rtlCol="0">
            <a:spAutoFit/>
          </a:bodyPr>
          <a:lstStyle/>
          <a:p>
            <a:pPr algn="dist">
              <a:defRPr/>
            </a:pPr>
            <a:r>
              <a:rPr lang="en-US" altLang="zh-CN" dirty="0">
                <a:solidFill>
                  <a:prstClr val="white"/>
                </a:solidFill>
                <a:cs typeface="+mn-ea"/>
                <a:sym typeface="+mn-lt"/>
              </a:rPr>
              <a:t>Northwestern Polytechnical University</a:t>
            </a:r>
          </a:p>
        </p:txBody>
      </p:sp>
      <p:sp>
        <p:nvSpPr>
          <p:cNvPr id="10" name="平行四边形 9"/>
          <p:cNvSpPr/>
          <p:nvPr/>
        </p:nvSpPr>
        <p:spPr>
          <a:xfrm>
            <a:off x="7107613" y="3910285"/>
            <a:ext cx="1120451" cy="371765"/>
          </a:xfrm>
          <a:prstGeom prst="parallelogram">
            <a:avLst>
              <a:gd name="adj" fmla="val 373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051" dirty="0">
                <a:solidFill>
                  <a:srgbClr val="1045C9"/>
                </a:solidFill>
                <a:cs typeface="+mn-ea"/>
                <a:sym typeface="+mn-lt"/>
              </a:rPr>
              <a:t>基础扎实</a:t>
            </a:r>
          </a:p>
        </p:txBody>
      </p:sp>
      <p:sp>
        <p:nvSpPr>
          <p:cNvPr id="11" name="平行四边形 10"/>
          <p:cNvSpPr/>
          <p:nvPr/>
        </p:nvSpPr>
        <p:spPr>
          <a:xfrm>
            <a:off x="8180653" y="3910285"/>
            <a:ext cx="1120451" cy="371765"/>
          </a:xfrm>
          <a:prstGeom prst="parallelogram">
            <a:avLst>
              <a:gd name="adj" fmla="val 373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051" dirty="0">
                <a:solidFill>
                  <a:srgbClr val="1045C9"/>
                </a:solidFill>
                <a:cs typeface="+mn-ea"/>
                <a:sym typeface="+mn-lt"/>
              </a:rPr>
              <a:t>工作踏实</a:t>
            </a:r>
          </a:p>
        </p:txBody>
      </p:sp>
      <p:sp>
        <p:nvSpPr>
          <p:cNvPr id="12" name="平行四边形 11"/>
          <p:cNvSpPr/>
          <p:nvPr/>
        </p:nvSpPr>
        <p:spPr>
          <a:xfrm>
            <a:off x="9267853" y="3910285"/>
            <a:ext cx="1120451" cy="371765"/>
          </a:xfrm>
          <a:prstGeom prst="parallelogram">
            <a:avLst>
              <a:gd name="adj" fmla="val 373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051" dirty="0">
                <a:solidFill>
                  <a:srgbClr val="1045C9"/>
                </a:solidFill>
                <a:cs typeface="+mn-ea"/>
                <a:sym typeface="+mn-lt"/>
              </a:rPr>
              <a:t>作风朴实</a:t>
            </a:r>
          </a:p>
        </p:txBody>
      </p:sp>
      <p:sp>
        <p:nvSpPr>
          <p:cNvPr id="13" name="平行四边形 12"/>
          <p:cNvSpPr/>
          <p:nvPr/>
        </p:nvSpPr>
        <p:spPr>
          <a:xfrm>
            <a:off x="10347973" y="3910285"/>
            <a:ext cx="1120451" cy="371765"/>
          </a:xfrm>
          <a:prstGeom prst="parallelogram">
            <a:avLst>
              <a:gd name="adj" fmla="val 373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051" dirty="0">
                <a:solidFill>
                  <a:srgbClr val="1045C9"/>
                </a:solidFill>
                <a:cs typeface="+mn-ea"/>
                <a:sym typeface="+mn-lt"/>
              </a:rPr>
              <a:t>开拓创新</a:t>
            </a:r>
          </a:p>
        </p:txBody>
      </p:sp>
      <p:grpSp>
        <p:nvGrpSpPr>
          <p:cNvPr id="14" name="组合 13">
            <a:extLst>
              <a:ext uri="{FF2B5EF4-FFF2-40B4-BE49-F238E27FC236}">
                <a16:creationId xmlns:a16="http://schemas.microsoft.com/office/drawing/2014/main" id="{72AAEC88-5FE9-4E7D-9F57-9D29911E582A}"/>
              </a:ext>
            </a:extLst>
          </p:cNvPr>
          <p:cNvGrpSpPr/>
          <p:nvPr/>
        </p:nvGrpSpPr>
        <p:grpSpPr>
          <a:xfrm>
            <a:off x="334963" y="1329883"/>
            <a:ext cx="2219080" cy="538397"/>
            <a:chOff x="9846796" y="286695"/>
            <a:chExt cx="2345202" cy="568997"/>
          </a:xfrm>
        </p:grpSpPr>
        <p:sp>
          <p:nvSpPr>
            <p:cNvPr id="15" name="打底色块">
              <a:extLst>
                <a:ext uri="{FF2B5EF4-FFF2-40B4-BE49-F238E27FC236}">
                  <a16:creationId xmlns:a16="http://schemas.microsoft.com/office/drawing/2014/main" id="{0286AF27-E655-4331-B541-07F6D4958BBF}"/>
                </a:ext>
              </a:extLst>
            </p:cNvPr>
            <p:cNvSpPr/>
            <p:nvPr userDrawn="1"/>
          </p:nvSpPr>
          <p:spPr>
            <a:xfrm>
              <a:off x="9846796" y="286695"/>
              <a:ext cx="2345202" cy="568997"/>
            </a:xfrm>
            <a:prstGeom prst="rect">
              <a:avLst/>
            </a:prstGeom>
            <a:solidFill>
              <a:schemeClr val="accent1"/>
            </a:solidFill>
            <a:ln w="25400" cap="flat" cmpd="sng" algn="ctr">
              <a:noFill/>
              <a:prstDash val="solid"/>
            </a:ln>
            <a:effectLst/>
          </p:spPr>
          <p:txBody>
            <a:bodyPr rtlCol="0" anchor="ctr"/>
            <a:lstStyle/>
            <a:p>
              <a:pPr algn="ctr" fontAlgn="base">
                <a:lnSpc>
                  <a:spcPct val="105000"/>
                </a:lnSpc>
                <a:spcBef>
                  <a:spcPct val="0"/>
                </a:spcBef>
                <a:spcAft>
                  <a:spcPct val="0"/>
                </a:spcAft>
                <a:buClr>
                  <a:srgbClr val="3366FF"/>
                </a:buClr>
                <a:buSzPct val="80000"/>
                <a:defRPr/>
              </a:pPr>
              <a:endParaRPr kumimoji="1" lang="zh-CN" altLang="en-US" sz="2000" b="1" kern="0">
                <a:solidFill>
                  <a:prstClr val="white"/>
                </a:solidFill>
                <a:cs typeface="+mn-ea"/>
                <a:sym typeface="+mn-lt"/>
              </a:endParaRPr>
            </a:p>
          </p:txBody>
        </p:sp>
        <p:pic>
          <p:nvPicPr>
            <p:cNvPr id="16" name="西北工业大学">
              <a:extLst>
                <a:ext uri="{FF2B5EF4-FFF2-40B4-BE49-F238E27FC236}">
                  <a16:creationId xmlns:a16="http://schemas.microsoft.com/office/drawing/2014/main" id="{CEFB28BB-F768-4830-AB7F-404EA40F0CB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01316" y="376728"/>
              <a:ext cx="1546127" cy="388933"/>
            </a:xfrm>
            <a:prstGeom prst="rect">
              <a:avLst/>
            </a:prstGeom>
          </p:spPr>
        </p:pic>
        <p:pic>
          <p:nvPicPr>
            <p:cNvPr id="17" name="校徽">
              <a:extLst>
                <a:ext uri="{FF2B5EF4-FFF2-40B4-BE49-F238E27FC236}">
                  <a16:creationId xmlns:a16="http://schemas.microsoft.com/office/drawing/2014/main" id="{6E6B4FAB-0B7E-4D4B-AD2F-2D0352DF08D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88273" y="326503"/>
              <a:ext cx="490134" cy="489382"/>
            </a:xfrm>
            <a:prstGeom prst="rect">
              <a:avLst/>
            </a:prstGeom>
          </p:spPr>
        </p:pic>
      </p:grpSp>
    </p:spTree>
    <p:extLst>
      <p:ext uri="{BB962C8B-B14F-4D97-AF65-F5344CB8AC3E}">
        <p14:creationId xmlns:p14="http://schemas.microsoft.com/office/powerpoint/2010/main" val="1038960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Dynamic </a:t>
            </a:r>
            <a:r>
              <a:rPr lang="en-US" altLang="zh-CN" kern="0" dirty="0" smtClean="0">
                <a:latin typeface="+mn-lt"/>
                <a:ea typeface="+mn-ea"/>
                <a:cs typeface="+mn-ea"/>
                <a:sym typeface="+mn-lt"/>
              </a:rPr>
              <a:t>project </a:t>
            </a:r>
            <a:r>
              <a:rPr lang="en-US" altLang="zh-CN" kern="0" dirty="0">
                <a:latin typeface="+mn-lt"/>
                <a:ea typeface="+mn-ea"/>
                <a:cs typeface="+mn-ea"/>
                <a:sym typeface="+mn-lt"/>
              </a:rPr>
              <a:t>s</a:t>
            </a:r>
            <a:r>
              <a:rPr lang="en-US" altLang="zh-CN" kern="0" dirty="0" smtClean="0">
                <a:latin typeface="+mn-lt"/>
                <a:ea typeface="+mn-ea"/>
                <a:cs typeface="+mn-ea"/>
                <a:sym typeface="+mn-lt"/>
              </a:rPr>
              <a:t>cheduling</a:t>
            </a:r>
            <a:endParaRPr lang="zh-CN" altLang="en-US" dirty="0">
              <a:latin typeface="+mn-lt"/>
              <a:ea typeface="+mn-ea"/>
              <a:cs typeface="+mn-ea"/>
              <a:sym typeface="+mn-l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26" y="1765414"/>
            <a:ext cx="7632228" cy="3471603"/>
          </a:xfrm>
          <a:prstGeom prst="rect">
            <a:avLst/>
          </a:prstGeom>
        </p:spPr>
      </p:pic>
      <p:sp>
        <p:nvSpPr>
          <p:cNvPr id="12" name="文本框 11"/>
          <p:cNvSpPr txBox="1"/>
          <p:nvPr/>
        </p:nvSpPr>
        <p:spPr>
          <a:xfrm>
            <a:off x="590667" y="971232"/>
            <a:ext cx="2157503" cy="553806"/>
          </a:xfrm>
          <a:prstGeom prst="rect">
            <a:avLst/>
          </a:prstGeom>
          <a:noFill/>
        </p:spPr>
        <p:txBody>
          <a:bodyPr wrap="square" rtlCol="0">
            <a:spAutoFit/>
          </a:bodyPr>
          <a:lstStyle/>
          <a:p>
            <a:pPr algn="just">
              <a:lnSpc>
                <a:spcPct val="150000"/>
              </a:lnSpc>
            </a:pPr>
            <a:r>
              <a:rPr lang="en-US" altLang="zh-CN" sz="2400" dirty="0">
                <a:latin typeface="方正姚体" panose="02010601030101010101" pitchFamily="2" charset="-122"/>
                <a:ea typeface="方正姚体" panose="02010601030101010101" pitchFamily="2" charset="-122"/>
              </a:rPr>
              <a:t>Our class…</a:t>
            </a:r>
            <a:endParaRPr lang="zh-CN" altLang="en-US" sz="2400" dirty="0">
              <a:latin typeface="方正姚体" panose="02010601030101010101" pitchFamily="2" charset="-122"/>
              <a:ea typeface="方正姚体" panose="02010601030101010101" pitchFamily="2" charset="-122"/>
            </a:endParaRPr>
          </a:p>
        </p:txBody>
      </p:sp>
      <p:sp>
        <p:nvSpPr>
          <p:cNvPr id="13" name="文本框 12"/>
          <p:cNvSpPr txBox="1"/>
          <p:nvPr/>
        </p:nvSpPr>
        <p:spPr>
          <a:xfrm>
            <a:off x="1276470" y="5068529"/>
            <a:ext cx="6301808" cy="493405"/>
          </a:xfrm>
          <a:prstGeom prst="rect">
            <a:avLst/>
          </a:prstGeom>
          <a:noFill/>
        </p:spPr>
        <p:txBody>
          <a:bodyPr wrap="square" rtlCol="0">
            <a:spAutoFit/>
          </a:bodyPr>
          <a:lstStyle/>
          <a:p>
            <a:pPr algn="just">
              <a:lnSpc>
                <a:spcPct val="150000"/>
              </a:lnSpc>
            </a:pPr>
            <a:r>
              <a:rPr lang="en-US" altLang="zh-CN" sz="2000" dirty="0"/>
              <a:t> </a:t>
            </a:r>
            <a:r>
              <a:rPr lang="en-US" altLang="zh-CN" sz="2000" dirty="0">
                <a:latin typeface="方正姚体" panose="02010601030101010101" pitchFamily="2" charset="-122"/>
                <a:ea typeface="方正姚体" panose="02010601030101010101" pitchFamily="2" charset="-122"/>
              </a:rPr>
              <a:t>The three components of dynamic project scheduling</a:t>
            </a:r>
            <a:endParaRPr lang="zh-CN" altLang="en-US" sz="2000" dirty="0">
              <a:latin typeface="方正姚体" panose="02010601030101010101" pitchFamily="2" charset="-122"/>
              <a:ea typeface="方正姚体"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860" y="2336783"/>
            <a:ext cx="3008745" cy="3008745"/>
          </a:xfrm>
          <a:prstGeom prst="rect">
            <a:avLst/>
          </a:prstGeom>
        </p:spPr>
      </p:pic>
      <p:sp>
        <p:nvSpPr>
          <p:cNvPr id="14" name="文本框 13"/>
          <p:cNvSpPr txBox="1"/>
          <p:nvPr/>
        </p:nvSpPr>
        <p:spPr>
          <a:xfrm>
            <a:off x="7920179" y="1727933"/>
            <a:ext cx="2235508" cy="493405"/>
          </a:xfrm>
          <a:prstGeom prst="rect">
            <a:avLst/>
          </a:prstGeom>
          <a:noFill/>
        </p:spPr>
        <p:txBody>
          <a:bodyPr wrap="square" rtlCol="0">
            <a:spAutoFit/>
          </a:bodyPr>
          <a:lstStyle/>
          <a:p>
            <a:pPr algn="just">
              <a:lnSpc>
                <a:spcPct val="150000"/>
              </a:lnSpc>
            </a:pPr>
            <a:r>
              <a:rPr lang="en-US" altLang="zh-CN" sz="2000" dirty="0"/>
              <a:t> </a:t>
            </a:r>
            <a:r>
              <a:rPr lang="en-US" altLang="zh-CN" sz="2000" dirty="0">
                <a:latin typeface="方正姚体" panose="02010601030101010101" pitchFamily="2" charset="-122"/>
                <a:ea typeface="方正姚体" panose="02010601030101010101" pitchFamily="2" charset="-122"/>
              </a:rPr>
              <a:t>Computer Aid</a:t>
            </a:r>
            <a:endParaRPr lang="zh-CN" altLang="en-US" sz="20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557963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Dynamic </a:t>
            </a:r>
            <a:r>
              <a:rPr lang="en-US" altLang="zh-CN" kern="0" dirty="0" smtClean="0">
                <a:latin typeface="+mn-lt"/>
                <a:ea typeface="+mn-ea"/>
                <a:cs typeface="+mn-ea"/>
                <a:sym typeface="+mn-lt"/>
              </a:rPr>
              <a:t>project </a:t>
            </a:r>
            <a:r>
              <a:rPr lang="en-US" altLang="zh-CN" kern="0" dirty="0">
                <a:latin typeface="+mn-lt"/>
                <a:ea typeface="+mn-ea"/>
                <a:cs typeface="+mn-ea"/>
                <a:sym typeface="+mn-lt"/>
              </a:rPr>
              <a:t>s</a:t>
            </a:r>
            <a:r>
              <a:rPr lang="en-US" altLang="zh-CN" kern="0" dirty="0" smtClean="0">
                <a:latin typeface="+mn-lt"/>
                <a:ea typeface="+mn-ea"/>
                <a:cs typeface="+mn-ea"/>
                <a:sym typeface="+mn-lt"/>
              </a:rPr>
              <a:t>cheduling</a:t>
            </a:r>
            <a:endParaRPr lang="zh-CN" altLang="en-US" dirty="0">
              <a:latin typeface="+mn-lt"/>
              <a:ea typeface="+mn-ea"/>
              <a:cs typeface="+mn-ea"/>
              <a:sym typeface="+mn-lt"/>
            </a:endParaRPr>
          </a:p>
        </p:txBody>
      </p:sp>
      <p:sp>
        <p:nvSpPr>
          <p:cNvPr id="5" name="矩形 4">
            <a:extLst>
              <a:ext uri="{FF2B5EF4-FFF2-40B4-BE49-F238E27FC236}">
                <a16:creationId xmlns:a16="http://schemas.microsoft.com/office/drawing/2014/main" id="{73B201B0-1366-4292-906A-8220F3A34F11}"/>
              </a:ext>
            </a:extLst>
          </p:cNvPr>
          <p:cNvSpPr/>
          <p:nvPr/>
        </p:nvSpPr>
        <p:spPr>
          <a:xfrm>
            <a:off x="537541" y="1135511"/>
            <a:ext cx="11116917" cy="1107996"/>
          </a:xfrm>
          <a:prstGeom prst="rect">
            <a:avLst/>
          </a:prstGeom>
        </p:spPr>
        <p:txBody>
          <a:bodyPr wrap="square">
            <a:spAutoFit/>
          </a:bodyPr>
          <a:lstStyle/>
          <a:p>
            <a:pPr marL="285750" indent="-285750" algn="just">
              <a:buFont typeface="Wingdings" panose="05000000000000000000" pitchFamily="2" charset="2"/>
              <a:buChar char="l"/>
            </a:pPr>
            <a:r>
              <a:rPr lang="zh-CN" altLang="en-US" sz="2200" b="1" dirty="0">
                <a:latin typeface="方正姚体" panose="02010601030101010101" pitchFamily="2" charset="-122"/>
                <a:ea typeface="方正姚体" panose="02010601030101010101" pitchFamily="2" charset="-122"/>
              </a:rPr>
              <a:t>Scheduling: </a:t>
            </a:r>
            <a:r>
              <a:rPr lang="zh-CN" altLang="en-US" sz="2200" dirty="0">
                <a:latin typeface="方正姚体" panose="02010601030101010101" pitchFamily="2" charset="-122"/>
                <a:ea typeface="方正姚体" panose="02010601030101010101" pitchFamily="2" charset="-122"/>
              </a:rPr>
              <a:t>Construct a timetable to provide a start and end date for each project activity, taking activity relations, resource constraints and other project characteristics into account and aiming at reaching a certain scheduling objective.</a:t>
            </a:r>
          </a:p>
        </p:txBody>
      </p:sp>
      <p:sp>
        <p:nvSpPr>
          <p:cNvPr id="6" name="矩形 5">
            <a:extLst>
              <a:ext uri="{FF2B5EF4-FFF2-40B4-BE49-F238E27FC236}">
                <a16:creationId xmlns:a16="http://schemas.microsoft.com/office/drawing/2014/main" id="{0AD42E04-D0CE-4109-A389-A715DFCBCF09}"/>
              </a:ext>
            </a:extLst>
          </p:cNvPr>
          <p:cNvSpPr/>
          <p:nvPr/>
        </p:nvSpPr>
        <p:spPr>
          <a:xfrm>
            <a:off x="537541" y="2761177"/>
            <a:ext cx="11116917" cy="1107996"/>
          </a:xfrm>
          <a:prstGeom prst="rect">
            <a:avLst/>
          </a:prstGeom>
        </p:spPr>
        <p:txBody>
          <a:bodyPr wrap="square">
            <a:spAutoFit/>
          </a:bodyPr>
          <a:lstStyle/>
          <a:p>
            <a:pPr marL="285750" indent="-285750" algn="just">
              <a:buFont typeface="Wingdings" panose="05000000000000000000" pitchFamily="2" charset="2"/>
              <a:buChar char="l"/>
            </a:pPr>
            <a:r>
              <a:rPr lang="zh-CN" altLang="en-US" sz="2200" b="1" dirty="0">
                <a:latin typeface="方正姚体" panose="02010601030101010101" pitchFamily="2" charset="-122"/>
                <a:ea typeface="方正姚体" panose="02010601030101010101" pitchFamily="2" charset="-122"/>
              </a:rPr>
              <a:t>Risk Analysis: </a:t>
            </a:r>
            <a:r>
              <a:rPr lang="zh-CN" altLang="en-US" sz="2200" dirty="0">
                <a:latin typeface="方正姚体" panose="02010601030101010101" pitchFamily="2" charset="-122"/>
                <a:ea typeface="方正姚体" panose="02010601030101010101" pitchFamily="2" charset="-122"/>
              </a:rPr>
              <a:t>Analyze the strengths and weaknesses of the project schedule in order to obtain information about the schedule sensitivity and the impact of unexpected changes that undoubtedly occur during project progress on the project objective.</a:t>
            </a:r>
          </a:p>
        </p:txBody>
      </p:sp>
      <p:sp>
        <p:nvSpPr>
          <p:cNvPr id="7" name="矩形 6">
            <a:extLst>
              <a:ext uri="{FF2B5EF4-FFF2-40B4-BE49-F238E27FC236}">
                <a16:creationId xmlns:a16="http://schemas.microsoft.com/office/drawing/2014/main" id="{708D0B02-14DC-4649-94DE-8FF0189F0EE0}"/>
              </a:ext>
            </a:extLst>
          </p:cNvPr>
          <p:cNvSpPr/>
          <p:nvPr/>
        </p:nvSpPr>
        <p:spPr>
          <a:xfrm>
            <a:off x="537541" y="4688750"/>
            <a:ext cx="11116917" cy="1107996"/>
          </a:xfrm>
          <a:prstGeom prst="rect">
            <a:avLst/>
          </a:prstGeom>
        </p:spPr>
        <p:txBody>
          <a:bodyPr wrap="square">
            <a:spAutoFit/>
          </a:bodyPr>
          <a:lstStyle/>
          <a:p>
            <a:pPr marL="285750" indent="-285750" algn="just">
              <a:buFont typeface="Wingdings" panose="05000000000000000000" pitchFamily="2" charset="2"/>
              <a:buChar char="l"/>
            </a:pPr>
            <a:r>
              <a:rPr lang="zh-CN" altLang="en-US" sz="2200" b="1" dirty="0">
                <a:latin typeface="方正姚体" panose="02010601030101010101" pitchFamily="2" charset="-122"/>
                <a:ea typeface="方正姚体" panose="02010601030101010101" pitchFamily="2" charset="-122"/>
              </a:rPr>
              <a:t>Control: </a:t>
            </a:r>
            <a:r>
              <a:rPr lang="zh-CN" altLang="en-US" sz="2200" dirty="0">
                <a:latin typeface="方正姚体" panose="02010601030101010101" pitchFamily="2" charset="-122"/>
                <a:ea typeface="方正姚体" panose="02010601030101010101" pitchFamily="2" charset="-122"/>
              </a:rPr>
              <a:t>Measure the (time and cost) performance of a project during its progress and use the information obtained during the scheduling and risk analysis steps to monitor and update the project and to take corrective actions in case of problems.</a:t>
            </a:r>
          </a:p>
        </p:txBody>
      </p:sp>
    </p:spTree>
    <p:extLst>
      <p:ext uri="{BB962C8B-B14F-4D97-AF65-F5344CB8AC3E}">
        <p14:creationId xmlns:p14="http://schemas.microsoft.com/office/powerpoint/2010/main" val="2236956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A27567-75E1-4224-B836-D039364FDC3B}"/>
              </a:ext>
            </a:extLst>
          </p:cNvPr>
          <p:cNvSpPr>
            <a:spLocks noGrp="1"/>
          </p:cNvSpPr>
          <p:nvPr>
            <p:ph type="title"/>
          </p:nvPr>
        </p:nvSpPr>
        <p:spPr>
          <a:xfrm>
            <a:off x="0" y="119818"/>
            <a:ext cx="9376229" cy="498023"/>
          </a:xfrm>
        </p:spPr>
        <p:txBody>
          <a:bodyPr>
            <a:normAutofit/>
          </a:bodyPr>
          <a:lstStyle/>
          <a:p>
            <a:r>
              <a:rPr lang="en-US" altLang="zh-CN" kern="0" dirty="0">
                <a:latin typeface="+mn-lt"/>
                <a:ea typeface="+mn-ea"/>
                <a:cs typeface="+mn-ea"/>
                <a:sym typeface="+mn-lt"/>
              </a:rPr>
              <a:t>Validating the p</a:t>
            </a:r>
            <a:r>
              <a:rPr lang="en-US" altLang="zh-CN" kern="0" dirty="0" smtClean="0">
                <a:latin typeface="+mn-lt"/>
                <a:ea typeface="+mn-ea"/>
                <a:cs typeface="+mn-ea"/>
                <a:sym typeface="+mn-lt"/>
              </a:rPr>
              <a:t>roject </a:t>
            </a:r>
            <a:r>
              <a:rPr lang="en-US" altLang="zh-CN" kern="0" dirty="0">
                <a:latin typeface="+mn-lt"/>
                <a:ea typeface="+mn-ea"/>
                <a:cs typeface="+mn-ea"/>
                <a:sym typeface="+mn-lt"/>
              </a:rPr>
              <a:t>o</a:t>
            </a:r>
            <a:r>
              <a:rPr lang="en-US" altLang="zh-CN" kern="0" dirty="0" smtClean="0">
                <a:latin typeface="+mn-lt"/>
                <a:ea typeface="+mn-ea"/>
                <a:cs typeface="+mn-ea"/>
                <a:sym typeface="+mn-lt"/>
              </a:rPr>
              <a:t>bjectives</a:t>
            </a:r>
            <a:endParaRPr lang="zh-CN" altLang="en-US" dirty="0">
              <a:latin typeface="+mn-lt"/>
              <a:ea typeface="+mn-ea"/>
              <a:cs typeface="+mn-ea"/>
              <a:sym typeface="+mn-lt"/>
            </a:endParaRPr>
          </a:p>
        </p:txBody>
      </p:sp>
      <p:sp>
        <p:nvSpPr>
          <p:cNvPr id="24" name="Rectangle 37"/>
          <p:cNvSpPr/>
          <p:nvPr/>
        </p:nvSpPr>
        <p:spPr>
          <a:xfrm>
            <a:off x="606600" y="1230707"/>
            <a:ext cx="11194153" cy="850939"/>
          </a:xfrm>
          <a:prstGeom prst="rect">
            <a:avLst/>
          </a:prstGeom>
          <a:noFill/>
          <a:ln w="9525">
            <a:noFill/>
          </a:ln>
        </p:spPr>
        <p:txBody>
          <a:bodyPr wrap="square">
            <a:spAutoFit/>
          </a:bodyPr>
          <a:lstStyle/>
          <a:p>
            <a:pPr algn="just">
              <a:lnSpc>
                <a:spcPct val="130000"/>
              </a:lnSpc>
            </a:pPr>
            <a:r>
              <a:rPr lang="en-US" altLang="zh-CN" sz="2000" dirty="0" smtClean="0">
                <a:latin typeface="方正姚体" panose="02010601030101010101" pitchFamily="2" charset="-122"/>
                <a:ea typeface="方正姚体" panose="02010601030101010101" pitchFamily="2" charset="-122"/>
              </a:rPr>
              <a:t>Project objectives </a:t>
            </a:r>
            <a:r>
              <a:rPr lang="en-US" altLang="zh-CN" sz="2000" dirty="0">
                <a:latin typeface="方正姚体" panose="02010601030101010101" pitchFamily="2" charset="-122"/>
                <a:ea typeface="方正姚体" panose="02010601030101010101" pitchFamily="2" charset="-122"/>
              </a:rPr>
              <a:t>are described in specific terms, are measureable, and are attainable </a:t>
            </a:r>
            <a:r>
              <a:rPr lang="en-US" altLang="zh-CN" sz="2000" dirty="0" smtClean="0">
                <a:latin typeface="方正姚体" panose="02010601030101010101" pitchFamily="2" charset="-122"/>
                <a:ea typeface="方正姚体" panose="02010601030101010101" pitchFamily="2" charset="-122"/>
              </a:rPr>
              <a:t>and action-oriented</a:t>
            </a:r>
            <a:r>
              <a:rPr lang="en-US" altLang="zh-CN" sz="2000" dirty="0">
                <a:latin typeface="方正姚体" panose="02010601030101010101" pitchFamily="2" charset="-122"/>
                <a:ea typeface="方正姚体" panose="02010601030101010101" pitchFamily="2" charset="-122"/>
              </a:rPr>
              <a:t>, realistic, and bound by time. </a:t>
            </a:r>
            <a:endParaRPr lang="zh-CN" altLang="en-US" sz="2000" dirty="0">
              <a:latin typeface="方正姚体" panose="02010601030101010101" pitchFamily="2" charset="-122"/>
              <a:ea typeface="方正姚体" panose="02010601030101010101" pitchFamily="2" charset="-122"/>
            </a:endParaRPr>
          </a:p>
        </p:txBody>
      </p:sp>
      <p:grpSp>
        <p:nvGrpSpPr>
          <p:cNvPr id="25" name="组合 24"/>
          <p:cNvGrpSpPr/>
          <p:nvPr/>
        </p:nvGrpSpPr>
        <p:grpSpPr>
          <a:xfrm>
            <a:off x="2172789" y="2817626"/>
            <a:ext cx="3843426" cy="3019107"/>
            <a:chOff x="1460095" y="2068614"/>
            <a:chExt cx="3843426" cy="3019107"/>
          </a:xfrm>
        </p:grpSpPr>
        <p:grpSp>
          <p:nvGrpSpPr>
            <p:cNvPr id="26" name="Group 2"/>
            <p:cNvGrpSpPr/>
            <p:nvPr/>
          </p:nvGrpSpPr>
          <p:grpSpPr>
            <a:xfrm>
              <a:off x="1460095" y="2068614"/>
              <a:ext cx="3843426" cy="3019107"/>
              <a:chOff x="0" y="0"/>
              <a:chExt cx="8111028" cy="2724686"/>
            </a:xfrm>
          </p:grpSpPr>
          <p:pic>
            <p:nvPicPr>
              <p:cNvPr id="37" name="Picture 74"/>
              <p:cNvPicPr>
                <a:picLocks noChangeAspect="1"/>
              </p:cNvPicPr>
              <p:nvPr/>
            </p:nvPicPr>
            <p:blipFill>
              <a:blip r:embed="rId2">
                <a:lum bright="23999"/>
              </a:blip>
              <a:stretch>
                <a:fillRect/>
              </a:stretch>
            </p:blipFill>
            <p:spPr>
              <a:xfrm>
                <a:off x="6930366" y="1152524"/>
                <a:ext cx="1180662" cy="1567213"/>
              </a:xfrm>
              <a:prstGeom prst="rect">
                <a:avLst/>
              </a:prstGeom>
              <a:noFill/>
              <a:ln w="9525">
                <a:noFill/>
              </a:ln>
            </p:spPr>
          </p:pic>
          <p:sp>
            <p:nvSpPr>
              <p:cNvPr id="38" name="AutoShape 35" descr="Bild20"/>
              <p:cNvSpPr/>
              <p:nvPr/>
            </p:nvSpPr>
            <p:spPr>
              <a:xfrm>
                <a:off x="0" y="0"/>
                <a:ext cx="6953719" cy="2724686"/>
              </a:xfrm>
              <a:prstGeom prst="roundRect">
                <a:avLst>
                  <a:gd name="adj" fmla="val 5556"/>
                </a:avLst>
              </a:prstGeom>
              <a:solidFill>
                <a:srgbClr val="FFFFFF"/>
              </a:solidFill>
              <a:ln w="25400" cap="flat" cmpd="sng">
                <a:solidFill>
                  <a:srgbClr val="0067AC"/>
                </a:solidFill>
                <a:prstDash val="solid"/>
                <a:bevel/>
                <a:headEnd type="none" w="med" len="med"/>
                <a:tailEnd type="none" w="med" len="med"/>
              </a:ln>
            </p:spPr>
            <p:txBody>
              <a:bodyPr lIns="108000" tIns="108000" rIns="36000" bIns="36000"/>
              <a:lstStyle/>
              <a:p>
                <a:endParaRPr lang="zh-CN" altLang="en-US" sz="1800" dirty="0">
                  <a:solidFill>
                    <a:srgbClr val="000000"/>
                  </a:solidFill>
                  <a:latin typeface="Arial" panose="020B0604020202020204" pitchFamily="34" charset="0"/>
                </a:endParaRPr>
              </a:p>
            </p:txBody>
          </p:sp>
        </p:grpSp>
        <p:sp>
          <p:nvSpPr>
            <p:cNvPr id="27" name="Rectangle 18"/>
            <p:cNvSpPr/>
            <p:nvPr/>
          </p:nvSpPr>
          <p:spPr>
            <a:xfrm>
              <a:off x="1674142" y="2191728"/>
              <a:ext cx="471488" cy="484187"/>
            </a:xfrm>
            <a:prstGeom prst="rect">
              <a:avLst/>
            </a:prstGeom>
            <a:solidFill>
              <a:srgbClr val="333333"/>
            </a:solidFill>
            <a:ln w="9525" cap="flat" cmpd="sng">
              <a:solidFill>
                <a:schemeClr val="bg1"/>
              </a:solidFill>
              <a:prstDash val="solid"/>
              <a:bevel/>
              <a:headEnd type="none" w="med" len="med"/>
              <a:tailEnd type="none" w="med" len="med"/>
            </a:ln>
          </p:spPr>
          <p:txBody>
            <a:bodyPr wrap="none" lIns="90170" tIns="46990" rIns="90170" bIns="46990" anchor="ctr"/>
            <a:lstStyle/>
            <a:p>
              <a:pPr algn="ctr"/>
              <a:r>
                <a:rPr lang="zh-CN" altLang="en-US" sz="2000" b="1" dirty="0">
                  <a:solidFill>
                    <a:schemeClr val="bg1"/>
                  </a:solidFill>
                  <a:latin typeface="Arial" panose="020B0604020202020204" pitchFamily="34" charset="0"/>
                  <a:sym typeface="宋体" panose="02010600030101010101" pitchFamily="2" charset="-122"/>
                </a:rPr>
                <a:t>1</a:t>
              </a:r>
              <a:endParaRPr lang="zh-CN" altLang="en-US" sz="1800" dirty="0">
                <a:latin typeface="Arial" panose="020B0604020202020204" pitchFamily="34" charset="0"/>
              </a:endParaRPr>
            </a:p>
          </p:txBody>
        </p:sp>
        <p:sp>
          <p:nvSpPr>
            <p:cNvPr id="28" name="Rectangle 19"/>
            <p:cNvSpPr/>
            <p:nvPr/>
          </p:nvSpPr>
          <p:spPr>
            <a:xfrm>
              <a:off x="1674142" y="2783865"/>
              <a:ext cx="471488" cy="484188"/>
            </a:xfrm>
            <a:prstGeom prst="rect">
              <a:avLst/>
            </a:prstGeom>
            <a:solidFill>
              <a:srgbClr val="333333"/>
            </a:solidFill>
            <a:ln w="9525" cap="flat" cmpd="sng">
              <a:solidFill>
                <a:schemeClr val="bg1"/>
              </a:solidFill>
              <a:prstDash val="solid"/>
              <a:bevel/>
              <a:headEnd type="none" w="med" len="med"/>
              <a:tailEnd type="none" w="med" len="med"/>
            </a:ln>
          </p:spPr>
          <p:txBody>
            <a:bodyPr wrap="none" lIns="90170" tIns="46990" rIns="90170" bIns="46990" anchor="ctr"/>
            <a:lstStyle/>
            <a:p>
              <a:pPr algn="ctr"/>
              <a:r>
                <a:rPr lang="zh-CN" altLang="en-US" sz="2000" b="1" dirty="0">
                  <a:solidFill>
                    <a:schemeClr val="bg1"/>
                  </a:solidFill>
                  <a:latin typeface="Arial" panose="020B0604020202020204" pitchFamily="34" charset="0"/>
                  <a:sym typeface="宋体" panose="02010600030101010101" pitchFamily="2" charset="-122"/>
                </a:rPr>
                <a:t>2</a:t>
              </a:r>
              <a:endParaRPr lang="zh-CN" altLang="en-US" sz="1800" dirty="0">
                <a:latin typeface="Arial" panose="020B0604020202020204" pitchFamily="34" charset="0"/>
              </a:endParaRPr>
            </a:p>
          </p:txBody>
        </p:sp>
        <p:sp>
          <p:nvSpPr>
            <p:cNvPr id="29" name="Rectangle 20"/>
            <p:cNvSpPr/>
            <p:nvPr/>
          </p:nvSpPr>
          <p:spPr>
            <a:xfrm>
              <a:off x="1674142" y="3371240"/>
              <a:ext cx="471488" cy="484188"/>
            </a:xfrm>
            <a:prstGeom prst="rect">
              <a:avLst/>
            </a:prstGeom>
            <a:solidFill>
              <a:srgbClr val="333333"/>
            </a:solidFill>
            <a:ln w="9525" cap="flat" cmpd="sng">
              <a:solidFill>
                <a:schemeClr val="bg1"/>
              </a:solidFill>
              <a:prstDash val="solid"/>
              <a:bevel/>
              <a:headEnd type="none" w="med" len="med"/>
              <a:tailEnd type="none" w="med" len="med"/>
            </a:ln>
          </p:spPr>
          <p:txBody>
            <a:bodyPr wrap="none" lIns="90170" tIns="46990" rIns="90170" bIns="46990" anchor="ctr"/>
            <a:lstStyle/>
            <a:p>
              <a:pPr algn="ctr"/>
              <a:r>
                <a:rPr lang="zh-CN" altLang="en-US" sz="2000" b="1" dirty="0">
                  <a:solidFill>
                    <a:schemeClr val="bg1"/>
                  </a:solidFill>
                  <a:latin typeface="Arial" panose="020B0604020202020204" pitchFamily="34" charset="0"/>
                  <a:sym typeface="宋体" panose="02010600030101010101" pitchFamily="2" charset="-122"/>
                </a:rPr>
                <a:t>3</a:t>
              </a:r>
              <a:endParaRPr lang="zh-CN" altLang="en-US" sz="1800" dirty="0">
                <a:latin typeface="Arial" panose="020B0604020202020204" pitchFamily="34" charset="0"/>
              </a:endParaRPr>
            </a:p>
          </p:txBody>
        </p:sp>
        <p:sp>
          <p:nvSpPr>
            <p:cNvPr id="30" name="Rectangle 27"/>
            <p:cNvSpPr/>
            <p:nvPr/>
          </p:nvSpPr>
          <p:spPr>
            <a:xfrm>
              <a:off x="2193255" y="2191728"/>
              <a:ext cx="2400691" cy="484187"/>
            </a:xfrm>
            <a:prstGeom prst="rect">
              <a:avLst/>
            </a:prstGeom>
            <a:solidFill>
              <a:srgbClr val="0070C0"/>
            </a:solidFill>
            <a:ln w="9525">
              <a:noFill/>
            </a:ln>
          </p:spPr>
          <p:txBody>
            <a:bodyPr wrap="none" lIns="90170" tIns="46990" rIns="90170" bIns="46990" anchor="ctr"/>
            <a:lstStyle/>
            <a:p>
              <a:pPr algn="ctr"/>
              <a:r>
                <a:rPr lang="en-US" altLang="zh-CN" sz="1800" dirty="0">
                  <a:solidFill>
                    <a:schemeClr val="bg1"/>
                  </a:solidFill>
                  <a:ea typeface="幼圆" panose="02010509060101010101" pitchFamily="49" charset="-122"/>
                </a:rPr>
                <a:t>Specific</a:t>
              </a:r>
              <a:endParaRPr lang="zh-CN" altLang="en-US" sz="1800" dirty="0">
                <a:solidFill>
                  <a:schemeClr val="bg1"/>
                </a:solidFill>
                <a:latin typeface="Arial" panose="020B0604020202020204" pitchFamily="34" charset="0"/>
                <a:ea typeface="幼圆" panose="02010509060101010101" pitchFamily="49" charset="-122"/>
              </a:endParaRPr>
            </a:p>
          </p:txBody>
        </p:sp>
        <p:sp>
          <p:nvSpPr>
            <p:cNvPr id="31" name="Rectangle 28"/>
            <p:cNvSpPr/>
            <p:nvPr/>
          </p:nvSpPr>
          <p:spPr>
            <a:xfrm>
              <a:off x="2193255" y="2783865"/>
              <a:ext cx="2400691" cy="484188"/>
            </a:xfrm>
            <a:prstGeom prst="rect">
              <a:avLst/>
            </a:prstGeom>
            <a:solidFill>
              <a:srgbClr val="0070C0"/>
            </a:solidFill>
            <a:ln w="9525">
              <a:noFill/>
            </a:ln>
          </p:spPr>
          <p:txBody>
            <a:bodyPr wrap="none" lIns="90170" tIns="46990" rIns="90170" bIns="46990" anchor="ctr"/>
            <a:lstStyle/>
            <a:p>
              <a:pPr algn="ctr"/>
              <a:r>
                <a:rPr lang="en-US" altLang="zh-CN" sz="1800" dirty="0">
                  <a:solidFill>
                    <a:schemeClr val="bg1"/>
                  </a:solidFill>
                  <a:ea typeface="幼圆" panose="02010509060101010101" pitchFamily="49" charset="-122"/>
                </a:rPr>
                <a:t>Measurable</a:t>
              </a:r>
              <a:endParaRPr lang="zh-CN" altLang="en-US" sz="1800" dirty="0">
                <a:solidFill>
                  <a:schemeClr val="bg1"/>
                </a:solidFill>
                <a:latin typeface="Arial" panose="020B0604020202020204" pitchFamily="34" charset="0"/>
                <a:ea typeface="幼圆" panose="02010509060101010101" pitchFamily="49" charset="-122"/>
              </a:endParaRPr>
            </a:p>
          </p:txBody>
        </p:sp>
        <p:sp>
          <p:nvSpPr>
            <p:cNvPr id="32" name="Rectangle 29"/>
            <p:cNvSpPr/>
            <p:nvPr/>
          </p:nvSpPr>
          <p:spPr>
            <a:xfrm>
              <a:off x="2193255" y="3371240"/>
              <a:ext cx="2400691" cy="484188"/>
            </a:xfrm>
            <a:prstGeom prst="rect">
              <a:avLst/>
            </a:prstGeom>
            <a:solidFill>
              <a:srgbClr val="0070C0"/>
            </a:solidFill>
            <a:ln w="9525">
              <a:noFill/>
            </a:ln>
          </p:spPr>
          <p:txBody>
            <a:bodyPr wrap="none" lIns="90170" tIns="46990" rIns="90170" bIns="46990" anchor="ctr"/>
            <a:lstStyle/>
            <a:p>
              <a:pPr algn="ctr"/>
              <a:r>
                <a:rPr lang="en-US" altLang="zh-CN" sz="1800" dirty="0">
                  <a:solidFill>
                    <a:schemeClr val="bg1"/>
                  </a:solidFill>
                  <a:ea typeface="幼圆" panose="02010509060101010101" pitchFamily="49" charset="-122"/>
                </a:rPr>
                <a:t>Attainable</a:t>
              </a:r>
              <a:endParaRPr lang="zh-CN" altLang="en-US" sz="1800" dirty="0">
                <a:solidFill>
                  <a:schemeClr val="bg1"/>
                </a:solidFill>
                <a:latin typeface="Arial" panose="020B0604020202020204" pitchFamily="34" charset="0"/>
                <a:ea typeface="幼圆" panose="02010509060101010101" pitchFamily="49" charset="-122"/>
              </a:endParaRPr>
            </a:p>
          </p:txBody>
        </p:sp>
        <p:sp>
          <p:nvSpPr>
            <p:cNvPr id="33" name="Rectangle 20"/>
            <p:cNvSpPr/>
            <p:nvPr/>
          </p:nvSpPr>
          <p:spPr>
            <a:xfrm>
              <a:off x="1674142" y="3949014"/>
              <a:ext cx="471488" cy="484188"/>
            </a:xfrm>
            <a:prstGeom prst="rect">
              <a:avLst/>
            </a:prstGeom>
            <a:solidFill>
              <a:srgbClr val="333333"/>
            </a:solidFill>
            <a:ln w="9525" cap="flat" cmpd="sng">
              <a:solidFill>
                <a:schemeClr val="bg1"/>
              </a:solidFill>
              <a:prstDash val="solid"/>
              <a:bevel/>
              <a:headEnd type="none" w="med" len="med"/>
              <a:tailEnd type="none" w="med" len="med"/>
            </a:ln>
          </p:spPr>
          <p:txBody>
            <a:bodyPr wrap="none" lIns="90170" tIns="46990" rIns="90170" bIns="46990" anchor="ctr"/>
            <a:lstStyle/>
            <a:p>
              <a:pPr algn="ctr"/>
              <a:r>
                <a:rPr lang="en-US" altLang="zh-CN" sz="2000" b="1" dirty="0" smtClean="0">
                  <a:solidFill>
                    <a:schemeClr val="bg1"/>
                  </a:solidFill>
                  <a:latin typeface="Arial" panose="020B0604020202020204" pitchFamily="34" charset="0"/>
                  <a:sym typeface="宋体" panose="02010600030101010101" pitchFamily="2" charset="-122"/>
                </a:rPr>
                <a:t>4</a:t>
              </a:r>
              <a:endParaRPr lang="zh-CN" altLang="en-US" sz="1800" dirty="0">
                <a:latin typeface="Arial" panose="020B0604020202020204" pitchFamily="34" charset="0"/>
              </a:endParaRPr>
            </a:p>
          </p:txBody>
        </p:sp>
        <p:sp>
          <p:nvSpPr>
            <p:cNvPr id="34" name="Rectangle 29"/>
            <p:cNvSpPr/>
            <p:nvPr/>
          </p:nvSpPr>
          <p:spPr>
            <a:xfrm>
              <a:off x="2193255" y="3949014"/>
              <a:ext cx="2400691" cy="484188"/>
            </a:xfrm>
            <a:prstGeom prst="rect">
              <a:avLst/>
            </a:prstGeom>
            <a:solidFill>
              <a:srgbClr val="0070C0"/>
            </a:solidFill>
            <a:ln w="9525">
              <a:noFill/>
            </a:ln>
          </p:spPr>
          <p:txBody>
            <a:bodyPr wrap="none" lIns="90170" tIns="46990" rIns="90170" bIns="46990" anchor="ctr"/>
            <a:lstStyle/>
            <a:p>
              <a:pPr algn="ctr"/>
              <a:r>
                <a:rPr lang="en-US" altLang="zh-CN" sz="1800" dirty="0">
                  <a:solidFill>
                    <a:schemeClr val="bg1"/>
                  </a:solidFill>
                  <a:ea typeface="幼圆" panose="02010509060101010101" pitchFamily="49" charset="-122"/>
                </a:rPr>
                <a:t>Realistic or relevant</a:t>
              </a:r>
              <a:endParaRPr lang="zh-CN" altLang="en-US" sz="1800" dirty="0">
                <a:solidFill>
                  <a:schemeClr val="bg1"/>
                </a:solidFill>
                <a:latin typeface="Arial" panose="020B0604020202020204" pitchFamily="34" charset="0"/>
                <a:ea typeface="幼圆" panose="02010509060101010101" pitchFamily="49" charset="-122"/>
              </a:endParaRPr>
            </a:p>
          </p:txBody>
        </p:sp>
        <p:sp>
          <p:nvSpPr>
            <p:cNvPr id="35" name="Rectangle 20"/>
            <p:cNvSpPr/>
            <p:nvPr/>
          </p:nvSpPr>
          <p:spPr>
            <a:xfrm>
              <a:off x="1674142" y="4474489"/>
              <a:ext cx="471488" cy="484188"/>
            </a:xfrm>
            <a:prstGeom prst="rect">
              <a:avLst/>
            </a:prstGeom>
            <a:solidFill>
              <a:srgbClr val="333333"/>
            </a:solidFill>
            <a:ln w="9525" cap="flat" cmpd="sng">
              <a:solidFill>
                <a:schemeClr val="bg1"/>
              </a:solidFill>
              <a:prstDash val="solid"/>
              <a:bevel/>
              <a:headEnd type="none" w="med" len="med"/>
              <a:tailEnd type="none" w="med" len="med"/>
            </a:ln>
          </p:spPr>
          <p:txBody>
            <a:bodyPr wrap="none" lIns="90170" tIns="46990" rIns="90170" bIns="46990" anchor="ctr"/>
            <a:lstStyle/>
            <a:p>
              <a:pPr algn="ctr"/>
              <a:r>
                <a:rPr lang="en-US" altLang="zh-CN" sz="2000" b="1" dirty="0" smtClean="0">
                  <a:solidFill>
                    <a:schemeClr val="bg1"/>
                  </a:solidFill>
                  <a:latin typeface="Arial" panose="020B0604020202020204" pitchFamily="34" charset="0"/>
                  <a:sym typeface="宋体" panose="02010600030101010101" pitchFamily="2" charset="-122"/>
                </a:rPr>
                <a:t>5</a:t>
              </a:r>
              <a:endParaRPr lang="zh-CN" altLang="en-US" sz="1800" dirty="0">
                <a:latin typeface="Arial" panose="020B0604020202020204" pitchFamily="34" charset="0"/>
              </a:endParaRPr>
            </a:p>
          </p:txBody>
        </p:sp>
        <p:sp>
          <p:nvSpPr>
            <p:cNvPr id="36" name="Rectangle 29"/>
            <p:cNvSpPr/>
            <p:nvPr/>
          </p:nvSpPr>
          <p:spPr>
            <a:xfrm>
              <a:off x="2193255" y="4474489"/>
              <a:ext cx="2400691" cy="484188"/>
            </a:xfrm>
            <a:prstGeom prst="rect">
              <a:avLst/>
            </a:prstGeom>
            <a:solidFill>
              <a:srgbClr val="0070C0"/>
            </a:solidFill>
            <a:ln w="9525">
              <a:noFill/>
            </a:ln>
          </p:spPr>
          <p:txBody>
            <a:bodyPr wrap="none" lIns="90170" tIns="46990" rIns="90170" bIns="46990" anchor="ctr"/>
            <a:lstStyle/>
            <a:p>
              <a:pPr algn="ctr"/>
              <a:r>
                <a:rPr lang="en-US" altLang="zh-CN" sz="1800" dirty="0">
                  <a:solidFill>
                    <a:schemeClr val="bg1"/>
                  </a:solidFill>
                  <a:ea typeface="幼圆" panose="02010509060101010101" pitchFamily="49" charset="-122"/>
                </a:rPr>
                <a:t>Tangible or time bound</a:t>
              </a:r>
              <a:endParaRPr lang="zh-CN" altLang="en-US" sz="1800" dirty="0">
                <a:solidFill>
                  <a:schemeClr val="bg1"/>
                </a:solidFill>
                <a:latin typeface="Arial" panose="020B0604020202020204" pitchFamily="34" charset="0"/>
                <a:ea typeface="幼圆" panose="02010509060101010101" pitchFamily="49" charset="-122"/>
              </a:endParaRPr>
            </a:p>
          </p:txBody>
        </p:sp>
      </p:grpSp>
      <p:sp>
        <p:nvSpPr>
          <p:cNvPr id="39" name="矩形 38"/>
          <p:cNvSpPr/>
          <p:nvPr/>
        </p:nvSpPr>
        <p:spPr>
          <a:xfrm>
            <a:off x="380888" y="3727016"/>
            <a:ext cx="1791901" cy="1200329"/>
          </a:xfrm>
          <a:prstGeom prst="rect">
            <a:avLst/>
          </a:prstGeom>
          <a:noFill/>
        </p:spPr>
        <p:txBody>
          <a:bodyPr wrap="none" lIns="91440" tIns="45720" rIns="91440" bIns="45720">
            <a:spAutoFit/>
          </a:bodyPr>
          <a:lstStyle/>
          <a:p>
            <a:pPr algn="ctr"/>
            <a:r>
              <a:rPr lang="en-US" altLang="zh-CN" sz="3600" b="1" cap="none" spc="0" dirty="0" smtClean="0">
                <a:ln w="6600">
                  <a:solidFill>
                    <a:schemeClr val="accent2"/>
                  </a:solidFill>
                  <a:prstDash val="solid"/>
                </a:ln>
                <a:solidFill>
                  <a:srgbClr val="FFFFFF"/>
                </a:solidFill>
                <a:effectLst>
                  <a:outerShdw dist="38100" dir="2700000" algn="tl" rotWithShape="0">
                    <a:schemeClr val="accent2"/>
                  </a:outerShdw>
                </a:effectLst>
              </a:rPr>
              <a:t>SAMAT</a:t>
            </a:r>
          </a:p>
          <a:p>
            <a:pPr algn="ctr"/>
            <a:r>
              <a:rPr lang="en-US" altLang="zh-CN" sz="3600" b="1" cap="none" spc="0" dirty="0" smtClean="0">
                <a:ln w="6600">
                  <a:solidFill>
                    <a:schemeClr val="accent2"/>
                  </a:solidFill>
                  <a:prstDash val="solid"/>
                </a:ln>
                <a:solidFill>
                  <a:srgbClr val="FFFFFF"/>
                </a:solidFill>
                <a:effectLst>
                  <a:outerShdw dist="38100" dir="2700000" algn="tl" rotWithShape="0">
                    <a:schemeClr val="accent2"/>
                  </a:outerShdw>
                </a:effectLst>
              </a:rPr>
              <a:t>RULE</a:t>
            </a: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0" name="矩形 39"/>
          <p:cNvSpPr/>
          <p:nvPr/>
        </p:nvSpPr>
        <p:spPr>
          <a:xfrm>
            <a:off x="5834137" y="2940740"/>
            <a:ext cx="5703061" cy="2615973"/>
          </a:xfrm>
          <a:prstGeom prst="rect">
            <a:avLst/>
          </a:prstGeom>
        </p:spPr>
        <p:txBody>
          <a:bodyPr wrap="square">
            <a:spAutoFit/>
          </a:bodyPr>
          <a:lstStyle/>
          <a:p>
            <a:pPr marL="285750" indent="-285750" algn="just">
              <a:lnSpc>
                <a:spcPct val="150000"/>
              </a:lnSpc>
              <a:buClr>
                <a:schemeClr val="accent2"/>
              </a:buClr>
              <a:buFont typeface="Wingdings" panose="05000000000000000000" pitchFamily="2" charset="2"/>
              <a:buChar char="l"/>
            </a:pPr>
            <a:r>
              <a:rPr lang="zh-CN" altLang="en-US" sz="1600" dirty="0" smtClean="0">
                <a:latin typeface="方正姚体" panose="02010601030101010101" pitchFamily="2" charset="-122"/>
                <a:ea typeface="方正姚体" panose="02010601030101010101" pitchFamily="2" charset="-122"/>
              </a:rPr>
              <a:t>What are the major elements of the work required to satisfy the objectives, and how are these elements interrelated?</a:t>
            </a:r>
            <a:endParaRPr lang="en-US" altLang="zh-CN" sz="1600" dirty="0" smtClean="0">
              <a:latin typeface="方正姚体" panose="02010601030101010101" pitchFamily="2" charset="-122"/>
              <a:ea typeface="方正姚体" panose="02010601030101010101" pitchFamily="2" charset="-122"/>
            </a:endParaRPr>
          </a:p>
          <a:p>
            <a:pPr marL="285750" indent="-285750" algn="just">
              <a:lnSpc>
                <a:spcPct val="150000"/>
              </a:lnSpc>
              <a:buClr>
                <a:schemeClr val="accent2"/>
              </a:buClr>
              <a:buFont typeface="Wingdings" panose="05000000000000000000" pitchFamily="2" charset="2"/>
              <a:buChar char="l"/>
            </a:pPr>
            <a:r>
              <a:rPr lang="en-US" altLang="zh-CN" sz="1600" dirty="0" smtClean="0">
                <a:latin typeface="方正姚体" panose="02010601030101010101" pitchFamily="2" charset="-122"/>
                <a:ea typeface="方正姚体" panose="02010601030101010101" pitchFamily="2" charset="-122"/>
              </a:rPr>
              <a:t>Which functional divisions will assume responsibility for accomplishment of these objectives and the major element work requirements?</a:t>
            </a:r>
          </a:p>
          <a:p>
            <a:pPr marL="285750" indent="-285750" algn="just">
              <a:lnSpc>
                <a:spcPct val="150000"/>
              </a:lnSpc>
              <a:buClr>
                <a:schemeClr val="accent2"/>
              </a:buClr>
              <a:buFont typeface="Wingdings" panose="05000000000000000000" pitchFamily="2" charset="2"/>
              <a:buChar char="l"/>
            </a:pPr>
            <a:r>
              <a:rPr lang="en-US" altLang="zh-CN" sz="1600" dirty="0" smtClean="0">
                <a:latin typeface="方正姚体" panose="02010601030101010101" pitchFamily="2" charset="-122"/>
                <a:ea typeface="方正姚体" panose="02010601030101010101" pitchFamily="2" charset="-122"/>
              </a:rPr>
              <a:t>Are the required corporate and organizational resources available?</a:t>
            </a:r>
          </a:p>
          <a:p>
            <a:pPr marL="285750" indent="-285750" algn="just">
              <a:lnSpc>
                <a:spcPct val="150000"/>
              </a:lnSpc>
              <a:buClr>
                <a:schemeClr val="accent2"/>
              </a:buClr>
              <a:buFont typeface="Wingdings" panose="05000000000000000000" pitchFamily="2" charset="2"/>
              <a:buChar char="l"/>
            </a:pPr>
            <a:r>
              <a:rPr lang="en-US" altLang="zh-CN" sz="1600" dirty="0" smtClean="0">
                <a:latin typeface="方正姚体" panose="02010601030101010101" pitchFamily="2" charset="-122"/>
                <a:ea typeface="方正姚体" panose="02010601030101010101" pitchFamily="2" charset="-122"/>
              </a:rPr>
              <a:t>What are the information flow requirements for the project?</a:t>
            </a:r>
            <a:endParaRPr lang="zh-CN" altLang="en-US"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592717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94_Office 主题">
  <a:themeElements>
    <a:clrScheme name="扁平化">
      <a:dk1>
        <a:sysClr val="windowText" lastClr="000000"/>
      </a:dk1>
      <a:lt1>
        <a:sysClr val="window" lastClr="FFFFFF"/>
      </a:lt1>
      <a:dk2>
        <a:srgbClr val="44546A"/>
      </a:dk2>
      <a:lt2>
        <a:srgbClr val="E7E6E6"/>
      </a:lt2>
      <a:accent1>
        <a:srgbClr val="1045C9"/>
      </a:accent1>
      <a:accent2>
        <a:srgbClr val="E74C3C"/>
      </a:accent2>
      <a:accent3>
        <a:srgbClr val="00B050"/>
      </a:accent3>
      <a:accent4>
        <a:srgbClr val="E67E22"/>
      </a:accent4>
      <a:accent5>
        <a:srgbClr val="9B59B6"/>
      </a:accent5>
      <a:accent6>
        <a:srgbClr val="1ABC9C"/>
      </a:accent6>
      <a:hlink>
        <a:srgbClr val="0563C1"/>
      </a:hlink>
      <a:folHlink>
        <a:srgbClr val="954F72"/>
      </a:folHlink>
    </a:clrScheme>
    <a:fontScheme name="1do5xrmi">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5585</TotalTime>
  <Words>4076</Words>
  <Application>Microsoft Office PowerPoint</Application>
  <PresentationFormat>宽屏</PresentationFormat>
  <Paragraphs>1376</Paragraphs>
  <Slides>60</Slides>
  <Notes>35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60</vt:i4>
      </vt:variant>
    </vt:vector>
  </HeadingPairs>
  <TitlesOfParts>
    <vt:vector size="72" baseType="lpstr">
      <vt:lpstr>等线</vt:lpstr>
      <vt:lpstr>方正姚体</vt:lpstr>
      <vt:lpstr>宋体</vt:lpstr>
      <vt:lpstr>Microsoft YaHei</vt:lpstr>
      <vt:lpstr>Microsoft YaHei</vt:lpstr>
      <vt:lpstr>幼圆</vt:lpstr>
      <vt:lpstr>Arial</vt:lpstr>
      <vt:lpstr>Calibri</vt:lpstr>
      <vt:lpstr>Cambria Math</vt:lpstr>
      <vt:lpstr>Times New Roman</vt:lpstr>
      <vt:lpstr>Wingdings</vt:lpstr>
      <vt:lpstr>94_Office 主题</vt:lpstr>
      <vt:lpstr>PowerPoint 演示文稿</vt:lpstr>
      <vt:lpstr>Before the class</vt:lpstr>
      <vt:lpstr>PowerPoint 演示文稿</vt:lpstr>
      <vt:lpstr>The evolution of project management</vt:lpstr>
      <vt:lpstr>What is a project?</vt:lpstr>
      <vt:lpstr>Project management</vt:lpstr>
      <vt:lpstr>Dynamic project scheduling</vt:lpstr>
      <vt:lpstr>Dynamic project scheduling</vt:lpstr>
      <vt:lpstr>Validating the project objectives</vt:lpstr>
      <vt:lpstr>Scope management</vt:lpstr>
      <vt:lpstr>Work breakdown structure</vt:lpstr>
      <vt:lpstr>Define activities</vt:lpstr>
      <vt:lpstr>Estimate activity time</vt:lpstr>
      <vt:lpstr>Estimate activity resources</vt:lpstr>
      <vt:lpstr>Sequence activities</vt:lpstr>
      <vt:lpstr>Activity information</vt:lpstr>
      <vt:lpstr>Project network</vt:lpstr>
      <vt:lpstr>Activity on the node</vt:lpstr>
      <vt:lpstr>Rules for constructing AoN networks</vt:lpstr>
      <vt:lpstr>Rules for constructing AoN networks</vt:lpstr>
      <vt:lpstr>Activity on the node</vt:lpstr>
      <vt:lpstr>Activity on the arc</vt:lpstr>
      <vt:lpstr>Rules for constructing AoA networks</vt:lpstr>
      <vt:lpstr>Rules for constructing AoA networks</vt:lpstr>
      <vt:lpstr>Dummy activity of AoA</vt:lpstr>
      <vt:lpstr>AoA project networks are not unique</vt:lpstr>
      <vt:lpstr>Activity on the arc</vt:lpstr>
      <vt:lpstr>Critical Path Method——AoN network</vt:lpstr>
      <vt:lpstr>Critical Path Method——AoN network</vt:lpstr>
      <vt:lpstr>Critical Path Method——AoN network</vt:lpstr>
      <vt:lpstr>Critical Path Method——AoN network</vt:lpstr>
      <vt:lpstr>Critical Path Method——AoA network</vt:lpstr>
      <vt:lpstr>Critical Path Method——AoA network</vt:lpstr>
      <vt:lpstr>Critical Path Method——AoA network</vt:lpstr>
      <vt:lpstr>Critical Path Method——AoA network</vt:lpstr>
      <vt:lpstr>Time/cost trade-off problems</vt:lpstr>
      <vt:lpstr>Time/cost trade-off problems</vt:lpstr>
      <vt:lpstr>Project duration reduction</vt:lpstr>
      <vt:lpstr>Project duration reduction</vt:lpstr>
      <vt:lpstr>Project duration reduction</vt:lpstr>
      <vt:lpstr>Project duration reduction</vt:lpstr>
      <vt:lpstr>Project duration reduction</vt:lpstr>
      <vt:lpstr>Project duration reduction</vt:lpstr>
      <vt:lpstr>Project duration reduction</vt:lpstr>
      <vt:lpstr>Project duration reduction</vt:lpstr>
      <vt:lpstr>Project duration reduction</vt:lpstr>
      <vt:lpstr>Project duration reduction</vt:lpstr>
      <vt:lpstr>Project duration reduction</vt:lpstr>
      <vt:lpstr>The program evaluation and review technique</vt:lpstr>
      <vt:lpstr>The program evaluation and review technique</vt:lpstr>
      <vt:lpstr>The program evaluation and review technique</vt:lpstr>
      <vt:lpstr>The program evaluation and review technique</vt:lpstr>
      <vt:lpstr>The program evaluation and review technique</vt:lpstr>
      <vt:lpstr>The program evaluation and review technique</vt:lpstr>
      <vt:lpstr>Project simulation</vt:lpstr>
      <vt:lpstr>Schedule risk analysis</vt:lpstr>
      <vt:lpstr>Schedule risk analysis</vt:lpstr>
      <vt:lpstr>The weakness of PERT</vt:lpstr>
      <vt:lpstr>The weakness of PERT</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Wenjin Liu</dc:creator>
  <cp:lastModifiedBy>chenzhi</cp:lastModifiedBy>
  <cp:revision>452</cp:revision>
  <cp:lastPrinted>2019-12-01T10:11:50Z</cp:lastPrinted>
  <dcterms:created xsi:type="dcterms:W3CDTF">2019-03-25T02:48:48Z</dcterms:created>
  <dcterms:modified xsi:type="dcterms:W3CDTF">2021-09-28T14:01:37Z</dcterms:modified>
</cp:coreProperties>
</file>